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89" r:id="rId2"/>
    <p:sldId id="293" r:id="rId3"/>
    <p:sldId id="353" r:id="rId4"/>
    <p:sldId id="338" r:id="rId5"/>
    <p:sldId id="324" r:id="rId6"/>
    <p:sldId id="358" r:id="rId7"/>
    <p:sldId id="327" r:id="rId8"/>
    <p:sldId id="359" r:id="rId9"/>
    <p:sldId id="315" r:id="rId10"/>
    <p:sldId id="316" r:id="rId11"/>
    <p:sldId id="278" r:id="rId12"/>
    <p:sldId id="342" r:id="rId13"/>
    <p:sldId id="339" r:id="rId14"/>
    <p:sldId id="376" r:id="rId15"/>
    <p:sldId id="377" r:id="rId16"/>
    <p:sldId id="390" r:id="rId17"/>
    <p:sldId id="391" r:id="rId18"/>
    <p:sldId id="343" r:id="rId19"/>
    <p:sldId id="344" r:id="rId20"/>
    <p:sldId id="346" r:id="rId21"/>
    <p:sldId id="347" r:id="rId22"/>
    <p:sldId id="348" r:id="rId23"/>
    <p:sldId id="381" r:id="rId24"/>
    <p:sldId id="392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mpreethi Aipanjiguly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034"/>
    <a:srgbClr val="175CA1"/>
    <a:srgbClr val="D66F27"/>
    <a:srgbClr val="006600"/>
    <a:srgbClr val="3A3A3A"/>
    <a:srgbClr val="008000"/>
    <a:srgbClr val="339837"/>
    <a:srgbClr val="FDB002"/>
    <a:srgbClr val="7E785F"/>
    <a:srgbClr val="3A35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82024" autoAdjust="0"/>
  </p:normalViewPr>
  <p:slideViewPr>
    <p:cSldViewPr snapToGrid="0" snapToObjects="1">
      <p:cViewPr>
        <p:scale>
          <a:sx n="100" d="100"/>
          <a:sy n="100" d="100"/>
        </p:scale>
        <p:origin x="246" y="1572"/>
      </p:cViewPr>
      <p:guideLst>
        <p:guide orient="horz" pos="1870"/>
        <p:guide pos="1889"/>
      </p:guideLst>
    </p:cSldViewPr>
  </p:slideViewPr>
  <p:outlineViewPr>
    <p:cViewPr>
      <p:scale>
        <a:sx n="33" d="100"/>
        <a:sy n="33" d="100"/>
      </p:scale>
      <p:origin x="0" y="103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4" d="100"/>
        <a:sy n="3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T:Monthly%20slides:1602:GBIF_statistic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T:Monthly%20slides:1602:GBIF_statistic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293334198395"/>
          <c:y val="2.7667984189723799E-2"/>
          <c:w val="0.85875508680681101"/>
          <c:h val="0.854161972443506"/>
        </c:manualLayout>
      </c:layout>
      <c:areaChart>
        <c:grouping val="standard"/>
        <c:varyColors val="0"/>
        <c:ser>
          <c:idx val="0"/>
          <c:order val="0"/>
          <c:spPr>
            <a:solidFill>
              <a:srgbClr val="328127"/>
            </a:solidFill>
            <a:ln>
              <a:solidFill>
                <a:srgbClr val="2EB135"/>
              </a:solidFill>
            </a:ln>
          </c:spPr>
          <c:dLbls>
            <c:delete val="1"/>
          </c:dLbls>
          <c:cat>
            <c:strRef>
              <c:f>'Growth in data'!$A$56:$A$153</c:f>
              <c:strCache>
                <c:ptCount val="98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Jan-10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May-10</c:v>
                </c:pt>
                <c:pt idx="29">
                  <c:v>Jun-10</c:v>
                </c:pt>
                <c:pt idx="30">
                  <c:v>Jul-10</c:v>
                </c:pt>
                <c:pt idx="31">
                  <c:v>Aug-10</c:v>
                </c:pt>
                <c:pt idx="32">
                  <c:v>Sep-10</c:v>
                </c:pt>
                <c:pt idx="33">
                  <c:v>Oct-10</c:v>
                </c:pt>
                <c:pt idx="34">
                  <c:v>Nov-10</c:v>
                </c:pt>
                <c:pt idx="35">
                  <c:v>Dec-10</c:v>
                </c:pt>
                <c:pt idx="36">
                  <c:v>Jan-11</c:v>
                </c:pt>
                <c:pt idx="37">
                  <c:v>Feb-11</c:v>
                </c:pt>
                <c:pt idx="38">
                  <c:v>Mar-11</c:v>
                </c:pt>
                <c:pt idx="39">
                  <c:v>Apr-11</c:v>
                </c:pt>
                <c:pt idx="40">
                  <c:v>May-11</c:v>
                </c:pt>
                <c:pt idx="41">
                  <c:v>Jun-11</c:v>
                </c:pt>
                <c:pt idx="42">
                  <c:v>Jul-11</c:v>
                </c:pt>
                <c:pt idx="43">
                  <c:v>Aug-11</c:v>
                </c:pt>
                <c:pt idx="44">
                  <c:v>Sep-11</c:v>
                </c:pt>
                <c:pt idx="45">
                  <c:v>Oct-11</c:v>
                </c:pt>
                <c:pt idx="46">
                  <c:v>Nov-11</c:v>
                </c:pt>
                <c:pt idx="47">
                  <c:v>Dec-11</c:v>
                </c:pt>
                <c:pt idx="48">
                  <c:v>Jan-12</c:v>
                </c:pt>
                <c:pt idx="49">
                  <c:v>Feb-12</c:v>
                </c:pt>
                <c:pt idx="50">
                  <c:v>Mar-12</c:v>
                </c:pt>
                <c:pt idx="51">
                  <c:v>Apr-12</c:v>
                </c:pt>
                <c:pt idx="52">
                  <c:v>May-12</c:v>
                </c:pt>
                <c:pt idx="53">
                  <c:v>Jun-12</c:v>
                </c:pt>
                <c:pt idx="54">
                  <c:v>Jul-12</c:v>
                </c:pt>
                <c:pt idx="55">
                  <c:v>Aug-12</c:v>
                </c:pt>
                <c:pt idx="56">
                  <c:v>Sep-12</c:v>
                </c:pt>
                <c:pt idx="57">
                  <c:v>Oct-12</c:v>
                </c:pt>
                <c:pt idx="58">
                  <c:v>Nov-12</c:v>
                </c:pt>
                <c:pt idx="59">
                  <c:v>Dec-12</c:v>
                </c:pt>
                <c:pt idx="60">
                  <c:v>Jan-13</c:v>
                </c:pt>
                <c:pt idx="61">
                  <c:v>Feb-13</c:v>
                </c:pt>
                <c:pt idx="62">
                  <c:v>Mar-13</c:v>
                </c:pt>
                <c:pt idx="63">
                  <c:v>Apr-13</c:v>
                </c:pt>
                <c:pt idx="64">
                  <c:v>May-13</c:v>
                </c:pt>
                <c:pt idx="65">
                  <c:v>Jun-13</c:v>
                </c:pt>
                <c:pt idx="66">
                  <c:v>Jul-13</c:v>
                </c:pt>
                <c:pt idx="67">
                  <c:v>Aug-13</c:v>
                </c:pt>
                <c:pt idx="68">
                  <c:v>Sep-13</c:v>
                </c:pt>
                <c:pt idx="69">
                  <c:v>Oct-13</c:v>
                </c:pt>
                <c:pt idx="70">
                  <c:v>Nov-13</c:v>
                </c:pt>
                <c:pt idx="71">
                  <c:v>Dec-13</c:v>
                </c:pt>
                <c:pt idx="72">
                  <c:v>Jan-14</c:v>
                </c:pt>
                <c:pt idx="73">
                  <c:v>Feb-14</c:v>
                </c:pt>
                <c:pt idx="74">
                  <c:v>Mar-14</c:v>
                </c:pt>
                <c:pt idx="75">
                  <c:v>Apr-14</c:v>
                </c:pt>
                <c:pt idx="76">
                  <c:v>May-14</c:v>
                </c:pt>
                <c:pt idx="77">
                  <c:v>Jun-14</c:v>
                </c:pt>
                <c:pt idx="78">
                  <c:v>Jul-14</c:v>
                </c:pt>
                <c:pt idx="79">
                  <c:v>Aug-14</c:v>
                </c:pt>
                <c:pt idx="80">
                  <c:v>Sep-14</c:v>
                </c:pt>
                <c:pt idx="81">
                  <c:v>Oct-14</c:v>
                </c:pt>
                <c:pt idx="82">
                  <c:v>Nov-14</c:v>
                </c:pt>
                <c:pt idx="83">
                  <c:v>Dec-14</c:v>
                </c:pt>
                <c:pt idx="84">
                  <c:v>Jan-15</c:v>
                </c:pt>
                <c:pt idx="85">
                  <c:v>Feb-15</c:v>
                </c:pt>
                <c:pt idx="86">
                  <c:v>Mar-15</c:v>
                </c:pt>
                <c:pt idx="87">
                  <c:v>Apr-15</c:v>
                </c:pt>
                <c:pt idx="88">
                  <c:v>May-15</c:v>
                </c:pt>
                <c:pt idx="89">
                  <c:v>Jun-15</c:v>
                </c:pt>
                <c:pt idx="90">
                  <c:v>Jul-15</c:v>
                </c:pt>
                <c:pt idx="91">
                  <c:v>Aug-15</c:v>
                </c:pt>
                <c:pt idx="92">
                  <c:v>Sep-15</c:v>
                </c:pt>
                <c:pt idx="93">
                  <c:v>Oct-15</c:v>
                </c:pt>
                <c:pt idx="94">
                  <c:v>Nov-15</c:v>
                </c:pt>
                <c:pt idx="95">
                  <c:v>Jan-16</c:v>
                </c:pt>
                <c:pt idx="96">
                  <c:v>Feb-16</c:v>
                </c:pt>
                <c:pt idx="97">
                  <c:v>Mar-16</c:v>
                </c:pt>
              </c:strCache>
            </c:strRef>
          </c:cat>
          <c:val>
            <c:numRef>
              <c:f>'Growth in data'!$E$56:$E$153</c:f>
              <c:numCache>
                <c:formatCode>General</c:formatCode>
                <c:ptCount val="98"/>
                <c:pt idx="0">
                  <c:v>124</c:v>
                </c:pt>
                <c:pt idx="1">
                  <c:v>127.1</c:v>
                </c:pt>
                <c:pt idx="2">
                  <c:v>128</c:v>
                </c:pt>
                <c:pt idx="3">
                  <c:v>127.3</c:v>
                </c:pt>
                <c:pt idx="4">
                  <c:v>134.1</c:v>
                </c:pt>
                <c:pt idx="5">
                  <c:v>134.9</c:v>
                </c:pt>
                <c:pt idx="6">
                  <c:v>141.6</c:v>
                </c:pt>
                <c:pt idx="7">
                  <c:v>147.5</c:v>
                </c:pt>
                <c:pt idx="8">
                  <c:v>148.9</c:v>
                </c:pt>
                <c:pt idx="9">
                  <c:v>151.1</c:v>
                </c:pt>
                <c:pt idx="10">
                  <c:v>153.4</c:v>
                </c:pt>
                <c:pt idx="11">
                  <c:v>155.80000000000001</c:v>
                </c:pt>
                <c:pt idx="12">
                  <c:v>165.1</c:v>
                </c:pt>
                <c:pt idx="13">
                  <c:v>171.7</c:v>
                </c:pt>
                <c:pt idx="14">
                  <c:v>172</c:v>
                </c:pt>
                <c:pt idx="15">
                  <c:v>173.9</c:v>
                </c:pt>
                <c:pt idx="16">
                  <c:v>177.9</c:v>
                </c:pt>
                <c:pt idx="17">
                  <c:v>177.9</c:v>
                </c:pt>
                <c:pt idx="18">
                  <c:v>178.6</c:v>
                </c:pt>
                <c:pt idx="19">
                  <c:v>180.8</c:v>
                </c:pt>
                <c:pt idx="20">
                  <c:v>183.5</c:v>
                </c:pt>
                <c:pt idx="21">
                  <c:v>189.5</c:v>
                </c:pt>
                <c:pt idx="22">
                  <c:v>194.5</c:v>
                </c:pt>
                <c:pt idx="23">
                  <c:v>196.6</c:v>
                </c:pt>
                <c:pt idx="24">
                  <c:v>196.6</c:v>
                </c:pt>
                <c:pt idx="25">
                  <c:v>197.7</c:v>
                </c:pt>
                <c:pt idx="26">
                  <c:v>198.7</c:v>
                </c:pt>
                <c:pt idx="27">
                  <c:v>199.9</c:v>
                </c:pt>
                <c:pt idx="28">
                  <c:v>201.2</c:v>
                </c:pt>
                <c:pt idx="29">
                  <c:v>201.9</c:v>
                </c:pt>
                <c:pt idx="30">
                  <c:v>202.3</c:v>
                </c:pt>
                <c:pt idx="31">
                  <c:v>203.2</c:v>
                </c:pt>
                <c:pt idx="32">
                  <c:v>209.5</c:v>
                </c:pt>
                <c:pt idx="33">
                  <c:v>226.8</c:v>
                </c:pt>
                <c:pt idx="34">
                  <c:v>255.8</c:v>
                </c:pt>
                <c:pt idx="35">
                  <c:v>262.2</c:v>
                </c:pt>
                <c:pt idx="36">
                  <c:v>262.5</c:v>
                </c:pt>
                <c:pt idx="37">
                  <c:v>268.60000000000002</c:v>
                </c:pt>
                <c:pt idx="38">
                  <c:v>265.3</c:v>
                </c:pt>
                <c:pt idx="39">
                  <c:v>275.8</c:v>
                </c:pt>
                <c:pt idx="40">
                  <c:v>278</c:v>
                </c:pt>
                <c:pt idx="41">
                  <c:v>292.39999999999998</c:v>
                </c:pt>
                <c:pt idx="42">
                  <c:v>294.89999999999998</c:v>
                </c:pt>
                <c:pt idx="43">
                  <c:v>298.10000000000002</c:v>
                </c:pt>
                <c:pt idx="44">
                  <c:v>303.8</c:v>
                </c:pt>
                <c:pt idx="45">
                  <c:v>310</c:v>
                </c:pt>
                <c:pt idx="46">
                  <c:v>312.8</c:v>
                </c:pt>
                <c:pt idx="47">
                  <c:v>312.8</c:v>
                </c:pt>
                <c:pt idx="48">
                  <c:v>317.10000000000002</c:v>
                </c:pt>
                <c:pt idx="49">
                  <c:v>318.8</c:v>
                </c:pt>
                <c:pt idx="50">
                  <c:v>318.39999999999998</c:v>
                </c:pt>
                <c:pt idx="51">
                  <c:v>321.39999999999998</c:v>
                </c:pt>
                <c:pt idx="52">
                  <c:v>321.39999999999998</c:v>
                </c:pt>
                <c:pt idx="53">
                  <c:v>367.6</c:v>
                </c:pt>
                <c:pt idx="54">
                  <c:v>367.6</c:v>
                </c:pt>
                <c:pt idx="55">
                  <c:v>377.4</c:v>
                </c:pt>
                <c:pt idx="56">
                  <c:v>388.9</c:v>
                </c:pt>
                <c:pt idx="57">
                  <c:v>388.9</c:v>
                </c:pt>
                <c:pt idx="58">
                  <c:v>389.7</c:v>
                </c:pt>
                <c:pt idx="59">
                  <c:v>389.7</c:v>
                </c:pt>
                <c:pt idx="60">
                  <c:v>383.3</c:v>
                </c:pt>
                <c:pt idx="61">
                  <c:v>383.3</c:v>
                </c:pt>
                <c:pt idx="62">
                  <c:v>396</c:v>
                </c:pt>
                <c:pt idx="63">
                  <c:v>396</c:v>
                </c:pt>
                <c:pt idx="64">
                  <c:v>396</c:v>
                </c:pt>
                <c:pt idx="65">
                  <c:v>397.3</c:v>
                </c:pt>
                <c:pt idx="66">
                  <c:v>397.3</c:v>
                </c:pt>
                <c:pt idx="67">
                  <c:v>405.7</c:v>
                </c:pt>
                <c:pt idx="68">
                  <c:v>416.2</c:v>
                </c:pt>
                <c:pt idx="69">
                  <c:v>417.2</c:v>
                </c:pt>
                <c:pt idx="70">
                  <c:v>417.2</c:v>
                </c:pt>
                <c:pt idx="71">
                  <c:v>417.4</c:v>
                </c:pt>
                <c:pt idx="72">
                  <c:v>422.9</c:v>
                </c:pt>
                <c:pt idx="73">
                  <c:v>433.5</c:v>
                </c:pt>
                <c:pt idx="74">
                  <c:v>436.5</c:v>
                </c:pt>
                <c:pt idx="75">
                  <c:v>440.1</c:v>
                </c:pt>
                <c:pt idx="76">
                  <c:v>437.3</c:v>
                </c:pt>
                <c:pt idx="77">
                  <c:v>440.9</c:v>
                </c:pt>
                <c:pt idx="78">
                  <c:v>448.9</c:v>
                </c:pt>
                <c:pt idx="79">
                  <c:v>449.6</c:v>
                </c:pt>
                <c:pt idx="80">
                  <c:v>508.2</c:v>
                </c:pt>
                <c:pt idx="81">
                  <c:v>517</c:v>
                </c:pt>
                <c:pt idx="82">
                  <c:v>517.9</c:v>
                </c:pt>
                <c:pt idx="83">
                  <c:v>525.4</c:v>
                </c:pt>
                <c:pt idx="84">
                  <c:v>526.02</c:v>
                </c:pt>
                <c:pt idx="85">
                  <c:v>528.72</c:v>
                </c:pt>
                <c:pt idx="86">
                  <c:v>529.25</c:v>
                </c:pt>
                <c:pt idx="87">
                  <c:v>533.66</c:v>
                </c:pt>
                <c:pt idx="88">
                  <c:v>537.91999999999996</c:v>
                </c:pt>
                <c:pt idx="89">
                  <c:v>543.35999999999922</c:v>
                </c:pt>
                <c:pt idx="90">
                  <c:v>566.31999999999937</c:v>
                </c:pt>
                <c:pt idx="91">
                  <c:v>570.24</c:v>
                </c:pt>
                <c:pt idx="92">
                  <c:v>577.54</c:v>
                </c:pt>
                <c:pt idx="93">
                  <c:v>578.57000000000005</c:v>
                </c:pt>
                <c:pt idx="94">
                  <c:v>640.27</c:v>
                </c:pt>
                <c:pt idx="95">
                  <c:v>639.09</c:v>
                </c:pt>
                <c:pt idx="96">
                  <c:v>644.29</c:v>
                </c:pt>
                <c:pt idx="97">
                  <c:v>648.78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20415744"/>
        <c:axId val="120417280"/>
      </c:areaChart>
      <c:catAx>
        <c:axId val="120415744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-360000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120417280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120417280"/>
        <c:scaling>
          <c:orientation val="minMax"/>
          <c:min val="1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120415744"/>
        <c:crosses val="autoZero"/>
        <c:crossBetween val="midCat"/>
        <c:majorUnit val="50"/>
        <c:minorUnit val="10"/>
      </c:valAx>
      <c:spPr>
        <a:solidFill>
          <a:srgbClr val="E8E8E8"/>
        </a:solidFill>
        <a:ln>
          <a:solidFill>
            <a:schemeClr val="bg1"/>
          </a:solidFill>
        </a:ln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419768592572"/>
          <c:y val="2.8112449799196599E-2"/>
          <c:w val="0.86047215710640601"/>
          <c:h val="0.83333333333333404"/>
        </c:manualLayout>
      </c:layout>
      <c:areaChart>
        <c:grouping val="standard"/>
        <c:varyColors val="0"/>
        <c:ser>
          <c:idx val="1"/>
          <c:order val="0"/>
          <c:spPr>
            <a:solidFill>
              <a:srgbClr val="FDB002"/>
            </a:solidFill>
            <a:ln w="12700">
              <a:solidFill>
                <a:srgbClr val="D66F27"/>
              </a:solidFill>
            </a:ln>
          </c:spPr>
          <c:cat>
            <c:strRef>
              <c:f>'Growth in data'!$A$56:$A$153</c:f>
              <c:strCache>
                <c:ptCount val="98"/>
                <c:pt idx="0">
                  <c:v>Jan-08</c:v>
                </c:pt>
                <c:pt idx="1">
                  <c:v>Feb-08</c:v>
                </c:pt>
                <c:pt idx="2">
                  <c:v>Mar-08</c:v>
                </c:pt>
                <c:pt idx="3">
                  <c:v>Apr-08</c:v>
                </c:pt>
                <c:pt idx="4">
                  <c:v>May-08</c:v>
                </c:pt>
                <c:pt idx="5">
                  <c:v>Jun-08</c:v>
                </c:pt>
                <c:pt idx="6">
                  <c:v>Jul-08</c:v>
                </c:pt>
                <c:pt idx="7">
                  <c:v>Aug-08</c:v>
                </c:pt>
                <c:pt idx="8">
                  <c:v>Sep-08</c:v>
                </c:pt>
                <c:pt idx="9">
                  <c:v>Oct-08</c:v>
                </c:pt>
                <c:pt idx="10">
                  <c:v>Nov-08</c:v>
                </c:pt>
                <c:pt idx="11">
                  <c:v>Dec-08</c:v>
                </c:pt>
                <c:pt idx="12">
                  <c:v>Jan-09</c:v>
                </c:pt>
                <c:pt idx="13">
                  <c:v>Feb-09</c:v>
                </c:pt>
                <c:pt idx="14">
                  <c:v>Mar-09</c:v>
                </c:pt>
                <c:pt idx="15">
                  <c:v>Apr-09</c:v>
                </c:pt>
                <c:pt idx="16">
                  <c:v>May-09</c:v>
                </c:pt>
                <c:pt idx="17">
                  <c:v>Jun-09</c:v>
                </c:pt>
                <c:pt idx="18">
                  <c:v>Jul-09</c:v>
                </c:pt>
                <c:pt idx="19">
                  <c:v>Aug-09</c:v>
                </c:pt>
                <c:pt idx="20">
                  <c:v>Sep09</c:v>
                </c:pt>
                <c:pt idx="21">
                  <c:v>Oct-09</c:v>
                </c:pt>
                <c:pt idx="22">
                  <c:v>Nov-09</c:v>
                </c:pt>
                <c:pt idx="23">
                  <c:v>Dec-09</c:v>
                </c:pt>
                <c:pt idx="24">
                  <c:v>Jan-10</c:v>
                </c:pt>
                <c:pt idx="25">
                  <c:v>Feb-10</c:v>
                </c:pt>
                <c:pt idx="26">
                  <c:v>Mar-10</c:v>
                </c:pt>
                <c:pt idx="27">
                  <c:v>Apr-10</c:v>
                </c:pt>
                <c:pt idx="28">
                  <c:v>May-10</c:v>
                </c:pt>
                <c:pt idx="29">
                  <c:v>Jun-10</c:v>
                </c:pt>
                <c:pt idx="30">
                  <c:v>Jul-10</c:v>
                </c:pt>
                <c:pt idx="31">
                  <c:v>Aug-10</c:v>
                </c:pt>
                <c:pt idx="32">
                  <c:v>Sep-10</c:v>
                </c:pt>
                <c:pt idx="33">
                  <c:v>Oct-10</c:v>
                </c:pt>
                <c:pt idx="34">
                  <c:v>Nov-10</c:v>
                </c:pt>
                <c:pt idx="35">
                  <c:v>Dec-10</c:v>
                </c:pt>
                <c:pt idx="36">
                  <c:v>Jan-11</c:v>
                </c:pt>
                <c:pt idx="37">
                  <c:v>Feb-11</c:v>
                </c:pt>
                <c:pt idx="38">
                  <c:v>Mar-11</c:v>
                </c:pt>
                <c:pt idx="39">
                  <c:v>Apr-11</c:v>
                </c:pt>
                <c:pt idx="40">
                  <c:v>May-11</c:v>
                </c:pt>
                <c:pt idx="41">
                  <c:v>Jun-11</c:v>
                </c:pt>
                <c:pt idx="42">
                  <c:v>Jul-11</c:v>
                </c:pt>
                <c:pt idx="43">
                  <c:v>Aug-11</c:v>
                </c:pt>
                <c:pt idx="44">
                  <c:v>Sep-11</c:v>
                </c:pt>
                <c:pt idx="45">
                  <c:v>Oct-11</c:v>
                </c:pt>
                <c:pt idx="46">
                  <c:v>Nov-11</c:v>
                </c:pt>
                <c:pt idx="47">
                  <c:v>Dec-11</c:v>
                </c:pt>
                <c:pt idx="48">
                  <c:v>Jan-12</c:v>
                </c:pt>
                <c:pt idx="49">
                  <c:v>Feb-12</c:v>
                </c:pt>
                <c:pt idx="50">
                  <c:v>Mar-12</c:v>
                </c:pt>
                <c:pt idx="51">
                  <c:v>Apr-12</c:v>
                </c:pt>
                <c:pt idx="52">
                  <c:v>May-12</c:v>
                </c:pt>
                <c:pt idx="53">
                  <c:v>Jun-12</c:v>
                </c:pt>
                <c:pt idx="54">
                  <c:v>Jul-12</c:v>
                </c:pt>
                <c:pt idx="55">
                  <c:v>Aug-12</c:v>
                </c:pt>
                <c:pt idx="56">
                  <c:v>Sep-12</c:v>
                </c:pt>
                <c:pt idx="57">
                  <c:v>Oct-12</c:v>
                </c:pt>
                <c:pt idx="58">
                  <c:v>Nov-12</c:v>
                </c:pt>
                <c:pt idx="59">
                  <c:v>Dec-12</c:v>
                </c:pt>
                <c:pt idx="60">
                  <c:v>Jan-13</c:v>
                </c:pt>
                <c:pt idx="61">
                  <c:v>Feb-13</c:v>
                </c:pt>
                <c:pt idx="62">
                  <c:v>Mar-13</c:v>
                </c:pt>
                <c:pt idx="63">
                  <c:v>Apr-13</c:v>
                </c:pt>
                <c:pt idx="64">
                  <c:v>May-13</c:v>
                </c:pt>
                <c:pt idx="65">
                  <c:v>Jun-13</c:v>
                </c:pt>
                <c:pt idx="66">
                  <c:v>Jul-13</c:v>
                </c:pt>
                <c:pt idx="67">
                  <c:v>Aug-13</c:v>
                </c:pt>
                <c:pt idx="68">
                  <c:v>Sep-13</c:v>
                </c:pt>
                <c:pt idx="69">
                  <c:v>Oct-13</c:v>
                </c:pt>
                <c:pt idx="70">
                  <c:v>Nov-13</c:v>
                </c:pt>
                <c:pt idx="71">
                  <c:v>Dec-13</c:v>
                </c:pt>
                <c:pt idx="72">
                  <c:v>Jan-14</c:v>
                </c:pt>
                <c:pt idx="73">
                  <c:v>Feb-14</c:v>
                </c:pt>
                <c:pt idx="74">
                  <c:v>Mar-14</c:v>
                </c:pt>
                <c:pt idx="75">
                  <c:v>Apr-14</c:v>
                </c:pt>
                <c:pt idx="76">
                  <c:v>May-14</c:v>
                </c:pt>
                <c:pt idx="77">
                  <c:v>Jun-14</c:v>
                </c:pt>
                <c:pt idx="78">
                  <c:v>Jul-14</c:v>
                </c:pt>
                <c:pt idx="79">
                  <c:v>Aug-14</c:v>
                </c:pt>
                <c:pt idx="80">
                  <c:v>Sep-14</c:v>
                </c:pt>
                <c:pt idx="81">
                  <c:v>Oct-14</c:v>
                </c:pt>
                <c:pt idx="82">
                  <c:v>Nov-14</c:v>
                </c:pt>
                <c:pt idx="83">
                  <c:v>Dec-14</c:v>
                </c:pt>
                <c:pt idx="84">
                  <c:v>Jan-15</c:v>
                </c:pt>
                <c:pt idx="85">
                  <c:v>Feb-15</c:v>
                </c:pt>
                <c:pt idx="86">
                  <c:v>Mar-15</c:v>
                </c:pt>
                <c:pt idx="87">
                  <c:v>Apr-15</c:v>
                </c:pt>
                <c:pt idx="88">
                  <c:v>May-15</c:v>
                </c:pt>
                <c:pt idx="89">
                  <c:v>Jun-15</c:v>
                </c:pt>
                <c:pt idx="90">
                  <c:v>Jul-15</c:v>
                </c:pt>
                <c:pt idx="91">
                  <c:v>Aug-15</c:v>
                </c:pt>
                <c:pt idx="92">
                  <c:v>Sep-15</c:v>
                </c:pt>
                <c:pt idx="93">
                  <c:v>Oct-15</c:v>
                </c:pt>
                <c:pt idx="94">
                  <c:v>Nov-15</c:v>
                </c:pt>
                <c:pt idx="95">
                  <c:v>Jan-16</c:v>
                </c:pt>
                <c:pt idx="96">
                  <c:v>Feb-16</c:v>
                </c:pt>
                <c:pt idx="97">
                  <c:v>Mar-16</c:v>
                </c:pt>
              </c:strCache>
            </c:strRef>
          </c:cat>
          <c:val>
            <c:numRef>
              <c:f>'Growth in data'!$B$56:$B$153</c:f>
              <c:numCache>
                <c:formatCode>General</c:formatCode>
                <c:ptCount val="98"/>
                <c:pt idx="0">
                  <c:v>233</c:v>
                </c:pt>
                <c:pt idx="1">
                  <c:v>236</c:v>
                </c:pt>
                <c:pt idx="2">
                  <c:v>239</c:v>
                </c:pt>
                <c:pt idx="3">
                  <c:v>239</c:v>
                </c:pt>
                <c:pt idx="4">
                  <c:v>247</c:v>
                </c:pt>
                <c:pt idx="5">
                  <c:v>251</c:v>
                </c:pt>
                <c:pt idx="6">
                  <c:v>254</c:v>
                </c:pt>
                <c:pt idx="7">
                  <c:v>257</c:v>
                </c:pt>
                <c:pt idx="8">
                  <c:v>259</c:v>
                </c:pt>
                <c:pt idx="9">
                  <c:v>264</c:v>
                </c:pt>
                <c:pt idx="10">
                  <c:v>269</c:v>
                </c:pt>
                <c:pt idx="11">
                  <c:v>272</c:v>
                </c:pt>
                <c:pt idx="12">
                  <c:v>276</c:v>
                </c:pt>
                <c:pt idx="13">
                  <c:v>278</c:v>
                </c:pt>
                <c:pt idx="14">
                  <c:v>288</c:v>
                </c:pt>
                <c:pt idx="15">
                  <c:v>288</c:v>
                </c:pt>
                <c:pt idx="16">
                  <c:v>290</c:v>
                </c:pt>
                <c:pt idx="17">
                  <c:v>292</c:v>
                </c:pt>
                <c:pt idx="18">
                  <c:v>293</c:v>
                </c:pt>
                <c:pt idx="19">
                  <c:v>296</c:v>
                </c:pt>
                <c:pt idx="20">
                  <c:v>305</c:v>
                </c:pt>
                <c:pt idx="21">
                  <c:v>306</c:v>
                </c:pt>
                <c:pt idx="22">
                  <c:v>308</c:v>
                </c:pt>
                <c:pt idx="23">
                  <c:v>308</c:v>
                </c:pt>
                <c:pt idx="24">
                  <c:v>308</c:v>
                </c:pt>
                <c:pt idx="25">
                  <c:v>311</c:v>
                </c:pt>
                <c:pt idx="26">
                  <c:v>312</c:v>
                </c:pt>
                <c:pt idx="27">
                  <c:v>312</c:v>
                </c:pt>
                <c:pt idx="28">
                  <c:v>312</c:v>
                </c:pt>
                <c:pt idx="29">
                  <c:v>313</c:v>
                </c:pt>
                <c:pt idx="30">
                  <c:v>315</c:v>
                </c:pt>
                <c:pt idx="31">
                  <c:v>318</c:v>
                </c:pt>
                <c:pt idx="32">
                  <c:v>317</c:v>
                </c:pt>
                <c:pt idx="33">
                  <c:v>318</c:v>
                </c:pt>
                <c:pt idx="34">
                  <c:v>320</c:v>
                </c:pt>
                <c:pt idx="35">
                  <c:v>320</c:v>
                </c:pt>
                <c:pt idx="36">
                  <c:v>319</c:v>
                </c:pt>
                <c:pt idx="37">
                  <c:v>320</c:v>
                </c:pt>
                <c:pt idx="38">
                  <c:v>325</c:v>
                </c:pt>
                <c:pt idx="39">
                  <c:v>332</c:v>
                </c:pt>
                <c:pt idx="40">
                  <c:v>335</c:v>
                </c:pt>
                <c:pt idx="41">
                  <c:v>336</c:v>
                </c:pt>
                <c:pt idx="42">
                  <c:v>339</c:v>
                </c:pt>
                <c:pt idx="43">
                  <c:v>341</c:v>
                </c:pt>
                <c:pt idx="44">
                  <c:v>344</c:v>
                </c:pt>
                <c:pt idx="45">
                  <c:v>345</c:v>
                </c:pt>
                <c:pt idx="46">
                  <c:v>345</c:v>
                </c:pt>
                <c:pt idx="47">
                  <c:v>357</c:v>
                </c:pt>
                <c:pt idx="48">
                  <c:v>361</c:v>
                </c:pt>
                <c:pt idx="49">
                  <c:v>360</c:v>
                </c:pt>
                <c:pt idx="50">
                  <c:v>360</c:v>
                </c:pt>
                <c:pt idx="51">
                  <c:v>374</c:v>
                </c:pt>
                <c:pt idx="52">
                  <c:v>391</c:v>
                </c:pt>
                <c:pt idx="53">
                  <c:v>395</c:v>
                </c:pt>
                <c:pt idx="54">
                  <c:v>395</c:v>
                </c:pt>
                <c:pt idx="55">
                  <c:v>407</c:v>
                </c:pt>
                <c:pt idx="56">
                  <c:v>410</c:v>
                </c:pt>
                <c:pt idx="57">
                  <c:v>410</c:v>
                </c:pt>
                <c:pt idx="58">
                  <c:v>412</c:v>
                </c:pt>
                <c:pt idx="59">
                  <c:v>412</c:v>
                </c:pt>
                <c:pt idx="60">
                  <c:v>442</c:v>
                </c:pt>
                <c:pt idx="61">
                  <c:v>442</c:v>
                </c:pt>
                <c:pt idx="62">
                  <c:v>451</c:v>
                </c:pt>
                <c:pt idx="63">
                  <c:v>451</c:v>
                </c:pt>
                <c:pt idx="64">
                  <c:v>451</c:v>
                </c:pt>
                <c:pt idx="65">
                  <c:v>473</c:v>
                </c:pt>
                <c:pt idx="66">
                  <c:v>473</c:v>
                </c:pt>
                <c:pt idx="67">
                  <c:v>480</c:v>
                </c:pt>
                <c:pt idx="68">
                  <c:v>562</c:v>
                </c:pt>
                <c:pt idx="69">
                  <c:v>577</c:v>
                </c:pt>
                <c:pt idx="70">
                  <c:v>577</c:v>
                </c:pt>
                <c:pt idx="71">
                  <c:v>584</c:v>
                </c:pt>
                <c:pt idx="72">
                  <c:v>576</c:v>
                </c:pt>
                <c:pt idx="73">
                  <c:v>585</c:v>
                </c:pt>
                <c:pt idx="74">
                  <c:v>590</c:v>
                </c:pt>
                <c:pt idx="75">
                  <c:v>596</c:v>
                </c:pt>
                <c:pt idx="76">
                  <c:v>602</c:v>
                </c:pt>
                <c:pt idx="77">
                  <c:v>609</c:v>
                </c:pt>
                <c:pt idx="78">
                  <c:v>615</c:v>
                </c:pt>
                <c:pt idx="79">
                  <c:v>623</c:v>
                </c:pt>
                <c:pt idx="80">
                  <c:v>628</c:v>
                </c:pt>
                <c:pt idx="81">
                  <c:v>636</c:v>
                </c:pt>
                <c:pt idx="82">
                  <c:v>644</c:v>
                </c:pt>
                <c:pt idx="83">
                  <c:v>649</c:v>
                </c:pt>
                <c:pt idx="84">
                  <c:v>651</c:v>
                </c:pt>
                <c:pt idx="85">
                  <c:v>652</c:v>
                </c:pt>
                <c:pt idx="86">
                  <c:v>657</c:v>
                </c:pt>
                <c:pt idx="87">
                  <c:v>663</c:v>
                </c:pt>
                <c:pt idx="88">
                  <c:v>716</c:v>
                </c:pt>
                <c:pt idx="89">
                  <c:v>754</c:v>
                </c:pt>
                <c:pt idx="90">
                  <c:v>760</c:v>
                </c:pt>
                <c:pt idx="91">
                  <c:v>762</c:v>
                </c:pt>
                <c:pt idx="92">
                  <c:v>766</c:v>
                </c:pt>
                <c:pt idx="93">
                  <c:v>767</c:v>
                </c:pt>
                <c:pt idx="94">
                  <c:v>775</c:v>
                </c:pt>
                <c:pt idx="95">
                  <c:v>788</c:v>
                </c:pt>
                <c:pt idx="96">
                  <c:v>791</c:v>
                </c:pt>
                <c:pt idx="97">
                  <c:v>798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402560"/>
        <c:axId val="126404096"/>
      </c:areaChart>
      <c:dateAx>
        <c:axId val="126402560"/>
        <c:scaling>
          <c:orientation val="minMax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>
                <a:lumMod val="75000"/>
              </a:schemeClr>
            </a:solidFill>
          </a:ln>
        </c:spPr>
        <c:txPr>
          <a:bodyPr rot="-3600000" vert="horz"/>
          <a:lstStyle/>
          <a:p>
            <a:pPr>
              <a:defRPr sz="10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126404096"/>
        <c:crossesAt val="200"/>
        <c:auto val="0"/>
        <c:lblOffset val="100"/>
        <c:baseTimeUnit val="days"/>
        <c:majorUnit val="12"/>
        <c:minorUnit val="12"/>
      </c:dateAx>
      <c:valAx>
        <c:axId val="126404096"/>
        <c:scaling>
          <c:orientation val="minMax"/>
          <c:min val="200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Narrow"/>
                <a:ea typeface="Trebuchet MS"/>
                <a:cs typeface="Trebuchet MS"/>
              </a:defRPr>
            </a:pPr>
            <a:endParaRPr lang="en-US"/>
          </a:p>
        </c:txPr>
        <c:crossAx val="126402560"/>
        <c:crossesAt val="1"/>
        <c:crossBetween val="midCat"/>
        <c:majorUnit val="100"/>
        <c:minorUnit val="50"/>
      </c:valAx>
      <c:spPr>
        <a:solidFill>
          <a:srgbClr val="E8E8E8"/>
        </a:solidFill>
      </c:spPr>
    </c:plotArea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A743E-9000-484B-9485-2BC01E5C63CF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45E04-2735-D14F-9745-C020B295B5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7104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B5C11-D0F1-1F46-B28E-9084657905D0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A0329C-91F7-CD43-B485-EB526DB269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72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780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3601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3979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914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445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7BAE9-9BAB-4E05-9418-CA3123BD6DD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75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67BAE9-9BAB-4E05-9418-CA3123BD6DD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945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0329C-91F7-CD43-B485-EB526DB269DE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3780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831950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8"/>
            <a:ext cx="8053388" cy="323851"/>
          </a:xfrm>
        </p:spPr>
        <p:txBody>
          <a:bodyPr lIns="0">
            <a:normAutofit/>
          </a:bodyPr>
          <a:lstStyle>
            <a:lvl1pPr marL="0" indent="0" algn="r">
              <a:buNone/>
              <a:defRPr sz="9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Location / date / NOTES / CAPTIONS / SOURCES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597" y="2184401"/>
            <a:ext cx="8054116" cy="3234267"/>
          </a:xfrm>
        </p:spPr>
        <p:txBody>
          <a:bodyPr anchor="b" anchorCtr="0">
            <a:noAutofit/>
          </a:bodyPr>
          <a:lstStyle>
            <a:lvl1pPr algn="l">
              <a:defRPr sz="5400" b="0" i="0" cap="none">
                <a:solidFill>
                  <a:srgbClr val="3E9034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597" y="5503334"/>
            <a:ext cx="8054116" cy="718991"/>
          </a:xfrm>
        </p:spPr>
        <p:txBody>
          <a:bodyPr lIns="0" rIns="0"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Presenter</a:t>
            </a:r>
            <a:br>
              <a:rPr lang="en-US" dirty="0" smtClean="0"/>
            </a:br>
            <a:r>
              <a:rPr lang="en-US" dirty="0" smtClean="0"/>
              <a:t>Title</a:t>
            </a:r>
          </a:p>
        </p:txBody>
      </p:sp>
      <p:pic>
        <p:nvPicPr>
          <p:cNvPr id="9" name="Picture 8" descr="GBIF-2015-fu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317" y="80209"/>
            <a:ext cx="3283283" cy="12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12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50"/>
            <a:ext cx="2628000" cy="318611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5"/>
            <a:ext cx="2628040" cy="2079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5"/>
            <a:ext cx="2628040" cy="20796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5"/>
            <a:ext cx="2628040" cy="2079625"/>
          </a:xfrm>
        </p:spPr>
        <p:txBody>
          <a:bodyPr/>
          <a:lstStyle/>
          <a:p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57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ree Colum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42999" y="2940050"/>
            <a:ext cx="2628000" cy="318611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2940050"/>
            <a:ext cx="2628000" cy="318611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8" y="2940050"/>
            <a:ext cx="2628000" cy="3186114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2"/>
          </p:nvPr>
        </p:nvSpPr>
        <p:spPr>
          <a:xfrm>
            <a:off x="440598" y="860425"/>
            <a:ext cx="2628040" cy="2079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045359" y="860425"/>
            <a:ext cx="2628040" cy="2079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3242959" y="860425"/>
            <a:ext cx="2628040" cy="2079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3875845"/>
            <a:ext cx="3960955" cy="2255434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dirty="0" smtClean="0"/>
              <a:t>Highlighting</a:t>
            </a:r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5" y="274641"/>
            <a:ext cx="1669375" cy="163035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Logo / journal cover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3" y="1981200"/>
            <a:ext cx="3960955" cy="1893888"/>
          </a:xfrm>
        </p:spPr>
        <p:txBody>
          <a:bodyPr/>
          <a:lstStyle/>
          <a:p>
            <a:r>
              <a:rPr lang="en-US" dirty="0" smtClean="0"/>
              <a:t>Species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31371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3" y="274641"/>
            <a:ext cx="6480992" cy="1630359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Title/Author clipping or citation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68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ata-in-Use-Case-Study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3875845"/>
            <a:ext cx="3960955" cy="2255434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dirty="0" smtClean="0"/>
              <a:t>Highlighting</a:t>
            </a:r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 hasCustomPrompt="1"/>
          </p:nvPr>
        </p:nvSpPr>
        <p:spPr>
          <a:xfrm>
            <a:off x="7017425" y="274641"/>
            <a:ext cx="1669375" cy="1630359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Logo / journal cover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4686300" y="1981200"/>
            <a:ext cx="4000500" cy="41497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5" hasCustomPrompt="1"/>
          </p:nvPr>
        </p:nvSpPr>
        <p:spPr>
          <a:xfrm>
            <a:off x="536433" y="1981200"/>
            <a:ext cx="3960955" cy="18938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Species photo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31371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339837"/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2" y="274641"/>
            <a:ext cx="6480993" cy="1630359"/>
          </a:xfrm>
        </p:spPr>
        <p:txBody>
          <a:bodyPr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None/>
              <a:defRPr sz="3200" baseline="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Title/Author clipping or citation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960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-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469875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5399" y="860425"/>
            <a:ext cx="2628000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1"/>
          </p:nvPr>
        </p:nvSpPr>
        <p:spPr>
          <a:xfrm>
            <a:off x="440597" y="860425"/>
            <a:ext cx="5430401" cy="526573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82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50272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74735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20410"/>
            <a:ext cx="4040188" cy="45065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874735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20410"/>
            <a:ext cx="4041775" cy="450653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837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itl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83910"/>
          </a:xfrm>
        </p:spPr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3453"/>
            <a:ext cx="4040188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63214"/>
            <a:ext cx="4040188" cy="417486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323453"/>
            <a:ext cx="4041775" cy="639763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963214"/>
            <a:ext cx="4041775" cy="4174869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900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00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68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37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7"/>
            <a:ext cx="8229600" cy="793915"/>
          </a:xfrm>
        </p:spPr>
        <p:txBody>
          <a:bodyPr anchor="t">
            <a:normAutofit/>
          </a:bodyPr>
          <a:lstStyle>
            <a:lvl1pPr algn="l">
              <a:defRPr sz="2800" b="1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 Narrow"/>
                <a:cs typeface="Arial Narrow"/>
              </a:defRPr>
            </a:lvl1pPr>
            <a:lvl2pPr>
              <a:defRPr>
                <a:latin typeface="Arial Narrow"/>
                <a:cs typeface="Arial Narrow"/>
              </a:defRPr>
            </a:lvl2pPr>
            <a:lvl3pPr>
              <a:defRPr>
                <a:latin typeface="Arial Narrow"/>
                <a:cs typeface="Arial Narrow"/>
              </a:defRPr>
            </a:lvl3pPr>
            <a:lvl4pPr>
              <a:defRPr>
                <a:latin typeface="Arial Narrow"/>
                <a:cs typeface="Arial Narrow"/>
              </a:defRPr>
            </a:lvl4pPr>
            <a:lvl5pPr>
              <a:defRPr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8" y="640714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072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44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Cent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>
            <a:noAutofit/>
          </a:bodyPr>
          <a:lstStyle>
            <a:lvl1pPr>
              <a:defRPr sz="4800">
                <a:solidFill>
                  <a:srgbClr val="339837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53858"/>
            <a:ext cx="6400800" cy="160667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11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DD9718-ADFA-4FD5-9F0C-CFCF9693E9D6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2A72FD0-2970-49AA-8CB5-E7250C2F604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76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1EE952-E722-43AB-8069-8E45AF094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782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1EE952-E722-43AB-8069-8E45AF094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991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ata-in-Use-Case-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  <p:sp>
        <p:nvSpPr>
          <p:cNvPr id="1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DOI or URL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2812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536432" y="1752600"/>
            <a:ext cx="4568968" cy="4378679"/>
          </a:xfrm>
        </p:spPr>
        <p:txBody>
          <a:bodyPr/>
          <a:lstStyle>
            <a:lvl1pPr marL="180000" indent="-180000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/>
              <a:buChar char="•"/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Key points</a:t>
            </a:r>
          </a:p>
          <a:p>
            <a:pPr lvl="0"/>
            <a:r>
              <a:rPr lang="en-US" smtClean="0"/>
              <a:t>Highlighting</a:t>
            </a:r>
            <a:endParaRPr lang="en-US" dirty="0" smtClean="0"/>
          </a:p>
          <a:p>
            <a:pPr lvl="0"/>
            <a:r>
              <a:rPr lang="en-US" dirty="0" smtClean="0"/>
              <a:t>Use case</a:t>
            </a:r>
          </a:p>
          <a:p>
            <a:pPr lvl="0"/>
            <a:endParaRPr lang="en-US" dirty="0" smtClean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4" hasCustomPrompt="1"/>
          </p:nvPr>
        </p:nvSpPr>
        <p:spPr>
          <a:xfrm>
            <a:off x="5346700" y="1752600"/>
            <a:ext cx="3340100" cy="437832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Representative graphic / map / visual from article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-104635" y="-10949"/>
            <a:ext cx="550800" cy="7007225"/>
          </a:xfrm>
        </p:spPr>
        <p:txBody>
          <a:bodyPr vert="vert270" lIns="0" tIns="36000" rIns="0" bIns="36000">
            <a:noAutofit/>
          </a:bodyPr>
          <a:lstStyle>
            <a:lvl1pPr marL="0" algn="r" defTabSz="457200" rtl="0" eaLnBrk="1" latinLnBrk="0" hangingPunct="1">
              <a:defRPr lang="en-US" sz="4000" kern="1200" dirty="0" smtClean="0">
                <a:solidFill>
                  <a:srgbClr val="FDB002">
                    <a:alpha val="32000"/>
                  </a:srgbClr>
                </a:solidFill>
                <a:latin typeface="Arial"/>
                <a:ea typeface="+mn-ea"/>
                <a:cs typeface="Arial"/>
              </a:defRPr>
            </a:lvl1pPr>
          </a:lstStyle>
          <a:p>
            <a:pPr lvl="0"/>
            <a:r>
              <a:rPr lang="en-US" dirty="0" smtClean="0"/>
              <a:t>topic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 hasCustomPrompt="1"/>
          </p:nvPr>
        </p:nvSpPr>
        <p:spPr>
          <a:xfrm>
            <a:off x="536432" y="274642"/>
            <a:ext cx="8150367" cy="574672"/>
          </a:xfr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20000"/>
              </a:lnSpc>
              <a:spcBef>
                <a:spcPct val="0"/>
              </a:spcBef>
              <a:spcAft>
                <a:spcPts val="300"/>
              </a:spcAft>
              <a:buFont typeface="Arial"/>
              <a:buNone/>
              <a:defRPr lang="en-US" sz="2800" b="1" kern="1200" cap="all" dirty="0" smtClean="0">
                <a:solidFill>
                  <a:srgbClr val="328127"/>
                </a:solidFill>
                <a:latin typeface="Arial"/>
                <a:ea typeface="+mj-ea"/>
                <a:cs typeface="Arial"/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Title</a:t>
            </a:r>
            <a:endParaRPr lang="en-US" dirty="0" smtClean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8" hasCustomPrompt="1"/>
          </p:nvPr>
        </p:nvSpPr>
        <p:spPr>
          <a:xfrm>
            <a:off x="1130300" y="927100"/>
            <a:ext cx="7556500" cy="749300"/>
          </a:xfrm>
          <a:solidFill>
            <a:srgbClr val="E0FFFF"/>
          </a:solidFill>
        </p:spPr>
        <p:txBody>
          <a:bodyPr/>
          <a:lstStyle>
            <a:lvl1pPr>
              <a:defRPr sz="1800" b="0" i="1">
                <a:solidFill>
                  <a:srgbClr val="1086C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Subhed</a:t>
            </a:r>
          </a:p>
        </p:txBody>
      </p:sp>
    </p:spTree>
    <p:extLst>
      <p:ext uri="{BB962C8B-B14F-4D97-AF65-F5344CB8AC3E}">
        <p14:creationId xmlns:p14="http://schemas.microsoft.com/office/powerpoint/2010/main" val="2050582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1EE952-E722-43AB-8069-8E45AF094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714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1EE952-E722-43AB-8069-8E45AF094A6D}" type="datetimeFigureOut">
              <a:rPr lang="en-US" smtClean="0"/>
              <a:t>3/7/2016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612C6F-3FD1-4156-AE2A-CD2FDEDF900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097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9689"/>
            <a:ext cx="8229600" cy="4816476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 Narrow"/>
                <a:cs typeface="Arial Narrow"/>
              </a:defRPr>
            </a:lvl1pPr>
            <a:lvl2pPr>
              <a:defRPr>
                <a:solidFill>
                  <a:schemeClr val="bg1"/>
                </a:solidFill>
                <a:latin typeface="Arial Narrow"/>
                <a:cs typeface="Arial Narrow"/>
              </a:defRPr>
            </a:lvl2pPr>
            <a:lvl3pPr>
              <a:defRPr>
                <a:solidFill>
                  <a:schemeClr val="bg1"/>
                </a:solidFill>
                <a:latin typeface="Arial Narrow"/>
                <a:cs typeface="Arial Narrow"/>
              </a:defRPr>
            </a:lvl3pPr>
            <a:lvl4pPr>
              <a:defRPr>
                <a:solidFill>
                  <a:schemeClr val="bg1"/>
                </a:solidFill>
                <a:latin typeface="Arial Narrow"/>
                <a:cs typeface="Arial Narrow"/>
              </a:defRPr>
            </a:lvl4pPr>
            <a:lvl5pPr>
              <a:defRPr>
                <a:solidFill>
                  <a:schemeClr val="bg1"/>
                </a:solidFill>
                <a:latin typeface="Arial Narrow"/>
                <a:cs typeface="Arial Narrow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420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309688"/>
            <a:ext cx="3765248" cy="466462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457200" indent="0">
              <a:buNone/>
              <a:defRPr>
                <a:solidFill>
                  <a:schemeClr val="tx1"/>
                </a:solidFill>
              </a:defRPr>
            </a:lvl2pPr>
            <a:lvl3pPr marL="914400" indent="0">
              <a:buNone/>
              <a:defRPr>
                <a:solidFill>
                  <a:schemeClr val="tx1"/>
                </a:solidFill>
              </a:defRPr>
            </a:lvl3pPr>
            <a:lvl4pPr marL="1371600" indent="0">
              <a:buNone/>
              <a:defRPr>
                <a:solidFill>
                  <a:schemeClr val="tx1"/>
                </a:solidFill>
              </a:defRPr>
            </a:lvl4pPr>
            <a:lvl5pPr marL="18288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7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toid Slide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95050"/>
          </a:xfrm>
        </p:spPr>
        <p:txBody>
          <a:bodyPr/>
          <a:lstStyle>
            <a:lvl1pPr>
              <a:defRPr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2" y="1309688"/>
            <a:ext cx="3754107" cy="4642349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673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noFill/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581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Free Content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4637"/>
            <a:ext cx="8686800" cy="563563"/>
          </a:xfrm>
          <a:solidFill>
            <a:schemeClr val="tx1">
              <a:alpha val="70000"/>
            </a:schemeClr>
          </a:solidFill>
        </p:spPr>
        <p:txBody>
          <a:bodyPr lIns="457200" anchor="t">
            <a:normAutofit/>
          </a:bodyPr>
          <a:lstStyle>
            <a:lvl1pPr algn="l">
              <a:defRPr sz="2800" b="1">
                <a:solidFill>
                  <a:srgbClr val="6EB33E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0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33983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40598" y="6349719"/>
            <a:ext cx="7157051" cy="0"/>
          </a:xfrm>
          <a:prstGeom prst="line">
            <a:avLst/>
          </a:prstGeom>
          <a:ln w="3175" cmpd="sng">
            <a:solidFill>
              <a:srgbClr val="33983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41325" y="6407149"/>
            <a:ext cx="7156324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895" y="6214910"/>
            <a:ext cx="962526" cy="6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800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-REV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93763"/>
          </a:xfrm>
        </p:spPr>
        <p:txBody>
          <a:bodyPr anchor="t" anchorCtr="0">
            <a:noAutofit/>
          </a:bodyPr>
          <a:lstStyle>
            <a:lvl1pPr algn="l">
              <a:defRPr sz="2800" b="1" cap="all">
                <a:solidFill>
                  <a:srgbClr val="6EB33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09689"/>
            <a:ext cx="4038600" cy="481647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09689"/>
            <a:ext cx="4038600" cy="4816475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753356" y="6407149"/>
            <a:ext cx="4579408" cy="383119"/>
          </a:xfrm>
        </p:spPr>
        <p:txBody>
          <a:bodyPr lIns="0" anchor="ctr" anchorCtr="0">
            <a:noAutofit/>
          </a:bodyPr>
          <a:lstStyle>
            <a:lvl1pPr marL="0" indent="0" algn="r">
              <a:buNone/>
              <a:defRPr sz="900" b="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NOTES / CAPTIONS / SOURCES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40597" y="6324600"/>
            <a:ext cx="6812890" cy="0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5400" y="6083261"/>
            <a:ext cx="1176867" cy="78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48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9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6" r:id="rId2"/>
    <p:sldLayoutId id="2147483650" r:id="rId3"/>
    <p:sldLayoutId id="2147483668" r:id="rId4"/>
    <p:sldLayoutId id="2147483674" r:id="rId5"/>
    <p:sldLayoutId id="2147483667" r:id="rId6"/>
    <p:sldLayoutId id="2147483675" r:id="rId7"/>
    <p:sldLayoutId id="2147483652" r:id="rId8"/>
    <p:sldLayoutId id="2147483669" r:id="rId9"/>
    <p:sldLayoutId id="2147483677" r:id="rId10"/>
    <p:sldLayoutId id="2147483682" r:id="rId11"/>
    <p:sldLayoutId id="2147483679" r:id="rId12"/>
    <p:sldLayoutId id="2147483681" r:id="rId13"/>
    <p:sldLayoutId id="2147483678" r:id="rId14"/>
    <p:sldLayoutId id="2147483653" r:id="rId15"/>
    <p:sldLayoutId id="2147483670" r:id="rId16"/>
    <p:sldLayoutId id="2147483654" r:id="rId17"/>
    <p:sldLayoutId id="2147483676" r:id="rId18"/>
    <p:sldLayoutId id="2147483655" r:id="rId19"/>
    <p:sldLayoutId id="2147483671" r:id="rId20"/>
    <p:sldLayoutId id="2147483649" r:id="rId21"/>
    <p:sldLayoutId id="2147483684" r:id="rId22"/>
    <p:sldLayoutId id="2147483689" r:id="rId23"/>
    <p:sldLayoutId id="2147483691" r:id="rId24"/>
    <p:sldLayoutId id="2147483702" r:id="rId25"/>
    <p:sldLayoutId id="2147483703" r:id="rId26"/>
    <p:sldLayoutId id="2147483708" r:id="rId27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2800" b="1" kern="1200" cap="all">
          <a:solidFill>
            <a:srgbClr val="339837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Arial Narrow"/>
          <a:ea typeface="+mn-ea"/>
          <a:cs typeface="Arial Narrow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Arial Narrow"/>
          <a:ea typeface="+mn-ea"/>
          <a:cs typeface="Arial Narrow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chemeClr val="tx1"/>
          </a:solidFill>
          <a:latin typeface="Arial Narrow"/>
          <a:ea typeface="+mn-ea"/>
          <a:cs typeface="Arial Narrow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 Narrow"/>
          <a:ea typeface="+mn-ea"/>
          <a:cs typeface="Arial Narrow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hyperlink" Target="http://www.gbif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6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gif"/><Relationship Id="rId2" Type="http://schemas.openxmlformats.org/officeDocument/2006/relationships/hyperlink" Target="http://www.gbif.org/using-dat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hyperlink" Target="http://www.gbif.org/resource/82283" TargetMode="External"/><Relationship Id="rId7" Type="http://schemas.openxmlformats.org/officeDocument/2006/relationships/image" Target="../media/image7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bif.org/resource/82612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imeo.com/album/3669289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hyperlink" Target="http://www.gbif.org/newsroom/consultations#strategicplan" TargetMode="External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png"/><Relationship Id="rId26" Type="http://schemas.openxmlformats.org/officeDocument/2006/relationships/image" Target="../media/image30.jpeg"/><Relationship Id="rId3" Type="http://schemas.openxmlformats.org/officeDocument/2006/relationships/hyperlink" Target="http://www.gbif.org/" TargetMode="External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24" Type="http://schemas.openxmlformats.org/officeDocument/2006/relationships/image" Target="../media/image28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jpeg"/><Relationship Id="rId19" Type="http://schemas.openxmlformats.org/officeDocument/2006/relationships/image" Target="../media/image23.pn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Relationship Id="rId22" Type="http://schemas.openxmlformats.org/officeDocument/2006/relationships/image" Target="../media/image26.jpeg"/><Relationship Id="rId27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biodiversityinformatics.org/" TargetMode="Externa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3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31.png"/><Relationship Id="rId7" Type="http://schemas.openxmlformats.org/officeDocument/2006/relationships/image" Target="../media/image39.jpg"/><Relationship Id="rId12" Type="http://schemas.openxmlformats.org/officeDocument/2006/relationships/image" Target="../media/image44.png"/><Relationship Id="rId2" Type="http://schemas.openxmlformats.org/officeDocument/2006/relationships/hyperlink" Target="http://www.gbif.org/whoweworkwith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11" Type="http://schemas.openxmlformats.org/officeDocument/2006/relationships/image" Target="../media/image43.gif"/><Relationship Id="rId5" Type="http://schemas.openxmlformats.org/officeDocument/2006/relationships/image" Target="../media/image37.jpg"/><Relationship Id="rId15" Type="http://schemas.openxmlformats.org/officeDocument/2006/relationships/image" Target="../media/image47.jpeg"/><Relationship Id="rId10" Type="http://schemas.openxmlformats.org/officeDocument/2006/relationships/image" Target="../media/image42.png"/><Relationship Id="rId4" Type="http://schemas.openxmlformats.org/officeDocument/2006/relationships/image" Target="../media/image36.jpeg"/><Relationship Id="rId9" Type="http://schemas.openxmlformats.org/officeDocument/2006/relationships/image" Target="../media/image41.jpg"/><Relationship Id="rId14" Type="http://schemas.openxmlformats.org/officeDocument/2006/relationships/image" Target="../media/image4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://www.gbif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hyperlink" Target="http://www.gbif.org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93525"/>
            <a:ext cx="9144000" cy="919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848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078" y="274637"/>
            <a:ext cx="8229600" cy="79391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publishers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data mobilization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26491" y="903479"/>
            <a:ext cx="53569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Number of institutions registered as GBIF data publishers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41325" y="6407149"/>
            <a:ext cx="7156324" cy="321455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000" i="1" dirty="0" smtClean="0"/>
              <a:t>. </a:t>
            </a:r>
            <a:r>
              <a:rPr lang="en-US" sz="2000" dirty="0" smtClean="0">
                <a:hlinkClick r:id="rId2"/>
              </a:rPr>
              <a:t>http</a:t>
            </a:r>
            <a:r>
              <a:rPr lang="en-US" sz="2000" dirty="0">
                <a:hlinkClick r:id="rId2"/>
              </a:rPr>
              <a:t>://www.gbif.org</a:t>
            </a:r>
            <a:r>
              <a:rPr lang="en-US" sz="2000" dirty="0"/>
              <a:t> </a:t>
            </a:r>
            <a:r>
              <a:rPr lang="en-US" sz="2000" dirty="0" smtClean="0"/>
              <a:t>| 3 MAR 2016</a:t>
            </a:r>
            <a:endParaRPr lang="en-US" sz="2000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47142858"/>
              </p:ext>
            </p:extLst>
          </p:nvPr>
        </p:nvGraphicFramePr>
        <p:xfrm>
          <a:off x="363537" y="1359957"/>
          <a:ext cx="831992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488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E9034"/>
                </a:solidFill>
              </a:rPr>
              <a:t>GBIF BY THE NUMBERS</a:t>
            </a:r>
            <a:endParaRPr lang="en-US" dirty="0">
              <a:solidFill>
                <a:srgbClr val="3E9034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2" y="1309688"/>
            <a:ext cx="3765249" cy="5002879"/>
          </a:xfrm>
        </p:spPr>
        <p:txBody>
          <a:bodyPr>
            <a:normAutofit/>
          </a:bodyPr>
          <a:lstStyle/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latin typeface="Arial"/>
                <a:cs typeface="Arial"/>
              </a:rPr>
              <a:t>648,781,852</a:t>
            </a:r>
            <a:r>
              <a:rPr lang="en-GB" sz="4000" dirty="0" smtClean="0">
                <a:latin typeface="Arial Black"/>
                <a:cs typeface="Arial Black"/>
              </a:rPr>
              <a:t> 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species </a:t>
            </a:r>
            <a:r>
              <a:rPr lang="en-GB" sz="2800" dirty="0">
                <a:solidFill>
                  <a:schemeClr val="bg1">
                    <a:lumMod val="75000"/>
                  </a:schemeClr>
                </a:solidFill>
              </a:rPr>
              <a:t>occurrence </a:t>
            </a:r>
            <a:r>
              <a:rPr lang="en-GB" sz="2800" dirty="0" smtClean="0">
                <a:solidFill>
                  <a:schemeClr val="bg1">
                    <a:lumMod val="75000"/>
                  </a:schemeClr>
                </a:solidFill>
              </a:rPr>
              <a:t>records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latin typeface="Arial"/>
                <a:cs typeface="Arial"/>
              </a:rPr>
              <a:t>15,516</a:t>
            </a:r>
            <a:r>
              <a:rPr lang="en-GB" sz="4600" b="1" dirty="0" smtClean="0">
                <a:latin typeface="Arial"/>
                <a:cs typeface="Arial"/>
              </a:rPr>
              <a:t> </a:t>
            </a:r>
            <a:r>
              <a:rPr lang="en-GB" sz="4600" dirty="0">
                <a:latin typeface="Arial"/>
                <a:cs typeface="Arial"/>
              </a:rPr>
              <a:t/>
            </a:r>
            <a:br>
              <a:rPr lang="en-GB" sz="4600" dirty="0">
                <a:latin typeface="Arial"/>
                <a:cs typeface="Arial"/>
              </a:rPr>
            </a:br>
            <a:r>
              <a:rPr lang="en-GB" sz="2800" dirty="0" smtClean="0">
                <a:solidFill>
                  <a:srgbClr val="BFBFBF"/>
                </a:solidFill>
              </a:rPr>
              <a:t>datasets</a:t>
            </a:r>
            <a:endParaRPr lang="en-GB" sz="2800" b="1" dirty="0" smtClean="0"/>
          </a:p>
          <a:p>
            <a:pPr algn="ctr">
              <a:lnSpc>
                <a:spcPct val="75000"/>
              </a:lnSpc>
              <a:spcBef>
                <a:spcPts val="0"/>
              </a:spcBef>
              <a:spcAft>
                <a:spcPts val="2400"/>
              </a:spcAft>
            </a:pPr>
            <a:r>
              <a:rPr lang="en-GB" sz="5000" b="1" dirty="0" smtClean="0">
                <a:latin typeface="Arial"/>
                <a:cs typeface="Arial"/>
              </a:rPr>
              <a:t>798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800" dirty="0" smtClean="0">
                <a:solidFill>
                  <a:srgbClr val="BFBFBF"/>
                </a:solidFill>
              </a:rPr>
              <a:t>data-publishing institutions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457202" y="6433027"/>
            <a:ext cx="6895715" cy="295577"/>
          </a:xfrm>
        </p:spPr>
        <p:txBody>
          <a:bodyPr>
            <a:noAutofit/>
          </a:bodyPr>
          <a:lstStyle/>
          <a:p>
            <a:pPr algn="r"/>
            <a:r>
              <a:rPr lang="en-US" sz="2000" dirty="0" smtClean="0">
                <a:solidFill>
                  <a:schemeClr val="bg1"/>
                </a:solidFill>
              </a:rPr>
              <a:t>http://www.gbif.org  | 03 MAR 2016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1" y="1286883"/>
            <a:ext cx="4317461" cy="429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84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895" y="3068960"/>
            <a:ext cx="2303113" cy="2231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" y="3212976"/>
            <a:ext cx="2260241" cy="2260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558" y="1052736"/>
            <a:ext cx="2001674" cy="207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048" y="1052736"/>
            <a:ext cx="2243740" cy="211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46" y="1063264"/>
            <a:ext cx="2162798" cy="207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-131371" y="274642"/>
            <a:ext cx="550800" cy="6721634"/>
          </a:xfrm>
        </p:spPr>
        <p:txBody>
          <a:bodyPr/>
          <a:lstStyle/>
          <a:p>
            <a:pPr indent="0">
              <a:buNone/>
            </a:pPr>
            <a:r>
              <a:rPr lang="en-GB" dirty="0" smtClean="0"/>
              <a:t>what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536432" y="274642"/>
            <a:ext cx="8465678" cy="1169147"/>
          </a:xfrm>
        </p:spPr>
        <p:txBody>
          <a:bodyPr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DATA SHARED THROUGH GBIF</a:t>
            </a:r>
            <a:endParaRPr lang="en-US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41325" y="6430257"/>
            <a:ext cx="7156324" cy="383119"/>
          </a:xfrm>
        </p:spPr>
        <p:txBody>
          <a:bodyPr/>
          <a:lstStyle/>
          <a:p>
            <a:r>
              <a:rPr lang="en-US" sz="2000" dirty="0"/>
              <a:t>http://www.gbif.org/occurrence</a:t>
            </a:r>
          </a:p>
        </p:txBody>
      </p:sp>
      <p:sp>
        <p:nvSpPr>
          <p:cNvPr id="21" name="Text Placeholder 9"/>
          <p:cNvSpPr txBox="1">
            <a:spLocks/>
          </p:cNvSpPr>
          <p:nvPr/>
        </p:nvSpPr>
        <p:spPr>
          <a:xfrm>
            <a:off x="795870" y="2369505"/>
            <a:ext cx="3505197" cy="117951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3" name="Text Placeholder 9"/>
          <p:cNvSpPr txBox="1">
            <a:spLocks/>
          </p:cNvSpPr>
          <p:nvPr/>
        </p:nvSpPr>
        <p:spPr>
          <a:xfrm>
            <a:off x="1255187" y="3687866"/>
            <a:ext cx="3505197" cy="11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4" name="Text Placeholder 9"/>
          <p:cNvSpPr txBox="1">
            <a:spLocks/>
          </p:cNvSpPr>
          <p:nvPr/>
        </p:nvSpPr>
        <p:spPr>
          <a:xfrm>
            <a:off x="1729320" y="4867378"/>
            <a:ext cx="3505197" cy="1179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graphicFrame>
        <p:nvGraphicFramePr>
          <p:cNvPr id="25" name="Chart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2935481"/>
              </p:ext>
            </p:extLst>
          </p:nvPr>
        </p:nvGraphicFramePr>
        <p:xfrm>
          <a:off x="5958345" y="2459038"/>
          <a:ext cx="2802192" cy="19081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Rectangle 2"/>
          <p:cNvSpPr/>
          <p:nvPr/>
        </p:nvSpPr>
        <p:spPr>
          <a:xfrm>
            <a:off x="657379" y="5667096"/>
            <a:ext cx="30024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ea typeface="Arial Narrow"/>
              </a:rPr>
              <a:t>sample-based </a:t>
            </a:r>
            <a:r>
              <a:rPr lang="en-GB" sz="2800" b="1" dirty="0">
                <a:ea typeface="Arial Narrow"/>
              </a:rPr>
              <a:t>data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01452" y="5529142"/>
            <a:ext cx="3312368" cy="852186"/>
          </a:xfrm>
          <a:prstGeom prst="roundRect">
            <a:avLst/>
          </a:prstGeom>
          <a:noFill/>
          <a:ln w="762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6600"/>
              </a:solidFill>
            </a:endParaRP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006993"/>
            <a:ext cx="2262275" cy="2203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4716016" y="3483272"/>
            <a:ext cx="4032448" cy="2682032"/>
          </a:xfrm>
          <a:prstGeom prst="cloudCallout">
            <a:avLst>
              <a:gd name="adj1" fmla="val -71005"/>
              <a:gd name="adj2" fmla="val 42716"/>
            </a:avLst>
          </a:prstGeom>
          <a:solidFill>
            <a:srgbClr val="00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/>
                <a:cs typeface="Arial"/>
              </a:rPr>
              <a:t>New uses and new data quality dimensions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983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L -0.05399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8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09531 0.0064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81481E-6 L -0.0552 0.0053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15918" r="16009" b="8530"/>
          <a:stretch/>
        </p:blipFill>
        <p:spPr>
          <a:xfrm>
            <a:off x="324337" y="850616"/>
            <a:ext cx="7636933" cy="475272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55" y="2487555"/>
            <a:ext cx="1876425" cy="280987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sx="105000" sy="105000" algn="t" rotWithShape="0">
              <a:srgbClr val="92D05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3197"/>
            <a:ext cx="8686800" cy="563563"/>
          </a:xfrm>
        </p:spPr>
        <p:txBody>
          <a:bodyPr>
            <a:noAutofit/>
          </a:bodyPr>
          <a:lstStyle/>
          <a:p>
            <a:r>
              <a:rPr lang="en-GB" sz="3200" cap="none" dirty="0" smtClean="0">
                <a:solidFill>
                  <a:srgbClr val="006600"/>
                </a:solidFill>
              </a:rPr>
              <a:t>GBIF FOR SCIENCE</a:t>
            </a:r>
            <a:r>
              <a:rPr lang="en-GB" cap="none" dirty="0" smtClean="0">
                <a:solidFill>
                  <a:srgbClr val="006600"/>
                </a:solidFill>
              </a:rPr>
              <a:t/>
            </a:r>
            <a:br>
              <a:rPr lang="en-GB" cap="none" dirty="0" smtClean="0">
                <a:solidFill>
                  <a:srgbClr val="006600"/>
                </a:solidFill>
              </a:rPr>
            </a:br>
            <a:endParaRPr lang="en-GB" b="0" cap="none" dirty="0">
              <a:solidFill>
                <a:srgbClr val="0066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84324" y="6407149"/>
            <a:ext cx="6035676" cy="383119"/>
          </a:xfrm>
        </p:spPr>
        <p:txBody>
          <a:bodyPr/>
          <a:lstStyle/>
          <a:p>
            <a:r>
              <a:rPr lang="en-GB" sz="1800" dirty="0" smtClean="0"/>
              <a:t>http://www.gbif.org/resources/3427</a:t>
            </a:r>
            <a:endParaRPr lang="en-GB" sz="1800" dirty="0"/>
          </a:p>
        </p:txBody>
      </p:sp>
      <p:sp>
        <p:nvSpPr>
          <p:cNvPr id="11" name="Cloud Callout 10"/>
          <p:cNvSpPr/>
          <p:nvPr/>
        </p:nvSpPr>
        <p:spPr>
          <a:xfrm>
            <a:off x="3491880" y="3892492"/>
            <a:ext cx="3312368" cy="1700776"/>
          </a:xfrm>
          <a:prstGeom prst="cloudCallout">
            <a:avLst>
              <a:gd name="adj1" fmla="val 54197"/>
              <a:gd name="adj2" fmla="val -54775"/>
            </a:avLst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/>
                <a:cs typeface="Arial"/>
              </a:rPr>
              <a:t>&gt;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Arial"/>
                <a:cs typeface="Arial"/>
              </a:rPr>
              <a:t>1</a:t>
            </a:r>
            <a:r>
              <a:rPr lang="en-US" dirty="0" smtClean="0">
                <a:latin typeface="Arial"/>
                <a:cs typeface="Arial"/>
              </a:rPr>
              <a:t> peer-reviewed publications a day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29368" y="5704655"/>
            <a:ext cx="7961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annual number of peer-reviewed publications using GBIF-mediated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63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1520" y="18864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sz="2400" dirty="0" smtClean="0"/>
              <a:t>BRAZIL And Global Biodiversity DATA</a:t>
            </a:r>
            <a:endParaRPr lang="en-US" sz="2400" dirty="0"/>
          </a:p>
        </p:txBody>
      </p:sp>
      <p:sp>
        <p:nvSpPr>
          <p:cNvPr id="4" name="AutoShape 2" descr="http://upload.wikimedia.org/wikipedia/commons/b/bc/Flag_of_Finland.svg"/>
          <p:cNvSpPr>
            <a:spLocks noChangeAspect="1" noChangeArrowheads="1"/>
          </p:cNvSpPr>
          <p:nvPr/>
        </p:nvSpPr>
        <p:spPr bwMode="auto">
          <a:xfrm>
            <a:off x="155575" y="-1804988"/>
            <a:ext cx="61722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4" descr="http://upload.wikimedia.org/wikipedia/commons/b/bc/Flag_of_Finland.svg"/>
          <p:cNvSpPr>
            <a:spLocks noChangeAspect="1" noChangeArrowheads="1"/>
          </p:cNvSpPr>
          <p:nvPr/>
        </p:nvSpPr>
        <p:spPr bwMode="auto">
          <a:xfrm>
            <a:off x="307975" y="-1652588"/>
            <a:ext cx="61722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6" descr="http://upload.wikimedia.org/wikipedia/commons/b/bc/Flag_of_Finland.svg"/>
          <p:cNvSpPr>
            <a:spLocks noChangeAspect="1" noChangeArrowheads="1"/>
          </p:cNvSpPr>
          <p:nvPr/>
        </p:nvSpPr>
        <p:spPr bwMode="auto">
          <a:xfrm>
            <a:off x="460375" y="-1500188"/>
            <a:ext cx="61722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8" descr="http://upload.wikimedia.org/wikipedia/commons/b/bc/Flag_of_Finland.svg"/>
          <p:cNvSpPr>
            <a:spLocks noChangeAspect="1" noChangeArrowheads="1"/>
          </p:cNvSpPr>
          <p:nvPr/>
        </p:nvSpPr>
        <p:spPr bwMode="auto">
          <a:xfrm>
            <a:off x="612775" y="-1347788"/>
            <a:ext cx="61722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76288"/>
            <a:ext cx="89439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AutoShape 4" descr="data:image/png;base64,iVBORw0KGgoAAAANSUhEUgAAAQwAAAC8CAMAAAC672BgAAABO1BMVEUAmzr+3wAAJ3b/////4wAAljz/3wAAmTsAmjv/6AAAJXUAIHMAmDz/5QAAAHsAI3QAAGoAHngAGnkAHHIAG3IAF3AAH3jr2QtKpzMADW4AE3kAG3hhrS/23QMAE28ACXvV0RSIuCievyRJUWexxR8enzdXqjFSV2fDyxqVi0/k1g57tCssPmzOzxfe7+OTuyZyb16MlbVkZWAkO4Dw8vfawyXI5M9wb1tUsm+pwiHRuy1quX+YzKV5g6oAliZIrWWw2LqtnkSLhFHP1OECKnOjqsQyRYWf0KuHxZdMXJI/Smo5pDW3pz3DsDYjN3Flcp81RGpVWmOAe1b0556Unry+xNXlzBzy201rd6FTYpbIzt0+UpInpE/SxHPm5/H0/fT18NL343Cdk0ivoEA2qFjA4scAigD07MD22zCpfCZfAAANMklEQVR4nO1dAVvayBYNDBSSEBIJaIEVulVru9tSNYiskkqFCNh2bbviivDgbRf7+v9/wZtJgKJkJpmAEjDn69cWDSQ53Ln3zpk7NwzjwYMHDx48ePDgwYMHDx48ePDgwYMHDx48eJgDQhDzvga3IPh0be1pcN5X4QqEIpsBny+wGfGMIxz8ZR1yAdlY/yUYnvfVzBcR5qXgG0B4CV8+XoSDv/tu4ffHaxyRrWeBJ+NcPAk823qcxhEOvg34JhB4+xiNI/Lht9tmMTSO3z48NuMIRf4wMYuBcfzxuKJs8MUalgvIxtqLx5OChcIvCVTodLwMPw7jgGkWmQkDjyIFi2y9MXOcd/Ek8Gbpo2w4+KsdszDw63IbR+TDMztmMTSOZ0scZUPB5xaO8y4Cz4NL6kiDT0nxFMPGcgododAmNRU6HZtLp4KNZAsHbCyb0BFhrNIsIh3LJHRMyBb0WBqhY0K2oMeyCB3h4NtpzcLAEggdGNliiIAgsCMIAsGxLL7QQZQtBNa3//HVwfZrPpXNpvjX2wevPu77WDwjiy104GWLAOv7dHKWyqZiKzzPcX4/x/H8Sgz+4Ozk0Mfi3rW4QgdethB8H/dS2TQPSbgLjk9nU3sffYL5OxdU6IDxdB1jFJdfY6lVEyJGhKymYl8vMeaxvoBRFidbBNjD7WiawMSAj3R0+9CUjsUTOrCyBbu/EV21YsLAanRjnzX/lIUSOnDxVFjfifL2qEDgozvrZr5jkaIsVrZg36fS9qlASKfemxvHoggdONlCWN/IWvqKu+CyG6bGsRhCB1a2YD+lbDqL21hNfcIYh9uFDrxswb6KUpvFwDiirzBsuFvowMsWwl7WGRUI2T1sCuZaoYMkW2zEnHPh96c2sB/s0hSMJFt8powid5H+jPlgdwodRNnibEouIBtn+E93ndBBki2E6caIgdgGxm+4LgUjyRY+dic1PRfQb+xgcnOfu4SO4AvCMgD7bYo4Mo7sNwIb6y4ROsjVFoHD6Gy48Pujh6TzuEHosFoGWJfFWZEh8uYCyRBzj7JW1Rbsl5VZceH3r3zBD5T5Cx2W1RbCxxk5DAPZj7iQMsAchQ6LZQCEmMMJiTm4GPls84uyoYhltQX7dQYZxjhiX0kDBSHwfB5RFskWVouGlzOLJENELy1O+WQOQoexScTKMPZG3pMTB5hy2KzsWZnGg29dQbKF5TX5fPvReCKZlCAyYlU5RVD8cfRaSmYSzmJudN/6vA8qdNisthB22uqF1qx08+A28t3rpqa2lARkKU5pKyuErHyMjocSOuxWWzz5AUAO3nr5qF8EoNgJ1wFgOp0OAMe9Xs1g5VpTT5NSMm7fSLjsD1tnf5gUzHa1xZO/QLHI5EC9AOplcAz5yIFODtHzvVD+rpPR66G/K9pV9TYhJG5iryxyjcHZH0DoMN8kYg6QO0J/av3jdz1ERqkAOqV6DuSOS8W+Tkb9uF8fjJym6pcygzUV+TSOHzti1RYZvvvfumIjzRp9Nf8gJnpFUK4h4zgulxkAOoVCARRKTKmoU1CEJqOjVIT/6WoNKclzfqVRaSh4NrKk+dqtK7jXFIwoW0xcyv/gzR5FcuCmDCADN7UaHBO1UqkOXxVzBhn93o1BRqdXDiMPk4d8ZDIaaMp4MtJf7ZrGfQodRNlikgx0k7meET0q180Brivdn9Gl06/ndN/xvX6zBd1r+KgH+VBUdTeBdxqi3048GbJxP0JHKPzS/jcCufgb5CvNi6tG1cgrRtBfrrZbqnbdHbJVruVq0ITq4OYIveyqySRhSdZOqvETwuyFDurqxcC3LKQgIcumeQTHy4kM5EW50q6hnRR0+zg66vTLIBdmCgA02xJ2pMS+0XwrvplHWZubRMYgGKm4qJiV54w4EeUMZERtdhEZ0GtAV8Lo/4HmcSUlzN+6iltTwmC2QgfVJpEhGVU9WeCbStUqxRTjSamqNpHvgOHnWOej3imD/K6UMT3ednD9iZkJHRTx9CfW9AlrQgPdUzvppZhISi0NedZ+rVgDtTroo6ED6TChMrpGezWzirI2ZAsTBA719QG+pWlJG1zo4JNSG/JRhi7jGORgrloq9iAdk4MlZTfTuHVFMxA6nGwSQad+r5PBVZNUEzHIRwuNl3qpBhP2fq5fA3lVuhtZUu8dXdK0Qoct2cIMwomhcXF+SgGDkyV+F5rHUR2Utso96Et73ZZ0e6TFTuidhk7HNEKHTdnClIwd56q4nJBaFUgCA0rvCqD2rgSuq8lxTld2nJHh8zkXOqbZJMJ+cVSmo3PRSPpl6bQJeiAHp3HfQXmrBy4k+ecRq8QlAyIcCh3TbRJhP1NU9d2CqOQvYDIuSkoTJWNHN8clPaVvSKND+M+OyfA5SsGm3CTCvnZKhp9XW/p7RakKfelWGSlEhU4JaCPj4F9PQYYDoSPsJJ6Ok/EnIbvgyETJw1/r1lFC2XmxXD5CxmF4DvHPaSwDRVk627hPMsRMI27TSkSp0YWWUeoxyH1A4+DnQcY9DhNRaXZbtgcRL6ko7ei9g2Ol3usqKEF/6GFynw40qVVsZ6UQiYwGSmE4tw/fHBeACofKgztQ5h5Da5WvUpDh56Q2mrSUb45zkJKmJK5+cZpnTLGGMMXOXHLSRbusxksamsuW9CDb9aecJl3TrS5NnY7b/O55kurhN4yj1+/XQa/YKYD2PNJxBDvry2bnfX+3qo0Uav3n51bWgowDJhydHJJ+/uOAiZmsSE81hR/jgiBriKf5vLXqIZ0jtQMp6eAfJ1/PbGoVHEXZtbFqBDiLh0k24btP7JLk8NFR1S7o1+B0FvygvZwZrq9NIfvpN9EWYZyVcfeIjkvoXGAPGR4JhwqSfgC9YcyyvgkJwpRk7A1jK391fQGTLJxdZE6HGYl0ZZV+cCgDA+C/lGTMuvKNWtoQvg3DiXgKuni5K747dBeyBnYt0/RkA5LxFx0Z91CtEQpvUgW0/aHTENvqBf4m+fOLgbuQ1WbDOktPKHnwNw0Zwua9VMuSe9DdBQudAYechV+Mj7yjScjgE/6E8WMxSVh7H/2Kz1QoqLi/DeNUC8/C1zRXPVVv+YpMw+R+Ob9mGVd5RRSNY1HFnxsWnhmqJZTAYZaDsbAxdp+ymr8w8R4ZTbEgQzzVzhFhcpV3TUkCQ1WsAoMrzB/G82yYXJnmEwkrw5CvQL4twn+6DdE9xSoMRQomvIrB/GHcEDhFIhShkC2jmURLUtcy56IyJoZC6PgxsacXm22IVraRSaCMTEz6uazNtcWH2mNgU+hg707jk7jQmWi3rdLxjGr4XpeVPjK2hY7929XSCS1v7illtVJRybm4fA4q+nK+Zb207+F3/9KWSyPw55g75qR8XiI6E46rarrvdWG5NEKEvpCeN7jgJihRzs8VMhc8l9GzWFuF9HPYZRF2uMWCF1Vp4mcYZ2KYC1fdbRklL7a2WMxn/42NVqeTDWX4VjdPmKtw4/WwCUVP59FUTyeDW7Eyizm2U3W0LUu6BvhJCKfsGjaAVt3iahemWpARWVX1aBN18bYsBkVZstDB7k3s/OYaYgObVsR3gR5xRAWGYfm8GecSWlfhZN3NpMneM/Bm3j0TrISO9cl8iudIcqheEMfFK110ZAbF3YtBmZsoks/khm4aoTApytJu8h3sVeIbeoKGDEIe5mPkTb73I1vQgyh0ONj+jVQQPb4kx6vjiNu/XdTnjricwB5QNgaQ2y0j2iQ0cDFK01MHBC7msmURC2LLiG2qDZ1oFcXwsHxLHS3Xx7YXpWUEQ24mEqBrJpK50AYuk48PuUif4U3Pdc1EGLLQcUZlG4lhlbQ4lH1iuMYq7mwzwxCFjsCGk4YiYnugjqY2sHYx99YIWBBaU+0QY4r53ATO23UysrgSBBe3pmIsmpbhUy3+/NyMDU6JwwxMjGJiqsubljEEoYM9jGHrVzjFXBtFxdYr6UNcOztXxVNz4Co6hPVtbKNDDvuL7DamC+YiNDpkCMsJ7L8x2haYsX8xZuHGeGoOXJQV1g/s9olFWI0eYMzCpfHUHIS2udv22+ZuL0XbXAYvdATYwy/2GirvmTdUdoFsQQ+s0BFgL0/k7AppU+NKVj7Bttp2ezw1B17oEHyfdtLZmHkT9lg2vfMJ24TdLbIFPQjt+QXf4cmGWXv+jZNDH+5xBW6SLehBEjrGH9wQjQ4e3HBJfHCDu2QLeniP9BiHk7pJUyxaPDUH/Ub6Ccy7b98M4T0g6hYilk9oJSHwMrwkZjHAdA+Vm/fVzxpUdZPjXLioP/AMYaei4w7mVG3xEKBp8jUwi8WRLehBtXVlwWQLelBF2WWKp+awu0HU3csAs4K9rSsLKlvQw/qhvq5/qs0sQe7ksyjLALMCUehYdNmCHhihYylkC3pghI7lkC3oMSF0LJFsQY+JFGz50ywSYAo2WhQQHkWaRUJ42H8W9XR9zGZhwBA6llS2oEfk6drSyhb0CIdC3gjx4MGDBw8ePHjw4MGDBw8ePHjw4MGDBw8e5oL/A0Obt6O/6VqlAAAAAElFTkSuQmCC"/>
          <p:cNvSpPr>
            <a:spLocks noChangeAspect="1" noChangeArrowheads="1"/>
          </p:cNvSpPr>
          <p:nvPr/>
        </p:nvSpPr>
        <p:spPr bwMode="auto">
          <a:xfrm>
            <a:off x="155575" y="-1804988"/>
            <a:ext cx="53911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4102" name="Picture 6" descr="https://upload.wikimedia.org/wikipedia/en/thumb/0/05/Flag_of_Brazil.svg/1280px-Flag_of_Brazi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511" y="5067300"/>
            <a:ext cx="1749402" cy="122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06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395413"/>
            <a:ext cx="8791575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s://upload.wikimedia.org/wikipedia/en/thumb/0/05/Flag_of_Brazil.svg/1280px-Flag_of_Brazil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1" y="4559475"/>
            <a:ext cx="2255226" cy="1577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51520" y="531540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sz="2400" dirty="0" smtClean="0"/>
              <a:t>BRAZIL And Global Biodiversity DATA</a:t>
            </a:r>
            <a:endParaRPr lang="en-US" sz="2400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464" y="1427123"/>
            <a:ext cx="2798323" cy="2934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72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03920" y="404664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sz="2400" dirty="0" smtClean="0"/>
              <a:t>BRAZIL: A SUPERPUBLISHER COUNTRY</a:t>
            </a:r>
            <a:endParaRPr lang="en-U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5" y="1214438"/>
            <a:ext cx="3990975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8" y="4686300"/>
            <a:ext cx="86715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263" y="1176338"/>
            <a:ext cx="5546941" cy="32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6" y="1176338"/>
            <a:ext cx="9144000" cy="4886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1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976164"/>
            <a:ext cx="6505575" cy="574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05" y="2933700"/>
            <a:ext cx="3056237" cy="279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020" y="701063"/>
            <a:ext cx="2861668" cy="3100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03920" y="404664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sz="2400" dirty="0" smtClean="0"/>
              <a:t>BRAZIL: A SUPERUSER COUNTRY</a:t>
            </a:r>
            <a:endParaRPr lang="en-US" sz="2400" dirty="0"/>
          </a:p>
        </p:txBody>
      </p:sp>
      <p:sp>
        <p:nvSpPr>
          <p:cNvPr id="3" name="Rounded Rectangle 2"/>
          <p:cNvSpPr/>
          <p:nvPr/>
        </p:nvSpPr>
        <p:spPr>
          <a:xfrm>
            <a:off x="733530" y="3639596"/>
            <a:ext cx="539682" cy="400050"/>
          </a:xfrm>
          <a:prstGeom prst="roundRect">
            <a:avLst/>
          </a:prstGeom>
          <a:noFill/>
          <a:ln w="57150">
            <a:solidFill>
              <a:srgbClr val="3E903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/>
          <p:cNvCxnSpPr>
            <a:stCxn id="3" idx="3"/>
          </p:cNvCxnSpPr>
          <p:nvPr/>
        </p:nvCxnSpPr>
        <p:spPr>
          <a:xfrm flipV="1">
            <a:off x="1273212" y="2783393"/>
            <a:ext cx="2655693" cy="1056228"/>
          </a:xfrm>
          <a:prstGeom prst="line">
            <a:avLst/>
          </a:prstGeom>
          <a:ln>
            <a:solidFill>
              <a:srgbClr val="3E90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298505" y="3185327"/>
            <a:ext cx="453987" cy="381838"/>
          </a:xfrm>
          <a:prstGeom prst="line">
            <a:avLst/>
          </a:prstGeom>
          <a:ln>
            <a:solidFill>
              <a:srgbClr val="3E903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0800000" flipV="1">
            <a:off x="3999244" y="4039640"/>
            <a:ext cx="2567354" cy="1507043"/>
          </a:xfrm>
          <a:prstGeom prst="bentConnector3">
            <a:avLst>
              <a:gd name="adj1" fmla="val 114188"/>
            </a:avLst>
          </a:prstGeom>
          <a:ln>
            <a:solidFill>
              <a:srgbClr val="3E9034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311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563563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6600"/>
                </a:solidFill>
              </a:rPr>
              <a:t>DATA QUALITY, ANALYSIS AND USE</a:t>
            </a:r>
            <a:endParaRPr lang="en-GB" b="0" cap="none" dirty="0">
              <a:solidFill>
                <a:srgbClr val="0066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84324" y="6407149"/>
            <a:ext cx="6035676" cy="383119"/>
          </a:xfrm>
        </p:spPr>
        <p:txBody>
          <a:bodyPr/>
          <a:lstStyle/>
          <a:p>
            <a:r>
              <a:rPr lang="en-GB" sz="2000" dirty="0">
                <a:hlinkClick r:id="rId2"/>
              </a:rPr>
              <a:t>http</a:t>
            </a:r>
            <a:r>
              <a:rPr lang="en-GB" sz="1800" dirty="0">
                <a:hlinkClick r:id="rId2"/>
              </a:rPr>
              <a:t>://</a:t>
            </a:r>
            <a:r>
              <a:rPr lang="en-GB" sz="1800" dirty="0" smtClean="0">
                <a:hlinkClick r:id="rId2"/>
              </a:rPr>
              <a:t>www.gbif.org/using-data</a:t>
            </a:r>
            <a:endParaRPr lang="en-GB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124744"/>
            <a:ext cx="6768752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</a:t>
            </a:r>
            <a:r>
              <a:rPr lang="en-US" sz="2400" dirty="0" smtClean="0"/>
              <a:t>ask </a:t>
            </a:r>
            <a:r>
              <a:rPr lang="en-US" sz="2400" dirty="0" smtClean="0"/>
              <a:t>groups on </a:t>
            </a:r>
            <a:r>
              <a:rPr lang="en-US" sz="2400" b="1" dirty="0" smtClean="0"/>
              <a:t>fitness </a:t>
            </a:r>
            <a:r>
              <a:rPr lang="en-US" sz="2400" b="1" dirty="0"/>
              <a:t>for </a:t>
            </a:r>
            <a:r>
              <a:rPr lang="en-US" sz="2400" b="1" dirty="0" smtClean="0"/>
              <a:t>use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consulting with pro communities:</a:t>
            </a:r>
            <a:br>
              <a:rPr lang="en-US" sz="2400" dirty="0" smtClean="0"/>
            </a:br>
            <a:r>
              <a:rPr lang="en-US" sz="2400" b="1" dirty="0" smtClean="0"/>
              <a:t>recommendations</a:t>
            </a:r>
            <a:r>
              <a:rPr lang="en-US" sz="2400" b="1" dirty="0"/>
              <a:t>, best </a:t>
            </a:r>
            <a:r>
              <a:rPr lang="en-US" sz="2400" b="1" dirty="0" smtClean="0"/>
              <a:t>practices,</a:t>
            </a:r>
            <a:br>
              <a:rPr lang="en-US" sz="2400" b="1" dirty="0" smtClean="0"/>
            </a:br>
            <a:r>
              <a:rPr lang="en-US" sz="2400" b="1" dirty="0" smtClean="0"/>
              <a:t>data demands</a:t>
            </a:r>
          </a:p>
          <a:p>
            <a:endParaRPr lang="en-US" sz="3200" b="1" dirty="0" smtClean="0"/>
          </a:p>
          <a:p>
            <a:r>
              <a:rPr lang="en-US" sz="2400" dirty="0" smtClean="0"/>
              <a:t>Promoting data </a:t>
            </a:r>
            <a:r>
              <a:rPr lang="en-US" sz="2400" dirty="0"/>
              <a:t>quality culture</a:t>
            </a:r>
            <a:r>
              <a:rPr lang="da-DK" sz="2400" dirty="0" smtClean="0"/>
              <a:t>:</a:t>
            </a:r>
            <a:br>
              <a:rPr lang="da-DK" sz="2400" dirty="0" smtClean="0"/>
            </a:br>
            <a:r>
              <a:rPr lang="da-DK" sz="2400" dirty="0" smtClean="0"/>
              <a:t>talks</a:t>
            </a:r>
            <a:r>
              <a:rPr lang="ru-RU" sz="2400" dirty="0"/>
              <a:t>,</a:t>
            </a:r>
            <a:r>
              <a:rPr lang="da-DK" sz="2400" dirty="0"/>
              <a:t> teaching</a:t>
            </a:r>
            <a:r>
              <a:rPr lang="en-US" sz="2400" dirty="0"/>
              <a:t>, [publications</a:t>
            </a:r>
            <a:r>
              <a:rPr lang="en-US" sz="2400" dirty="0" smtClean="0"/>
              <a:t>]</a:t>
            </a:r>
          </a:p>
          <a:p>
            <a:endParaRPr lang="en-US" sz="3600" dirty="0"/>
          </a:p>
          <a:p>
            <a:r>
              <a:rPr lang="da-DK" sz="2400" dirty="0"/>
              <a:t>TDWG </a:t>
            </a:r>
            <a:r>
              <a:rPr lang="da-DK" sz="2400" dirty="0" smtClean="0"/>
              <a:t>/ </a:t>
            </a:r>
            <a:r>
              <a:rPr lang="en-US" sz="2400" dirty="0" smtClean="0"/>
              <a:t>GBIF</a:t>
            </a:r>
            <a:r>
              <a:rPr lang="da-DK" sz="2400" dirty="0" smtClean="0"/>
              <a:t/>
            </a:r>
            <a:br>
              <a:rPr lang="da-DK" sz="2400" dirty="0" smtClean="0"/>
            </a:br>
            <a:r>
              <a:rPr lang="da-DK" sz="2400" dirty="0" smtClean="0"/>
              <a:t>data quality interest group</a:t>
            </a:r>
            <a:r>
              <a:rPr lang="en-US" sz="2400" dirty="0" smtClean="0"/>
              <a:t>, chairs:</a:t>
            </a:r>
            <a:br>
              <a:rPr lang="en-US" sz="2400" dirty="0" smtClean="0"/>
            </a:br>
            <a:r>
              <a:rPr lang="en-US" sz="2400" b="1" dirty="0" smtClean="0"/>
              <a:t>Antonio Saraiva</a:t>
            </a:r>
            <a:r>
              <a:rPr lang="en-US" sz="2400" dirty="0" smtClean="0"/>
              <a:t> &amp; </a:t>
            </a:r>
            <a:r>
              <a:rPr lang="en-US" sz="2400" b="1" dirty="0" smtClean="0"/>
              <a:t>Arthur Chapman</a:t>
            </a:r>
          </a:p>
          <a:p>
            <a:endParaRPr lang="en-US" sz="2400" b="1" dirty="0"/>
          </a:p>
          <a:p>
            <a:r>
              <a:rPr lang="en-US" sz="2400" dirty="0" smtClean="0"/>
              <a:t>Join the work at the </a:t>
            </a:r>
            <a:r>
              <a:rPr lang="en-US" sz="2400" b="1" dirty="0" smtClean="0">
                <a:solidFill>
                  <a:srgbClr val="006600"/>
                </a:solidFill>
              </a:rPr>
              <a:t>GBIF Community Site!</a:t>
            </a:r>
            <a:endParaRPr lang="en-US" sz="2400" b="1" dirty="0">
              <a:solidFill>
                <a:srgbClr val="006600"/>
              </a:solidFill>
            </a:endParaRPr>
          </a:p>
        </p:txBody>
      </p:sp>
      <p:pic>
        <p:nvPicPr>
          <p:cNvPr id="1028" name="Picture 4" descr="http://www.tdwg.org/fileadmin/documentation/outreach/logo_bi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76" y="4719924"/>
            <a:ext cx="2448272" cy="130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data:image/jpeg;base64,/9j/4AAQSkZJRgABAQAAAQABAAD/2wCEAAkGBxQTEhUUExQUFhUXGBwYGRgYGBgaGhwcHRkXGB0gHBweHCggHCAlIBgZITEhJSotLi4uFyAzODMsNygtLiwBCgoKDg0OGxAQGy8mICYsNCwvNCwvLCwsLywsLCw0LCwsLC8sLDQsLDQsLCwsLCwsLCwsLCwsLCwsLCwsLCwsLP/AABEIAOEA4QMBEQACEQEDEQH/xAAbAAACAwEBAQAAAAAAAAAAAAAABQQGBwMCAf/EAEAQAAIAAwYDBgMGBQMEAwEAAAECAAMRBAUGEiExQVGBEyJhcZGhMrHBI0JSYnLRFDOi4fAHkrJDgsLxJFPiNP/EABoBAQADAQEBAAAAAAAAAAAAAAADBAUCAQb/xAAxEQACAgIBAwEHAwUBAQEBAAAAAQIDBBEhEjFBURMiMmFxgZFCofAUI7HB0eHxQzP/2gAMAwEAAhEDEQA/ANxgAgAgAgAgAgAgAgAgAgAgAgAgAgAgAgAgAgAgAgAgAgAgAgAgAgAgAgAgAgAgAgAgAgAgAgAgAgCFb71kyf5kxVPLc+g1iOdsIfEyOdsIfEyvWzHCDSVLZvFiFHoKn5RVlmr9KKk8+P6UJ7TjC0t8JVP0rX51iCWXY+3BWlm2vtwQJl7WlyPtZpJ2CsRXosRu2x+WRu61+WW2zTHNkV5iM5Iocoq4TWhoT3tdevhF2Lk6k5L/ALovxcnUpSW/86Kkk1yxAntvozOw9RuCdPCKSbb+L9ygnJv4v3Pcu/LQhP2rmopQsTTjproYK+a8hX2RfcmSMX2hTqVYciv1FIkWXYmSxzLExzYMZhtJkvqhrXoaelYsQzN90WIZu/iX4HthvqTNNEmDN+E6N6HfpFiF0JcJlqF8J8JjCJSUIAIAIAIAIAIAIAIAIAIAIAIAIAIAIAIAWXvfkmzjvtVuCLq39vMxDbfCvuQ23wr79yl3piufN0Q9mvJfiPm2/pSKFmVOXC4M2zLsnwuEKbJYps5vs0ZzxI+pOg6xBGEpvhbIIQlN+6tlhsOCZjazXVPAd4/t84tQwpP4notwwZP4nobnDNkkpmmliF3LNlGun3aV34xP/TVQW5Fj+lpgty/n4O10zbC0wJIVC4FQQh4fmI8Y6rdDlqHf6HVToctQS39B8BFktC+9LZIkis3LqdqAnWvDc7GIrJwgtyIbZ1wW5HCxybJaVLJLlstaE9nlNdOYB4xzFVWLaS/BzCNNq2kvwcLThGzNsrIfysfkaiOZYlT+RzLDqfjQmtuB2H8qYD4MKH1GntFeWE/0srTwX+lldt12TpP8yWyjnuP9w0irOucPiRUnVOHxIn3biK0yKVzMnAOD/S28SwyLId+3zJa8m2vv2+Zc7nxHJn0AOR/wNv0PGL9WRCzjyaNWTCzjsxxE5YCACACACACACACACACACACACAPjsACSQANSTtBvQb0Uy/8AF1apZzTgXp/x5ef/ALjPuy/EDOvzPFf5KvYrJNnvRAXY7nffixO3mYpxhKb45ZRhCVktLlluu/CkqSvaWlwacK5UHXc/5pF6GLCC6rH/AMNCvEhBdVj/AOHudjCRLZUlJVAaEgZQB+UU19o9eXCL1FcHrzK4tKK4LTLmBgGUggioI4g7RcT2touppraFuKJWayzh+Wv+0hvpEWQt1yIclbqkUjBz0tSGvNeGtVPj4CM/FerEZuI9Wo0uNY2TPsfPW0KOUse5aMzMf9zXyMnOf9xfQsOBkpZVP4mY+9PpFnEX9st4S/tHnF1jmOFZQSqVPcJDg1GoHEU4bwyYSlprx+RlQlJJrx6dyv2PFU6UKFhNHAtw/VxB6xVjlTj8ypDLnDjuW25L0/iVasvKBQGpDK1eXP04xeqt9onwX6bfap8Eq1XejoUYAqRTKdQPEcQfKO5VqS0zuVaktPsZpfN1vZ5hDKQte424I4a8/eMi2p1y0zGuqlXLT+w4uHFrS6JPq6cG+8vn+Ie/nE9OU48T5RYozHHifKL1Inq6hkIZTqCNo0lJNbRqRkpLaOkenoQAQAQAQAQAQAQAQAQBznzlRSzEBQKknhHjaS2zyUlFbZneJMQtaDkSqyhw4t4t+0ZV+Q7HpdjIyMl2PS7HzD2G3tFGaqSufFv0/v8AOFGO7OX2FGM7OXwjQbDYkkqElqFHz8SeJjUhCMFqJqwhGC1FCnGli7SzMRvLOceQ0PsSekQZUOqvfpyQZkOqvfpyZ3Jkls1N1GangN/TfoYy0tmQo7Lbge+qf/Hc+Ms+5X6jrF3Eu/Q/sX8O/wD/ADf2/wCFutsrNLdfxKw9QRF6a3Fo0JrcWjLLomZJ0luUxfmAYxqnqafzMOp6nF/M1qNs3jNsZWgtaXXgtKf7Vr/nhGTlS3Y0Y2XLdrRdMLS8tkkj8tfUlvrGhjrVSNLGWqokbFt7dhLUZQxc0KnYqN/oK8Kxxk29EV8zjKu9nFfMV3FZ5NqmmZlJCrRlcVNW0FW2cUrQmh01rENMYWy6v5/6QUxhbPq1/P8Af+S03fYEkrklrlWpNKk6nzi5CEYLUS9CuMFqIjv69JqT1EmpCD7RctQc2oBOgBoNNa6xXutmppR8dytfbNWJQ8dxyhWdKUTUA7QfAxB8evPSJ1qcfeXcsLU4rqXfwUvEWFWlVmSatL3K7sv7j5RQvxXH3o9jOyMRw96PYXXFfb2ZtO8h+JOfiORiKm6Vb+RDRfKp/I0mwW1JyB5Zqp9vA8jGtCamto2ITjOPVEkR0dhABABABABABABAHxmABJNANSYDsZziq/DPbItRLU6DbN+Yj1pGVkXub0uxj5N7sel2JeGcO9rlmTAOyGwpQueNTvlG3jHePj9fvS7f5JMfG69Sl2/z/wCDTFV/GTSTJGV6DvUoFHALXSvsImyL+j3I9yfKyHD3IdyXhu/xPGR+7NA1H4hzX6iO6L/acPuSY+QrFp9x3MQMCDqCKHyMWGtlhra0ZUtbNaddezeh8V2Pqp94xuarPozD5qs+jPF5oiTm7F8yA1UiunGnTn4R5YlGfuvg8sUYz9x8Gh4avgWiVU/zF0cfI+R/eNSi32kfma2Pd7WPz8mc26SUmzAPuuR7mnyjKmtSf1MicemT+pfbhxKLTNMvs8lFzVzVrQgbU8Y0qcn2ktaNSjK9rLp1opGIZma0zj+dh6Gn0jPve7JfUzb3uyX1NMumXlkSl5S1H9IjXrWoJfI2alqCXyKDjO29paWA2ljIPPc+5p0jMyp9VmvQy8ufVZr04LXguxdnZlJ3mHOfLYewr1i7iw6a9+vJexIdNe/Xkes1BU7CLJaKja50ibKDznY99mVV7xPeBAXahy6UOo18zRk4TjuTM+Uq5x3N+TgbYtqnqySSxX4c0ygFPyCmXXUmvroI561bPaX7/wCjnrVs9qP7/wCi4WRXCjtCpbjlFB5CuvWL0d65NCPVr3u5UsVYZ3nSV8XQfNfqIpZGN+qBQycX9cPuV+4L5azTKjVD8a8xzHiIq03OuW/BUovdUt+DTrNaFmIroaqwqDGxGSkto2oyUltHWPToIAIAIAIAIAIArWJrU0wNKliqrTtNStSaHKG0GgoSK8QKHWKl8nL3Y/cp5E3LcY/cVXFcZnN9qrBFOodQGrvQMKEg8ajiOcQ00db95cfMgpo637y4+fceYpvF5EoCWlAdM2gCjkOR5eUWMiyUI+6izk2Srj7qEFntki0y+xmsUYfA76lTrpX8O2h/aK0Zwsj0S4fgqxnXbHolw/GxHbLLNs0wBqqwOZSD7iK8oyrlplWcJ1S0y94ZxCLQMj0E0DUcGHMfURo4+QrFp9zUx8lWLT7lfx9Yss5Zg2daHzX+xHpFXMhqSl6lTOhqal6kK47oS0SZ1K9slCoroR5eNCPSOKalZF67kdNKshLXxIeYVw7OlOJrtk0oUGpI5NwHPjFjHx5xfU3os42NOEupvXyGlpwvImOztnJYliA1BU+UTSxoSe2Tyxa5PbJV33JIktmlplalK1YmnUx3CmEHuKO66K4PcURrThazOSxQgkkkh23Op40jiWLXJ70cSxKpPehwFoKDgKCJyx4M9tWE7R2oqAyu/edTtU6kg68SeMZksWzq+pkyxLOrnnbNCloAABoAKDyEaaWjWS0tCPGF5dnJZF+NwRTkuzH3p18Ir5NnTDS7srZVvTDS7spuHbumznIl6JpnJ1WnIjieQ+W8UKK5zeo9vJnY9c5vUe3n0NDuu65chcstaV3O5Pmd41K6o1rUTXrqjWtRJsSEgQBQ8ZXCJZ7aWO4x7wGyk8QORPp1jNyqOn349jLy8fp9+PY44Ovvsn7Jz9m50/K37Hb35xzi3dD6X2ZziX9Eul9maFGoawQAQAQAQAQAtxBeYs8ln+8e6g5sf236RDdb7OGyG+32cNmf3JaLQZwWU7ZnPerqOZLA8tYzKpWOeovlmVTKxz1F8s06RKCqFAAA5Cg9BGwlpaNpJJaQT5KupVgGUihB2MHFNaYlFSWmZ/ii6XkNmFTLbQH8J5E7rp6xmZFTg9rsZOTS63tdj7YpyTZIl2hgFrSW5ILoeAPHJ+qnyog4yh0z+3y/8PYSjKHTY+PD8r/wW2+xtZ5tAWDJQhqUqODA1MQzg65a9CCcHVLXlF+n2FbZZ5Xa1UkK5poQaajXbcxpuCugur6mrKtXVrq+pNsF3S5K5ZaBefM+Z3MSQrjBaiiWFcYLUUSo7OwgAgAgAgAgAgCh4hue0m05x3w7UUjZRsAw4CnHY6xm302e0332Zd9NvtOrvst90XcsiUJa8NSeZO5i9VWq49KNCqtVx6UTYkJAgAgDnPRWUq9CrChB410jxpNaZ5JJrTM2ve4TJmFS1VJ7tBVsteNaDTnXhGTbR0S0Y1uP0S0XTDV4dpLKFwzy6AniRQEEjevA+KmNCizqWt8o0sezqjre2hzE5YCACACACAM4xpeXazygPdl90fq+8fp0jKyrOqevCMfMt6568Id4Hu4S5TT30LbE8EG56n2AixiV9Met/wARZwqumPW/P+BdeeM5hciSFVBsSKk+Ph5RFZmSb93sRWZsm/c7E+5cY5jlnqAeDLWh8KRJVl74mS05u+JlmR5c6XoVdGFDTUGLacZx9UXE4zjxyik31hqbLJ7EF5Z4DVhrWhH1FNoz7caUX7vYzbsWUX7nKGlgwmhCtMd30FAwKkDQ0OtdNRTxieGLF6cnsnhiRenJ7LSoppFwvH2ACACACACACACACACACAF9svuRK+OaleQNT6DWIpXQj3ZFO+uHdiibjSTWiK3m2g9qn2iB5kPBXedDwKLZi2a+ktgp8FAG/NieHlEEsqT7FeeZN/CxcxecC2Zi60Ork7H4lNaDr+LfaI+Z875/nYi96a3vn+dh9bVNssWYj7eTXMONR8Qp4jXzEWJ/3qd+UWp/36d/qRXMPXj2E9WPwk5X/Sf236RVos9nNMp0WezmmaoI2TcCACACAIV823sZMyZxUaeZ0HuREds+iDkR2z6IORl9gsxnTUTi7UJ9yfSpjHhFzkl6mJCLnJR9TRsQyStjmLLGyUAH4RSvtWNW9aqaXobF61S1H0KBdNulpmWbJWYjUqdnWlfhPXbSMyucY8SW1+5k1TjHiUdr9xgbgSaC1lm5xuZbUEwe4r/m8S+wjPmt7+Xkm/p4z5re/l5FcqfNs0w5SyONxqK+YO484hUp1y44ZApTqlxwy+2XEkvsJUyd3TMJXQE6gkE86ae8aUciPQpS8mpHJj0RlLyPAYslo+wAQAQAQAQAQAQBHtNtlywS7qtOZ19N45lOMe7OJTjHuxHbMZyF0QPMPgKD1OvtFaWZBduStPNrXbkTzsZzXJChJQodaFzXhyGvlEDzJPtx+5XebKXbj9xRaLTPn6M8xyDQqKnU5iO6NKaUiCUpz7tsrylOzu2zvLw5aXWvZ5aLuxoTTbTetNNuUdLHskt6O1jWyW9E7DmGEnyxNeY1CSMqgAihpqTXz2iWjGjZHqbJMfFjZHqbLNZsM2ZP+kG8Xq3z0i3HGqXguxxao+PyQcRYcl9kzyVEt0BPc0DChqKDwrEd+PHp3BaaIr8aPS5QWmvQQ4NvQpPCMarMGXXgd199OsVsW3U9PyVcS3pnp9mNZ2FJedy8zKmYZRUAivCvKpoB4GJnix223wTvEjtuT4LVZJYVFUGoAAB3qOHnpFyK0tF6K0kjrHR0EAEAVL/UC10SXLr8RLHyUUHufaKObLhRKGdPUVEgf6f2PNNeYfuCg82/sPeI8KG5OXoRYMNycvQvkaRqFVvnByuS8k5GOuU/CfLivyilbiKXMOCjdhKXMOCoWyxTbO4zBkbg3j+Vh9IoyhKt88GfOE63zwd7bfUydLEuYquwIyvl748KjesdTulOPTLn/J1O+U49Muf8jfDuHJvbK09SEl6gE1qdwBqdK6mJ6MefUnNcIsY+NPrTmuEXuNI1AgAgAgDxNnKoqxAHMmkeNpdzxtLuJbZiyzS9mLnkgr7mg94rzyq4/MrTy6o+d/QS2rHLf9OUAObGp9B+8V5Zr/SivLPf6ULhfs6ae/OKpsQBtWlNFox10qIi9vOT5fBD/UTm+ZcHC7LnmzdUluTX+ZmCj+oVMc10ylyl9ziumcuUvuF53E0h5YmkZZjUqutBUVrUb0NYWUOtrq8ntmO62ursy5WPCdml0JUuebmvsKD2i/HFrj42aEMSqPjf1JWHmXsiqihR2ltoBqrEcI7oa6dLxx+CShrp0vD1+Dpe18SrOAZhPerQAE1pv4ceMe2Wxr+I9tuhX8QhwNbFLT0WoXP2iA70OntRYr4k03JL6lXCmm5RXbexjixmSXLnKWHZTFYgE6qdCD7RLktxipLwybKbjFTXhjvQjmDFgsmS2+QZM51GhRzToaqfSkYk49E2vRmBOLhNr0Zbr/tT9nZ7VJJBNAwGxDa0I2OoI6xeuk+mNkTQvnLpjbAc3deeZklupV2lh6aU5GmpIoeY+RieFm2ovvrZZrt21F99bGkTEwQAQBnON7RmtRHBFC/+R+cZWXLdmvQx8yW7dehZcDWfLZQ3F2ZvQ5R/xi3iR1Xv1LuFHVW/UsMWi2EAeJ0lXGVlDA8CKiPGk1pnjSa0yFZbjs8ts6SlDc9TTyrt0iONNcXtIjjRXF7SGESkp8ZgN4AVWzEdml7zQTyXvfLSIJZFcfJBPJqj3YktmOR/0pRPi5p7D94ryzV+lFaWev0r8ia24otLjVsgO2QZfc1PoYgnk2PzorTyrZedfQXpInzO8FnPXcgO2nieMRKM5c8v8kSjZLlbf5I7MwJDA1GhDVqPPj0McttdzjbXcveH8LygizJqZnYVo2y11pTYmNGnGiluS5NSjFgkpSXI4n3TIdaGVLptoACPIjUdIsOqElrRYdNclppEC47O1nnTJBbMhAeWTStBRSD47enjEVMXXJwfbuiKmLrm4Pt3R0xfYe1sz0+JO+Om/tWPcqHXW/lye5dfXU/lyMrvn9pKlv8AiRW9QDE0JdUUyauXVFMU3M2S12mVUd4iaB5gZvciIKvdtlH7kFT6bZx+52xLc5tMtVBCsrVqeVCD/nhHV9PtI6R1kU+1ikhBYbvNitklS2ZZqlSaU1J2pXnl9Yqwr9jbFb7lWFfsLorfctt52UTZUyWfvKR14e8XrI9UXEv2Q64OJFwzac9mlmtSoyHnVe7r6A9Y4x5dVa/H4I8aXVWvx+Co48suW0B+ExQeq90+2WKOZHU9+pQzYas36ku6/tbsnJuZeYjpSYPqI7r9/Ha9P/p3X7+NJen/ANFmHLzItEnPVqHIprsG0pypr5xFRY1Nb+hDj2tWR39DSo1jZCACAM1vqrTpxygntG3XSgqNTXThTwjJt5m38zGu5nJ/MvtySstnlClO4unmK/WNKpagl8jVpWq0vkTYkJAgCDbL4kSvjmoDyrU+g1iOV0I92RTurh3YotGL02lS2mGleCjpxPpEEsuP6VsglmR/Stie0YrmtoW7E7ZVl1PVnag9IgllSfnX2/6V5Zc3519v+iqTaHnEBknT2rUjMxFK8gunEVrEKk5902yBSlPunJk2ThKfMJOVZSk6Bm1HQVPqY7WJZJ+hIsOyT7aPl54SnSkLgq4Aqctagc6HeFmLOC33FmHOEeruWzDljkmRLdJa6qCa694aHevGsXaIQ6E0i9jwh7NNIafxKZ+zzDPlzZeOWtK+sTdS30+SfqXV0+Ss49u0GWJwHeUgN4qdBXyNPUxUzK049aKWdUnHrXdFns0wMisNmUEeRFYuRe0mXovaTE2HDkm2mQfuTM6/pmd7/POK9HuylD57/JWx/dlOHo9/kYXk0tCkyZplagbgK8/Dh1iWxxWpSJbHGOpSJaOGUEEFSKg7ggx2mmtkiaa2iHcknJK7P/62ZB+mtV/pKxHUumPT6EdMemPT6cf8FVuksl4S5q/Cy5X1HHMAfUD0iGcWr1JfcgnFxyFJfcsZ2i2XDNL8xC89kORUMtqruTXTc+YHDhGRdkSm1xrRjXZMrGuNaNIs04OiuNmAYdRWNaL2tmxGXUk0J7icrPtMmgAVw60rs4rrU+EQUvU5R+/5K9L1OcPnv8kPH9nrIV+KP7MKfOkR5sdwT9CPOjuCfoxfgFs3byzsyg/8gfmIiw+eqJDgvfVEqkpirAjdWB6gxSXDKK4Zscbx9CEAEAZFa7Q3aTCGIqzHTzNIw5Se2YE5PqZod5X0llly8ysxZdAKcANyTpvGrZcqorZr2XqqK2KZeN1NQ0pk5EEN66CIFmrytFdZy8rQut9tmTqgOzKykgVNfA5UG+hFNoinOU+N/wA+xDOcp8b/AJ9hDbrI0pyjihHgRUcCK60MVpwcHplWcHB6Za7uwUCFd5xoQDRBzFfiP7Rchh75b/Berwd6bl+B0uF7NlylC1BSrMa+oMWP6avWtFr+lq1poW3fYBY7aqqSZc5WC14FaGleP94ihX7G3S7MghWqbkl2ZaLS5VGKrmYAkLWlTyrwrFyTaXBek2ltHKw2ntZYbKVqNVbcEaEHyIIjmEuqOzmEuuOxfhmQZSTJR2Sa2X9JNR+/WIseLinH0ZFjxcE4+j/Y93nYnNos81B8BZX/AEkf56x1ZBucZLx/g9sg3ZGS8d/oGKpqrZZuYgZlIWvFuFOseZDSrexktKp7OWDbVnsqc0qh6bexEeYst1r5cHOJPqqXy4Ods+yt8p+E5GlnzXvD6CPJe7cn6rR5P3b4v1Whhftl7WzzU4lTTzGo9wIluj1QaJboddbQowJeGeQZZ+KWaD9J1HvUdBEGHZ1Q6fQr4VnVDp9P8FkCgEnnvFvRd0VfGlnq9nObLUstSCQG0Zdtdx7xSyo7lEo5kdyj/PoWWyzs6Kw+8AfURci9pMuRfUkyvzMHSmmO7O9GYtlFABXXfWvtFV4cXJtsqvCg5OTZLwlNPYZG+KUzSz/2nT2IjvGfuafjg7xX/b6X44GFpt0qXUu6KfEgHTw3MSynGPdk0rIR7spuLMRpOTspVStQWYilabADffj4RQychTXTEzsrJjNdMTx/p+327jnLP/JY8wvjf0PMH439D5elosuoCzA4+IplFCrOu5oamvDwhZKrxvfy+QtlV43v5fIvdleqKeag6+UaUXtI04vaTOsenQQBj1tWjuOTMPcxhT7s+en8TLVjvWXZj4H5JF3M7RZfzfhiyv3AqtaJSuAys1CDtqCB70irSk7En2KlCTsSfY1Kz2ZEFERVHJQB8o2IxUeyNuMYx7Iq2P7BVEnAaqcreR2PQ6f90U82G0plLOr2lNeBpg+1dpZZfNKof+3b2pE2NLqrX4JsSfVUvlwdLVanS1y1JHZTFIod84qdPaPZScbUvD/ydSnKNqXh/wCT3fslSqTGrWXMRlI4d4A9KGPborSb8M9uitKT8NDIGJiYiXZZGlhwzZquzDwB5+PHrEdcXFPfqR1wcU9+pFN6qtr/AIemrLmr40Oh8aLHHtUreg49slb7MYWycUR3C5iqlsu1aCtIlk9Jslm9RbOVndJ8pWKgq61ysAd+BjxNWR36nMXGyCeuGIcMp2FptFm4aTE8tPoyjpFbHXRZKv7lXGXs7JV/dEzF6ESVmjeTMWYPIGh+ftHeUvc6vR7JMte51Lw9juW4IBGxFR1iwntFlPa2Z3dNp/hrcy17hdpZ8i2noae8ZdcvZ3a8b0ZNUvZXteN6NGjVNcreO1/+OrVoUmKw58R9YqZi9zfoynmr+2n6Mh4fxOiycsws0wFzQDcavudOY6RxTkxUNS78kdGVFQ1Lvz/0jWzHDn+VLVfFjU+gp844lmv9KOJ58v0oULaJ7y500Mw76l8hyjUEVIB8og6pyjKSfnkr9Vkoykn55Cw3LNnhmlrShG+YZq6mhpTSnP1hCmU9uIhROzbiNZWC5rkF3RNBXia8aAUFOsTLDk+70TrBm+70WG48OS7MxZWZmIoSaUpodh5Rapx41vaLdONGp7T5M+vWapmzCq077ca65jqOVeWsZljTk9GTa05PXqapYh9mld8q/IRsw+FG7D4Ud46OggDKL+lZbROH529CxI+cYty1N/Uwr1qyX1LBifv2GzPyyg9Up8xFrI5pi/52LeT71EJfzsVWyTckxH/Cyt6EGKUXqSZRg9STNemk5TTehp5xuPtwb77cEedLS0SSN0mJofAioPyMctKyHyZw0rIfJorGBJhR50htwa08Qcrf+MU8NuLlBlLCbjKUGWu0WNHZGYVKNmXfQ0p1i7KCk034L8oKTTfgVYtvFJch1LDO4oq8fOnIbxDk2KMGvLIMq2MYNeWdsLWztbNLJ3AynzXT5UjrHn1VpnWNPrrTF2L77nWdlWWFAdScxFTUHWnDiIhybp1tKPkhyr51tKPkp9ktjrNSexJPaAsxqSdiQekUYzakpv1M+M5KSm/U1bQjmDG0bvcS4WOVZkgtUyZhA/SdV+sV8fhOHoytjcJw9GLcUzTZ7VItIFQQVYcwOHox/wBsQ5D9nZGwhyX7O2NiLHZrVKny6qVdGFCPPcEcPIxbjKM48couRnCyPHKOF4XrJkLqwqNFRaV8ABw60EczthWuTmy6Fa5M0vQ1mFu8c3e131JrtpvXaMmzmWzFt5lv1JtoxNaWAHalRSndAB86716x3LJsfklllWta2QJUibOOizJh50Zj6xGlKb42yFRnN8bY7u3CdoJDMFQa/EQTqCNhXnxixXi2b2+C1XiWN7fA4seCJY/mTGfwFFH1PvE8cKK+J7LEMCK+J7H1iumTKFJctRWhPEmlaamp4n1izCqEOyLUKYQWoomxISBAHl2oCeQrB8HjejHaF28WPuTGD3Z8/wDEzY1FBSN4+hPsAEAZtjWRltTHg4VvbKf+MZOXHVjMfMjq1/MZWcdrdTDcyif6Wz/8TEsfexmvQlj7+K16fz/BXbpu7t2KBgDSo8efHlrFauv2j0VKqvaPRqVgmZpaMDWqg1Brw5xsQe4pm5B7imLsNzu7Mla/YzGQfpqSvtp0iKh8OPoyHHlw4+j0Lbyk9heEmcNFndxv1Uy+/dPQxDYui+MvXghsXs8iM/D4LJbZJeW6gkFlIBBoQSCKgxbmtxaLk11RaMgetTmrXjXesYb+Z8+9+S5/6eWrSbKPg4/4n5L6xfwpd4/c0cCfeP3JuPbLms4fjLYHo3dPuV9IkzI7hv0Jc6G69+hRZCAg5c/aDUU234U1rGckmuO5lpJrjuaJdd9ILLLmTXoctDoakroTQa8I1K7o+zUpM1674+yUpMRTsSLKtDzpaFpc1ANe7V1JFa0PDh4xWeQozcorhr9yq8lQsc4rhr9xRfeIJlpAV1RVBzAAGtaEbk+MQW3ys4ZXuyJWrTFUlWJooJPJak+0QrfghW2+B9ddxWlgR2CUbZpuhU8wK19QYs10WNfD+S1Xj2tfD+RvJwWWoZ04mgpRFAoOQJ/aJ1h7+J/gnWDv45fgcWPDVml7Swx5v3vY6e0Txxq4+CxDFqj4/I1RABQAAchE+tFhLR6gCr4zvp5JlpKbK57x2Omw0PAmvpFPKucNKL5KWXfKGlF8kCwY3YaTpYP5k0Pof3iOGa/1L8EUM9/rX4LJYL+kTtEmCv4W7p9Dv0i1C+ufZlyGRXPszxeWIJMiYJcwkEitQKga01prwjyy+EJdMjyzIhXLpke7+tYWyTXB0Ms5T+oUHzEe3S1U38j2+eqm16f5M8w9Iz2mUv5wT5L3vpGXTHdiRkUR6rIr5mrRtG6EAEAU7/UOy6Spo4Eoeuo+R9YoZseFL7Gdnw4UvsRcCTwTNkNs61p/S3sR6Rxhy3uD8nGFJPqg/JXZkgS5jI+YFWK92nAkcTxiq49MmmVHFRk1I0bCdoz2WWTuKqehIjVxpdVaNfFl1VInzbZLV1RmUO/wrXUxK5xTSb5ZM5xTUW+WQsS2IzZDBfjWjp+pdfcVHWI74dUHrv3IsiHXW9d1yidYbQJktHGzKG9RWJIS6opksJdUVL1M0xPZeztU0cCcw8m1+dYyciPTY0Y2TDptaPFwXn/DzhMoWFCpA4g/3Ajymz2cuo5ot9nPqGN7YtmTkaWJaKjChrVj66D2iWzKlNdOuCa3MlNOOuBHJtbKAAaak+opFZTa7FZTa4Q3uq7Zr1BszFW417Og8M24ieuucv0/6LFVU5fp/wBDGz4HYmrzAoroAMxp4nQV9YljhPyyWOA/LHVjwjZk3Uufzn6CgixHErj8yzDDqj35+o5kWdEFEVVHJQB8osKKj2RYjFR4SOsenQQAQAQAQBFtt3ypopMRW8xqPI7iOJ1xn8SOJ1xn8SK5b8EIdZLlTybvD13HvFWeEn8LKc8GL+F6K3b8O2iV8UssPxJ3h+46iKk8eyPdFOeNZDuvwR7psxnz5cskmpANde6NT7AxxXHrmkcVR9pNRLbj+1ZZSSh95qnyX+5HpF7MlqKiX86eoqPqLcAWXNOeZwRadW/sD6xDhx3Nv0IcGG5uXoX6NM1QgAgBdiCxdtZ5iDelV8xqPlTrEV0OuDRDfDrraM2ui29jOSZ+FtfI6N7Exk1T6JqRj1T6JqQ6xzYcs1Zy/DMG/wCYD6inoYsZkNS6l5LGbXqXWuzGmBLWq2dwzBQr1qSANQOfkYmw5pQe/UnwppVvfqQsX3rKZ5LyZgZ5bE6VpwO+x1HvEeTbFuLi+UR5VsG4uD5R6teOWP8AKlAeLmvsKfOEs1/pQlnv9K/JX3vmflyCYyrr3V7oFSTTTWmu0VndPWtlV3Wa1vg5WW7p034JbtXjTT1OkeRrnLsjmNc59kO7Jgue3xsiDzzH0GnvE8cOb78FmGDY+/A7seC5C/GXmHzyj0GvvFmOHBd+SzDBrXfkeWS7pUr+XLRfEAV9d4sRrjH4UWoVwh8KJUdnYQAQAQAQAQAQAQBUMVYkdHMmRow+JgKmvJf3ijkZDT6IGfk5MlLogJLtxVPlt3mMxeKtv0O4ivXlTi+eStXl2RfPJe7pveXaFrLOo3U/EPMfWNGu2Ni2jUqujYtxJ8Skpx/hEz9pkXPSmagrQ+Mc9K3vXJz0R31a5M2xXb+1tLkfCvcXpv71jJyJ9dj/AAY+VZ12P5cFxwZYezswJ3mHOfI6D2FesX8WHTX9eTQxK+mv68j6LJaCACACAMyxZd3Y2hqDuP3167joa9CIyMmvon8mYuVX0WP0fI5uZhbLG1nY/aS/hJ/pPzU+EWKv71Tg+6/iLNP96l1vuv4ipy7G7MVVGLA0ICkkHxiioSb0kUFCTekhxY8I2l91WWPzHX0FTE8cSx/IsQw7Zd+B3Y8DoP5kxm8FAUfUxZjhRXxMswwIr4mMJ1ksVkUMyIvIkZ2J8K1MSONNK21/slcKKVtr/bJF24gkTjlR6NwVgVJ8uBjuu+ub0md15Fc3pMaxMThABABABABABABABABABAGX3ykyRa3bUNnLq3MEkjz3p6xj2qVdrfz2YlylXa389kzPItnxZZFo/F/05h8eR/zXaJNwu78S/Zkm67+/Ev2YqmyJ1mmjNmluNmHLmCNxEDjOuXPDIHGdUueGaFh29e3Q5qFl4gEBhqAwBGmxqI1KLetcmtRd7Rcn3E159hIYg95u6vOp3PQVPpDIs6IbPci32cN+TPLlsBnzkl8CaseSjU/t5mMuqvrmomRTX7SaiawqgAAaAaRtm8fYAIAIAIATYqurt5Jyjvp3l8eY6j3pEGRV7SHHdFfJq9pDjujP7nvBrPNWYK6aMOa8R/nERl1WOuXUZNVjrn1I1SyzVdQ6UKsKgjjWNmLTW0bkWpLaOsdHRFvK3pJlmY50HqTwA8THFk1CPUziyxQj1MzO2WuZap1TUsxoqjgOQjIlKVs9mLOcrp7Z1vq7BZ+zXOTMpVwNlOhABHH+x4x1bWq9LfJ1dUqtLfPkvuGbc06zo7fFqpPMg0r1jSx5udabNTHsc602NImJwgAgAgAgAgAgAgBDfuJpcjuL9pM/CNh+o/TeK12TGHC5ZVuyo18LlkW4cV9q/ZzUCE6BgdK8iDt5xxTldb1JaOKMvrl0yWh7eV3S56FJgqOBGhB5gxZsrjNakWbK42LUjPr9w5Ms9W+OX+IDb9Q4ee0Zd2PKvnujJuxpV890Tbqm9vZ3lzZ0uiju9oKsnAENUeh/tElb663GUl9/H3Jan7StxlJffx9x9ha5/wCHV3Lhs4BBHwhRU1r1izj1ezTbfctY1Ps0233K7flsW1TC4YlUOVVqAaH7wqDWpHntFW2atlvfYqXTV0t77FiwfdIlSzMKsrvwY6hRtwFK708otYtXRHqa5ZbxKeiPU1yywxaLYQAQAQAQAQBQcaXN2bGcg7jnvflbn5H51jMyqel9a7MysyjpfWuzPmD797JuxmH7Nj3T+Fj9D84Yt/Q+l9hiZHQ+iXYv8aZqmZ4rvUz5zD7iEqo8RoT1PtGRkWuc9eEY2Vc7J68IfYUutJBVpzAT5gORCdQvlzP9ucWcatQacu77FrFqjXpz+J9iPeWF5hYqpLZ2DZz5vUt5CnnHM8aTel58nFmJJvS8+S22KzLJlqi6Kg3PqSfnF2EVCOl4L8IqEdLsinXhjaZnIkqgQHQsCSfHcU8ooTzJb91cGdZnS37i4HGHsTiecjgK9OHwnWmlTUbj1ixRk9fD7lmjKVnEu5YotFsIAIAIAi2q3KnB2PJVZj7CnrHEpqJxKxRIlomTJ9nfss0qYagBgA2nA8qjjwrHEnKyD6eGRycrK308MzaznJMBdM2Vu8jV15g+P1jJj7suUY0fdlyibfUqXLm/ZkZTlcKQ1VrrlOvCvnElqjGXuktyjGXul9ui/JM85UY5gK0YUJHMc/7xpV3wnwjUqvhZwu4zIiYnF63DZw2bsUrWu2npsIi9hXveiH+nr3vpQlxTfa0aRLdlYEZmUA6cV3Hht5c4r5Fy+BMr5N6+CLF1w3T28xi/ZuisMzZSprRSAKaa8d+POsRU1dcnvTRDRT7ST3povYEaRqH2ACACACACACAOdokq6lWAKsKEHlHkkpLTPJRUlpmeX3db2ZzQvlapDhRtyJGtfSMu2t1syLqnU/qNMK4kpSROI5I/yU/Q9Imx8n9E/sT42T+if2I99XBMlWgzpeUy83aVOWimtaEEior7RxbRKM+tdu5xdjyhZ1x7dxTMnTJ9pVlPaTCR8NQBQ+Oy+PWIW5WWbXLIG5WWJrlml2SWyoAzFiNyY1oppaZsxTS0xLjS3dnIyA96Z3d/u7t9B/3RBlT6YaXkrZlnTXpeSqYXkAO89x3JClvNtlHz6gRSx4pNzfZFHGilJzfaJFukvMtSEfE0wMf92YnpQnpEde5WL6kdW5Wr1bNLvS0dnJmORXKpNOeka9kumLZtWS6YORX7lxWsx1lGXlLGlQdK05U56b8Yq1ZSk1HRUpy1KSjo9TMQZp6ykmEfa0aqA11plBrp50j137mop+fT9j15G7FFPz6fsML7/icydgAV1zCoGuw1I21rT8sS2+02uglu9rtdBW7VapuocT1PaEns2RwGH4aUPPuxUlKfnffxyU5Tn+rffxplxu2xrLUlS5znMSxJJJHt5RfhBRXBoVwUVx5EWKbkUutoA0VlM0UrVQRU040G/MeUVsilNqa+/wBCtk0JtWL7/Q9m8bGyBWmqwpTXMDyqRx1NeAofCPfaUtabPfa0tabK/bbY1mm5exkhloVdAy5hwPxcePURVlN1S10r7FSc3VLXSvsXe5byFolLMApXQjkRv5iNGqxWR6jSptVkOoTYqxIJQMqUazDuw+5/+vlFfIyOn3Y9/wDBXycno92Pf/BULqul7Q4VCuurHWqjmefQxRrqdj0jPqplY9I027rEkmWstBQD1J4k+JjXhBQj0o2q4KEelEmOzsIAIAIAIAIAIAIAj26xpNQo4qD6g8weBjmcFNaZzOCmtMzjEd0TJEwltUb4XA0Pnybnz3jJvqlCXPYx8imVcuew1w1ikS17OeWK7K1K0HI8SInoyuldMyfHy+ldMy6WXIRml5aNrVaUPpF+PTraNGPS1uJ2jo6KPii+17ZkMqU+TQFlqakA78KdaxnZFy69aT0ZmTeuvp0noi33OEuzS5YVUad9q6qKUH3R8uqmOLX01qOtb5ZxdLprUUtb5ZL/ANP7BVnnEbdxfM6k+lB1MSYVfLmSYNfLm/oWHFTUsk3yA9SBFrIf9plvJeqpGaSJuR1Za1UhuoNecZCemmjGi9NNDG42z22WfxTC3zaJaebk/mS0vquT+ZqEbBtmc43seS05xtMAbqND8gesZWXDps36mRmQ6bN+pasHWztLMtTUoSh6aj2Ii7iz6q18uC9iT6q18uB4RFgsmc4suLsHzoPsnOlPuty8uXpGVk0dD2uzMfKo9nLa7MeXPc5m2dBa10lmqVNGycn5DwrsOEWKqeqC9ou3b6fMtVUuda9qu3b6fMiX9ikKOystAAKZxoB4J+/pzji7KSXTX/PoR35aS6K/z/wrd1XZMtD5UHizHYDmT/lYqV1ysekU6qpWS0jS7outLPLCIP1NxY8z+0a9VSrjpGzVVGuOkTokJQgAgAgAgAgAgAgAgAgDlabOsxSjqGU7gx5KKktM5lFSWmUK/wDCjyqvKq8vluy/uPH/ANxmXYrhzHlGXfiOHMeUK7pvmbZzWW3d4odVPTgfERDXdKt8EFV0637peLoxTJnUDHs35NsfJtvWhjRqyYT4fDNOrLhPh8MWYrw07uZ0kZi3xLpWoFKjnpwiHJxnJ9USDKxZSl1wEL3da7RM70uYW0FWXKABpvQCnlFZ122S5T2VXXdZLlPZod02ESJSSx90anmTqT6xq1wUIqJr1VquCihdjV6WR/EqP6h+0Q5b/tMhzH/aZQ5NlrZ5kz8DoOhDg++WM1R3By+a/wBmWobrcvRr/ZMwgtbZK8Mx/oaJMZf3V/PBJirdy/ng02Nc2is49smaQJg3lt7NofekVMyG4dXoUs6G4dXoKcAWvLNeUfvrUea/2PtEGHPUnEgwZ6k4+pfI0jUE98YgkSdGIdh9xaE1HPgOsQW3wh35ZXtyK4cPllJva/ZtpJBIRN8gNBpzP3v80jPsvnZx2Rm25E7eOyPdw4bmWijGqS/xHc/pHHz2849px5WcvhHtGNKzl8I0K77CklAktQAPUnmTxMacIRgtRNaFcYLUSTHZ2EAEAEAEAEAEAEAEAEAEAEAEAIb6wvKn1Zfs5n4lGh/UPqKGK1uNGfK4ZVuxYWcrhlKvW4Z0j41qv411Xry6xn2UTh3Rm2486+64Pt237PkiiPUfhbUdAdR0hXfOHZntd9kOzLHYccKdJssg801HodR7xbhmr9SLcM9fqX4HdmxFZn2nIPBu7/ypFiORXLyWY5NUv1f6PN+2L+Kk5EdR3ga7jTyhdD2sNJi+v2sOlMXWDDLJZp8pmUtM1UitAQNK9YhhjONcot9yGGK41yg33I2HMNTpE8THyFQpGhJ1IpyjmjHnCe2cY+LOuzqZbncDcgeZpF1vRfbSFV6XrZSjJMmoQwoQpzH+mpBiGy2rTUmQWXVacZMroxBZZH/88irfibT3NW+UVfb1Q+CJU/qKa/8A+cRTeOJbRO0L5F/Cnd99z6xBPIsn5/BBZlWT86+hGuy6Zs80loSOLbKOu3SOa6pTfuojrpnY/dRc7mwjLlUaae0fl9wdOPX0i/ViRjzLlmlThxhzLl/sWQCLZcPsAEAEAEAEAEAEAEAEAEAEAEAEAEAEAEAJrxwzZ5tSUyN+JND6bH0iCeNXPx+CvZi1z8a+hX7fgqZUmXMV/BqqfXUH2irPDl3iypPBl3i9ie1YdtCCplk+Cgt100iCWPZHwV5Y1kVyiG9lKKWY5DWgBDAmlK0003G8RuPStvgjcHFbfB9s8+aQ2WY/dGYgOw0G534QUpPs/wBxGU32f7nj+NmHea/V2/eHXJ+f3POuT8/uc1Bc/ebyqxjnlni22MLJcM+Y2kqYF5lcvzIHvEsaJyfZkscecn2Y4seCZjfzHCDw7x68PeLEcKT7ssQwZP4noe3fhOzy9SDMbm+o9NvWLEMWuPz+parxK49+fqPVUAUAoBwEWS0fYAIAIAIAIAIAIAIAIAIAIAIAIAIAIAIAIAIAIAIAIA+EQBzNmT8C66fCI56V6HPTH0PK2OWNpaDyUftDoj6Doj6HYCm0dHR9gAgAgAgAgAgAgAgAgAgAgAgAgAgAgAgAgAgAgAgAgAgAgAgAgAgAgAgAgAgAgAgAgAgAgAgAgAgAgAgAgAgD/9k="/>
          <p:cNvSpPr>
            <a:spLocks noChangeAspect="1" noChangeArrowheads="1"/>
          </p:cNvSpPr>
          <p:nvPr/>
        </p:nvSpPr>
        <p:spPr bwMode="auto">
          <a:xfrm>
            <a:off x="155575" y="-1804988"/>
            <a:ext cx="37719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4" descr="data:image/jpeg;base64,/9j/4AAQSkZJRgABAQAAAQABAAD/2wCEAAkGBxQTEhUUExQUFhUXGBwYGRgYGBgaGhwcHRkXGB0gHBweHCggHCAlIBgZITEhJSotLi4uFyAzODMsNygtLiwBCgoKDg0OGxAQGy8mICYsNCwvNCwvLCwsLywsLCw0LCwsLC8sLDQsLDQsLCwsLCwsLCwsLCwsLCwsLCwsLCwsLP/AABEIAOEA4QMBEQACEQEDEQH/xAAbAAACAwEBAQAAAAAAAAAAAAAABQQGBwMCAf/EAEAQAAIAAwYDBgMGBQMEAwEAAAECAAMRBAUGEiExQVGBEyJhcZGhMrHBI0JSYnLRFDOi4fAHkrJDgsLxJFPiNP/EABoBAQADAQEBAAAAAAAAAAAAAAADBAUCAQb/xAAxEQACAgIBAwEHAwUBAQEBAAAAAQIDBBEhEjFBURMiMmFxgZFCofAUI7HB0eHxQzP/2gAMAwEAAhEDEQA/ANxgAgAgAgAgAgAgAgAgAgAgAgAgAgAgAgAgAgAgAgAgAgAgAgAgAgAgAgAgAgAgAgAgAgAgAgAgAgCFb71kyf5kxVPLc+g1iOdsIfEyOdsIfEyvWzHCDSVLZvFiFHoKn5RVlmr9KKk8+P6UJ7TjC0t8JVP0rX51iCWXY+3BWlm2vtwQJl7WlyPtZpJ2CsRXosRu2x+WRu61+WW2zTHNkV5iM5Iocoq4TWhoT3tdevhF2Lk6k5L/ALovxcnUpSW/86Kkk1yxAntvozOw9RuCdPCKSbb+L9ygnJv4v3Pcu/LQhP2rmopQsTTjproYK+a8hX2RfcmSMX2hTqVYciv1FIkWXYmSxzLExzYMZhtJkvqhrXoaelYsQzN90WIZu/iX4HthvqTNNEmDN+E6N6HfpFiF0JcJlqF8J8JjCJSUIAIAIAIAIAIAIAIAIAIAIAIAIAIAIAIAWXvfkmzjvtVuCLq39vMxDbfCvuQ23wr79yl3piufN0Q9mvJfiPm2/pSKFmVOXC4M2zLsnwuEKbJYps5vs0ZzxI+pOg6xBGEpvhbIIQlN+6tlhsOCZjazXVPAd4/t84tQwpP4notwwZP4nobnDNkkpmmliF3LNlGun3aV34xP/TVQW5Fj+lpgty/n4O10zbC0wJIVC4FQQh4fmI8Y6rdDlqHf6HVToctQS39B8BFktC+9LZIkis3LqdqAnWvDc7GIrJwgtyIbZ1wW5HCxybJaVLJLlstaE9nlNdOYB4xzFVWLaS/BzCNNq2kvwcLThGzNsrIfysfkaiOZYlT+RzLDqfjQmtuB2H8qYD4MKH1GntFeWE/0srTwX+lldt12TpP8yWyjnuP9w0irOucPiRUnVOHxIn3biK0yKVzMnAOD/S28SwyLId+3zJa8m2vv2+Zc7nxHJn0AOR/wNv0PGL9WRCzjyaNWTCzjsxxE5YCACACACACACACACACACACACAPjsACSQANSTtBvQb0Uy/8AF1apZzTgXp/x5ef/ALjPuy/EDOvzPFf5KvYrJNnvRAXY7nffixO3mYpxhKb45ZRhCVktLlluu/CkqSvaWlwacK5UHXc/5pF6GLCC6rH/AMNCvEhBdVj/AOHudjCRLZUlJVAaEgZQB+UU19o9eXCL1FcHrzK4tKK4LTLmBgGUggioI4g7RcT2touppraFuKJWayzh+Wv+0hvpEWQt1yIclbqkUjBz0tSGvNeGtVPj4CM/FerEZuI9Wo0uNY2TPsfPW0KOUse5aMzMf9zXyMnOf9xfQsOBkpZVP4mY+9PpFnEX9st4S/tHnF1jmOFZQSqVPcJDg1GoHEU4bwyYSlprx+RlQlJJrx6dyv2PFU6UKFhNHAtw/VxB6xVjlTj8ypDLnDjuW25L0/iVasvKBQGpDK1eXP04xeqt9onwX6bfap8Eq1XejoUYAqRTKdQPEcQfKO5VqS0zuVaktPsZpfN1vZ5hDKQte424I4a8/eMi2p1y0zGuqlXLT+w4uHFrS6JPq6cG+8vn+Ie/nE9OU48T5RYozHHifKL1Inq6hkIZTqCNo0lJNbRqRkpLaOkenoQAQAQAQAQAQAQAQAQBznzlRSzEBQKknhHjaS2zyUlFbZneJMQtaDkSqyhw4t4t+0ZV+Q7HpdjIyMl2PS7HzD2G3tFGaqSufFv0/v8AOFGO7OX2FGM7OXwjQbDYkkqElqFHz8SeJjUhCMFqJqwhGC1FCnGli7SzMRvLOceQ0PsSekQZUOqvfpyQZkOqvfpyZ3Jkls1N1GangN/TfoYy0tmQo7Lbge+qf/Hc+Ms+5X6jrF3Eu/Q/sX8O/wD/ADf2/wCFutsrNLdfxKw9QRF6a3Fo0JrcWjLLomZJ0luUxfmAYxqnqafzMOp6nF/M1qNs3jNsZWgtaXXgtKf7Vr/nhGTlS3Y0Y2XLdrRdMLS8tkkj8tfUlvrGhjrVSNLGWqokbFt7dhLUZQxc0KnYqN/oK8Kxxk29EV8zjKu9nFfMV3FZ5NqmmZlJCrRlcVNW0FW2cUrQmh01rENMYWy6v5/6QUxhbPq1/P8Af+S03fYEkrklrlWpNKk6nzi5CEYLUS9CuMFqIjv69JqT1EmpCD7RctQc2oBOgBoNNa6xXutmppR8dytfbNWJQ8dxyhWdKUTUA7QfAxB8evPSJ1qcfeXcsLU4rqXfwUvEWFWlVmSatL3K7sv7j5RQvxXH3o9jOyMRw96PYXXFfb2ZtO8h+JOfiORiKm6Vb+RDRfKp/I0mwW1JyB5Zqp9vA8jGtCamto2ITjOPVEkR0dhABABABABABABAHxmABJNANSYDsZziq/DPbItRLU6DbN+Yj1pGVkXub0uxj5N7sel2JeGcO9rlmTAOyGwpQueNTvlG3jHePj9fvS7f5JMfG69Sl2/z/wCDTFV/GTSTJGV6DvUoFHALXSvsImyL+j3I9yfKyHD3IdyXhu/xPGR+7NA1H4hzX6iO6L/acPuSY+QrFp9x3MQMCDqCKHyMWGtlhra0ZUtbNaddezeh8V2Pqp94xuarPozD5qs+jPF5oiTm7F8yA1UiunGnTn4R5YlGfuvg8sUYz9x8Gh4avgWiVU/zF0cfI+R/eNSi32kfma2Pd7WPz8mc26SUmzAPuuR7mnyjKmtSf1MicemT+pfbhxKLTNMvs8lFzVzVrQgbU8Y0qcn2ktaNSjK9rLp1opGIZma0zj+dh6Gn0jPve7JfUzb3uyX1NMumXlkSl5S1H9IjXrWoJfI2alqCXyKDjO29paWA2ljIPPc+5p0jMyp9VmvQy8ufVZr04LXguxdnZlJ3mHOfLYewr1i7iw6a9+vJexIdNe/Xkes1BU7CLJaKja50ibKDznY99mVV7xPeBAXahy6UOo18zRk4TjuTM+Uq5x3N+TgbYtqnqySSxX4c0ygFPyCmXXUmvroI561bPaX7/wCjnrVs9qP7/wCi4WRXCjtCpbjlFB5CuvWL0d65NCPVr3u5UsVYZ3nSV8XQfNfqIpZGN+qBQycX9cPuV+4L5azTKjVD8a8xzHiIq03OuW/BUovdUt+DTrNaFmIroaqwqDGxGSkto2oyUltHWPToIAIAIAIAIAIArWJrU0wNKliqrTtNStSaHKG0GgoSK8QKHWKl8nL3Y/cp5E3LcY/cVXFcZnN9qrBFOodQGrvQMKEg8ajiOcQ00db95cfMgpo637y4+fceYpvF5EoCWlAdM2gCjkOR5eUWMiyUI+6izk2Srj7qEFntki0y+xmsUYfA76lTrpX8O2h/aK0Zwsj0S4fgqxnXbHolw/GxHbLLNs0wBqqwOZSD7iK8oyrlplWcJ1S0y94ZxCLQMj0E0DUcGHMfURo4+QrFp9zUx8lWLT7lfx9Yss5Zg2daHzX+xHpFXMhqSl6lTOhqal6kK47oS0SZ1K9slCoroR5eNCPSOKalZF67kdNKshLXxIeYVw7OlOJrtk0oUGpI5NwHPjFjHx5xfU3os42NOEupvXyGlpwvImOztnJYliA1BU+UTSxoSe2Tyxa5PbJV33JIktmlplalK1YmnUx3CmEHuKO66K4PcURrThazOSxQgkkkh23Op40jiWLXJ70cSxKpPehwFoKDgKCJyx4M9tWE7R2oqAyu/edTtU6kg68SeMZksWzq+pkyxLOrnnbNCloAABoAKDyEaaWjWS0tCPGF5dnJZF+NwRTkuzH3p18Ir5NnTDS7srZVvTDS7spuHbumznIl6JpnJ1WnIjieQ+W8UKK5zeo9vJnY9c5vUe3n0NDuu65chcstaV3O5Pmd41K6o1rUTXrqjWtRJsSEgQBQ8ZXCJZ7aWO4x7wGyk8QORPp1jNyqOn349jLy8fp9+PY44Ovvsn7Jz9m50/K37Hb35xzi3dD6X2ZziX9Eul9maFGoawQAQAQAQAQAtxBeYs8ln+8e6g5sf236RDdb7OGyG+32cNmf3JaLQZwWU7ZnPerqOZLA8tYzKpWOeovlmVTKxz1F8s06RKCqFAAA5Cg9BGwlpaNpJJaQT5KupVgGUihB2MHFNaYlFSWmZ/ii6XkNmFTLbQH8J5E7rp6xmZFTg9rsZOTS63tdj7YpyTZIl2hgFrSW5ILoeAPHJ+qnyog4yh0z+3y/8PYSjKHTY+PD8r/wW2+xtZ5tAWDJQhqUqODA1MQzg65a9CCcHVLXlF+n2FbZZ5Xa1UkK5poQaajXbcxpuCugur6mrKtXVrq+pNsF3S5K5ZaBefM+Z3MSQrjBaiiWFcYLUUSo7OwgAgAgAgAgAgCh4hue0m05x3w7UUjZRsAw4CnHY6xm302e0332Zd9NvtOrvst90XcsiUJa8NSeZO5i9VWq49KNCqtVx6UTYkJAgAgDnPRWUq9CrChB410jxpNaZ5JJrTM2ve4TJmFS1VJ7tBVsteNaDTnXhGTbR0S0Y1uP0S0XTDV4dpLKFwzy6AniRQEEjevA+KmNCizqWt8o0sezqjre2hzE5YCACACACAM4xpeXazygPdl90fq+8fp0jKyrOqevCMfMt6568Id4Hu4S5TT30LbE8EG56n2AixiV9Met/wARZwqumPW/P+BdeeM5hciSFVBsSKk+Ph5RFZmSb93sRWZsm/c7E+5cY5jlnqAeDLWh8KRJVl74mS05u+JlmR5c6XoVdGFDTUGLacZx9UXE4zjxyik31hqbLJ7EF5Z4DVhrWhH1FNoz7caUX7vYzbsWUX7nKGlgwmhCtMd30FAwKkDQ0OtdNRTxieGLF6cnsnhiRenJ7LSoppFwvH2ACACACACACACACACACAF9svuRK+OaleQNT6DWIpXQj3ZFO+uHdiibjSTWiK3m2g9qn2iB5kPBXedDwKLZi2a+ktgp8FAG/NieHlEEsqT7FeeZN/CxcxecC2Zi60Ork7H4lNaDr+LfaI+Z875/nYi96a3vn+dh9bVNssWYj7eTXMONR8Qp4jXzEWJ/3qd+UWp/36d/qRXMPXj2E9WPwk5X/Sf236RVos9nNMp0WezmmaoI2TcCACACAIV823sZMyZxUaeZ0HuREds+iDkR2z6IORl9gsxnTUTi7UJ9yfSpjHhFzkl6mJCLnJR9TRsQyStjmLLGyUAH4RSvtWNW9aqaXobF61S1H0KBdNulpmWbJWYjUqdnWlfhPXbSMyucY8SW1+5k1TjHiUdr9xgbgSaC1lm5xuZbUEwe4r/m8S+wjPmt7+Xkm/p4z5re/l5FcqfNs0w5SyONxqK+YO484hUp1y44ZApTqlxwy+2XEkvsJUyd3TMJXQE6gkE86ae8aUciPQpS8mpHJj0RlLyPAYslo+wAQAQAQAQAQAQBHtNtlywS7qtOZ19N45lOMe7OJTjHuxHbMZyF0QPMPgKD1OvtFaWZBduStPNrXbkTzsZzXJChJQodaFzXhyGvlEDzJPtx+5XebKXbj9xRaLTPn6M8xyDQqKnU5iO6NKaUiCUpz7tsrylOzu2zvLw5aXWvZ5aLuxoTTbTetNNuUdLHskt6O1jWyW9E7DmGEnyxNeY1CSMqgAihpqTXz2iWjGjZHqbJMfFjZHqbLNZsM2ZP+kG8Xq3z0i3HGqXguxxao+PyQcRYcl9kzyVEt0BPc0DChqKDwrEd+PHp3BaaIr8aPS5QWmvQQ4NvQpPCMarMGXXgd199OsVsW3U9PyVcS3pnp9mNZ2FJedy8zKmYZRUAivCvKpoB4GJnix223wTvEjtuT4LVZJYVFUGoAAB3qOHnpFyK0tF6K0kjrHR0EAEAVL/UC10SXLr8RLHyUUHufaKObLhRKGdPUVEgf6f2PNNeYfuCg82/sPeI8KG5OXoRYMNycvQvkaRqFVvnByuS8k5GOuU/CfLivyilbiKXMOCjdhKXMOCoWyxTbO4zBkbg3j+Vh9IoyhKt88GfOE63zwd7bfUydLEuYquwIyvl748KjesdTulOPTLn/J1O+U49Muf8jfDuHJvbK09SEl6gE1qdwBqdK6mJ6MefUnNcIsY+NPrTmuEXuNI1AgAgAgDxNnKoqxAHMmkeNpdzxtLuJbZiyzS9mLnkgr7mg94rzyq4/MrTy6o+d/QS2rHLf9OUAObGp9B+8V5Zr/SivLPf6ULhfs6ae/OKpsQBtWlNFox10qIi9vOT5fBD/UTm+ZcHC7LnmzdUluTX+ZmCj+oVMc10ylyl9ziumcuUvuF53E0h5YmkZZjUqutBUVrUb0NYWUOtrq8ntmO62ursy5WPCdml0JUuebmvsKD2i/HFrj42aEMSqPjf1JWHmXsiqihR2ltoBqrEcI7oa6dLxx+CShrp0vD1+Dpe18SrOAZhPerQAE1pv4ceMe2Wxr+I9tuhX8QhwNbFLT0WoXP2iA70OntRYr4k03JL6lXCmm5RXbexjixmSXLnKWHZTFYgE6qdCD7RLktxipLwybKbjFTXhjvQjmDFgsmS2+QZM51GhRzToaqfSkYk49E2vRmBOLhNr0Zbr/tT9nZ7VJJBNAwGxDa0I2OoI6xeuk+mNkTQvnLpjbAc3deeZklupV2lh6aU5GmpIoeY+RieFm2ovvrZZrt21F99bGkTEwQAQBnON7RmtRHBFC/+R+cZWXLdmvQx8yW7dehZcDWfLZQ3F2ZvQ5R/xi3iR1Xv1LuFHVW/UsMWi2EAeJ0lXGVlDA8CKiPGk1pnjSa0yFZbjs8ts6SlDc9TTyrt0iONNcXtIjjRXF7SGESkp8ZgN4AVWzEdml7zQTyXvfLSIJZFcfJBPJqj3YktmOR/0pRPi5p7D94ryzV+lFaWev0r8ia24otLjVsgO2QZfc1PoYgnk2PzorTyrZedfQXpInzO8FnPXcgO2nieMRKM5c8v8kSjZLlbf5I7MwJDA1GhDVqPPj0McttdzjbXcveH8LygizJqZnYVo2y11pTYmNGnGiluS5NSjFgkpSXI4n3TIdaGVLptoACPIjUdIsOqElrRYdNclppEC47O1nnTJBbMhAeWTStBRSD47enjEVMXXJwfbuiKmLrm4Pt3R0xfYe1sz0+JO+Om/tWPcqHXW/lye5dfXU/lyMrvn9pKlv8AiRW9QDE0JdUUyauXVFMU3M2S12mVUd4iaB5gZvciIKvdtlH7kFT6bZx+52xLc5tMtVBCsrVqeVCD/nhHV9PtI6R1kU+1ikhBYbvNitklS2ZZqlSaU1J2pXnl9Yqwr9jbFb7lWFfsLorfctt52UTZUyWfvKR14e8XrI9UXEv2Q64OJFwzac9mlmtSoyHnVe7r6A9Y4x5dVa/H4I8aXVWvx+Co48suW0B+ExQeq90+2WKOZHU9+pQzYas36ku6/tbsnJuZeYjpSYPqI7r9/Ha9P/p3X7+NJen/ANFmHLzItEnPVqHIprsG0pypr5xFRY1Nb+hDj2tWR39DSo1jZCACAM1vqrTpxygntG3XSgqNTXThTwjJt5m38zGu5nJ/MvtySstnlClO4unmK/WNKpagl8jVpWq0vkTYkJAgCDbL4kSvjmoDyrU+g1iOV0I92RTurh3YotGL02lS2mGleCjpxPpEEsuP6VsglmR/Stie0YrmtoW7E7ZVl1PVnag9IgllSfnX2/6V5Zc3519v+iqTaHnEBknT2rUjMxFK8gunEVrEKk5902yBSlPunJk2ThKfMJOVZSk6Bm1HQVPqY7WJZJ+hIsOyT7aPl54SnSkLgq4Aqctagc6HeFmLOC33FmHOEeruWzDljkmRLdJa6qCa694aHevGsXaIQ6E0i9jwh7NNIafxKZ+zzDPlzZeOWtK+sTdS30+SfqXV0+Ss49u0GWJwHeUgN4qdBXyNPUxUzK049aKWdUnHrXdFns0wMisNmUEeRFYuRe0mXovaTE2HDkm2mQfuTM6/pmd7/POK9HuylD57/JWx/dlOHo9/kYXk0tCkyZplagbgK8/Dh1iWxxWpSJbHGOpSJaOGUEEFSKg7ggx2mmtkiaa2iHcknJK7P/62ZB+mtV/pKxHUumPT6EdMemPT6cf8FVuksl4S5q/Cy5X1HHMAfUD0iGcWr1JfcgnFxyFJfcsZ2i2XDNL8xC89kORUMtqruTXTc+YHDhGRdkSm1xrRjXZMrGuNaNIs04OiuNmAYdRWNaL2tmxGXUk0J7icrPtMmgAVw60rs4rrU+EQUvU5R+/5K9L1OcPnv8kPH9nrIV+KP7MKfOkR5sdwT9CPOjuCfoxfgFs3byzsyg/8gfmIiw+eqJDgvfVEqkpirAjdWB6gxSXDKK4Zscbx9CEAEAZFa7Q3aTCGIqzHTzNIw5Se2YE5PqZod5X0llly8ysxZdAKcANyTpvGrZcqorZr2XqqK2KZeN1NQ0pk5EEN66CIFmrytFdZy8rQut9tmTqgOzKykgVNfA5UG+hFNoinOU+N/wA+xDOcp8b/AJ9hDbrI0pyjihHgRUcCK60MVpwcHplWcHB6Za7uwUCFd5xoQDRBzFfiP7Rchh75b/Berwd6bl+B0uF7NlylC1BSrMa+oMWP6avWtFr+lq1poW3fYBY7aqqSZc5WC14FaGleP94ihX7G3S7MghWqbkl2ZaLS5VGKrmYAkLWlTyrwrFyTaXBek2ltHKw2ntZYbKVqNVbcEaEHyIIjmEuqOzmEuuOxfhmQZSTJR2Sa2X9JNR+/WIseLinH0ZFjxcE4+j/Y93nYnNos81B8BZX/AEkf56x1ZBucZLx/g9sg3ZGS8d/oGKpqrZZuYgZlIWvFuFOseZDSrexktKp7OWDbVnsqc0qh6bexEeYst1r5cHOJPqqXy4Ods+yt8p+E5GlnzXvD6CPJe7cn6rR5P3b4v1Whhftl7WzzU4lTTzGo9wIluj1QaJboddbQowJeGeQZZ+KWaD9J1HvUdBEGHZ1Q6fQr4VnVDp9P8FkCgEnnvFvRd0VfGlnq9nObLUstSCQG0Zdtdx7xSyo7lEo5kdyj/PoWWyzs6Kw+8AfURci9pMuRfUkyvzMHSmmO7O9GYtlFABXXfWvtFV4cXJtsqvCg5OTZLwlNPYZG+KUzSz/2nT2IjvGfuafjg7xX/b6X44GFpt0qXUu6KfEgHTw3MSynGPdk0rIR7spuLMRpOTspVStQWYilabADffj4RQychTXTEzsrJjNdMTx/p+327jnLP/JY8wvjf0PMH439D5elosuoCzA4+IplFCrOu5oamvDwhZKrxvfy+QtlV43v5fIvdleqKeag6+UaUXtI04vaTOsenQQBj1tWjuOTMPcxhT7s+en8TLVjvWXZj4H5JF3M7RZfzfhiyv3AqtaJSuAys1CDtqCB70irSk7En2KlCTsSfY1Kz2ZEFERVHJQB8o2IxUeyNuMYx7Iq2P7BVEnAaqcreR2PQ6f90U82G0plLOr2lNeBpg+1dpZZfNKof+3b2pE2NLqrX4JsSfVUvlwdLVanS1y1JHZTFIod84qdPaPZScbUvD/ydSnKNqXh/wCT3fslSqTGrWXMRlI4d4A9KGPborSb8M9uitKT8NDIGJiYiXZZGlhwzZquzDwB5+PHrEdcXFPfqR1wcU9+pFN6qtr/AIemrLmr40Oh8aLHHtUreg49slb7MYWycUR3C5iqlsu1aCtIlk9Jslm9RbOVndJ8pWKgq61ysAd+BjxNWR36nMXGyCeuGIcMp2FptFm4aTE8tPoyjpFbHXRZKv7lXGXs7JV/dEzF6ESVmjeTMWYPIGh+ftHeUvc6vR7JMte51Lw9juW4IBGxFR1iwntFlPa2Z3dNp/hrcy17hdpZ8i2noae8ZdcvZ3a8b0ZNUvZXteN6NGjVNcreO1/+OrVoUmKw58R9YqZi9zfoynmr+2n6Mh4fxOiycsws0wFzQDcavudOY6RxTkxUNS78kdGVFQ1Lvz/0jWzHDn+VLVfFjU+gp844lmv9KOJ58v0oULaJ7y500Mw76l8hyjUEVIB8og6pyjKSfnkr9Vkoykn55Cw3LNnhmlrShG+YZq6mhpTSnP1hCmU9uIhROzbiNZWC5rkF3RNBXia8aAUFOsTLDk+70TrBm+70WG48OS7MxZWZmIoSaUpodh5Rapx41vaLdONGp7T5M+vWapmzCq077ca65jqOVeWsZljTk9GTa05PXqapYh9mld8q/IRsw+FG7D4Ud46OggDKL+lZbROH529CxI+cYty1N/Uwr1qyX1LBifv2GzPyyg9Up8xFrI5pi/52LeT71EJfzsVWyTckxH/Cyt6EGKUXqSZRg9STNemk5TTehp5xuPtwb77cEedLS0SSN0mJofAioPyMctKyHyZw0rIfJorGBJhR50htwa08Qcrf+MU8NuLlBlLCbjKUGWu0WNHZGYVKNmXfQ0p1i7KCk034L8oKTTfgVYtvFJch1LDO4oq8fOnIbxDk2KMGvLIMq2MYNeWdsLWztbNLJ3AynzXT5UjrHn1VpnWNPrrTF2L77nWdlWWFAdScxFTUHWnDiIhybp1tKPkhyr51tKPkp9ktjrNSexJPaAsxqSdiQekUYzakpv1M+M5KSm/U1bQjmDG0bvcS4WOVZkgtUyZhA/SdV+sV8fhOHoytjcJw9GLcUzTZ7VItIFQQVYcwOHox/wBsQ5D9nZGwhyX7O2NiLHZrVKny6qVdGFCPPcEcPIxbjKM48couRnCyPHKOF4XrJkLqwqNFRaV8ABw60EczthWuTmy6Fa5M0vQ1mFu8c3e131JrtpvXaMmzmWzFt5lv1JtoxNaWAHalRSndAB86716x3LJsfklllWta2QJUibOOizJh50Zj6xGlKb42yFRnN8bY7u3CdoJDMFQa/EQTqCNhXnxixXi2b2+C1XiWN7fA4seCJY/mTGfwFFH1PvE8cKK+J7LEMCK+J7H1iumTKFJctRWhPEmlaamp4n1izCqEOyLUKYQWoomxISBAHl2oCeQrB8HjejHaF28WPuTGD3Z8/wDEzY1FBSN4+hPsAEAZtjWRltTHg4VvbKf+MZOXHVjMfMjq1/MZWcdrdTDcyif6Wz/8TEsfexmvQlj7+K16fz/BXbpu7t2KBgDSo8efHlrFauv2j0VKqvaPRqVgmZpaMDWqg1Brw5xsQe4pm5B7imLsNzu7Mla/YzGQfpqSvtp0iKh8OPoyHHlw4+j0Lbyk9heEmcNFndxv1Uy+/dPQxDYui+MvXghsXs8iM/D4LJbZJeW6gkFlIBBoQSCKgxbmtxaLk11RaMgetTmrXjXesYb+Z8+9+S5/6eWrSbKPg4/4n5L6xfwpd4/c0cCfeP3JuPbLms4fjLYHo3dPuV9IkzI7hv0Jc6G69+hRZCAg5c/aDUU234U1rGckmuO5lpJrjuaJdd9ILLLmTXoctDoakroTQa8I1K7o+zUpM1674+yUpMRTsSLKtDzpaFpc1ANe7V1JFa0PDh4xWeQozcorhr9yq8lQsc4rhr9xRfeIJlpAV1RVBzAAGtaEbk+MQW3ys4ZXuyJWrTFUlWJooJPJak+0QrfghW2+B9ddxWlgR2CUbZpuhU8wK19QYs10WNfD+S1Xj2tfD+RvJwWWoZ04mgpRFAoOQJ/aJ1h7+J/gnWDv45fgcWPDVml7Swx5v3vY6e0Txxq4+CxDFqj4/I1RABQAAchE+tFhLR6gCr4zvp5JlpKbK57x2Omw0PAmvpFPKucNKL5KWXfKGlF8kCwY3YaTpYP5k0Pof3iOGa/1L8EUM9/rX4LJYL+kTtEmCv4W7p9Dv0i1C+ufZlyGRXPszxeWIJMiYJcwkEitQKga01prwjyy+EJdMjyzIhXLpke7+tYWyTXB0Ms5T+oUHzEe3S1U38j2+eqm16f5M8w9Iz2mUv5wT5L3vpGXTHdiRkUR6rIr5mrRtG6EAEAU7/UOy6Spo4Eoeuo+R9YoZseFL7Gdnw4UvsRcCTwTNkNs61p/S3sR6Rxhy3uD8nGFJPqg/JXZkgS5jI+YFWK92nAkcTxiq49MmmVHFRk1I0bCdoz2WWTuKqehIjVxpdVaNfFl1VInzbZLV1RmUO/wrXUxK5xTSb5ZM5xTUW+WQsS2IzZDBfjWjp+pdfcVHWI74dUHrv3IsiHXW9d1yidYbQJktHGzKG9RWJIS6opksJdUVL1M0xPZeztU0cCcw8m1+dYyciPTY0Y2TDptaPFwXn/DzhMoWFCpA4g/3Ajymz2cuo5ot9nPqGN7YtmTkaWJaKjChrVj66D2iWzKlNdOuCa3MlNOOuBHJtbKAAaak+opFZTa7FZTa4Q3uq7Zr1BszFW417Og8M24ieuucv0/6LFVU5fp/wBDGz4HYmrzAoroAMxp4nQV9YljhPyyWOA/LHVjwjZk3Uufzn6CgixHErj8yzDDqj35+o5kWdEFEVVHJQB8osKKj2RYjFR4SOsenQQAQAQAQBFtt3ypopMRW8xqPI7iOJ1xn8SOJ1xn8SK5b8EIdZLlTybvD13HvFWeEn8LKc8GL+F6K3b8O2iV8UssPxJ3h+46iKk8eyPdFOeNZDuvwR7psxnz5cskmpANde6NT7AxxXHrmkcVR9pNRLbj+1ZZSSh95qnyX+5HpF7MlqKiX86eoqPqLcAWXNOeZwRadW/sD6xDhx3Nv0IcGG5uXoX6NM1QgAgBdiCxdtZ5iDelV8xqPlTrEV0OuDRDfDrraM2ui29jOSZ+FtfI6N7Exk1T6JqRj1T6JqQ6xzYcs1Zy/DMG/wCYD6inoYsZkNS6l5LGbXqXWuzGmBLWq2dwzBQr1qSANQOfkYmw5pQe/UnwppVvfqQsX3rKZ5LyZgZ5bE6VpwO+x1HvEeTbFuLi+UR5VsG4uD5R6teOWP8AKlAeLmvsKfOEs1/pQlnv9K/JX3vmflyCYyrr3V7oFSTTTWmu0VndPWtlV3Wa1vg5WW7p034JbtXjTT1OkeRrnLsjmNc59kO7Jgue3xsiDzzH0GnvE8cOb78FmGDY+/A7seC5C/GXmHzyj0GvvFmOHBd+SzDBrXfkeWS7pUr+XLRfEAV9d4sRrjH4UWoVwh8KJUdnYQAQAQAQAQAQAQBUMVYkdHMmRow+JgKmvJf3ijkZDT6IGfk5MlLogJLtxVPlt3mMxeKtv0O4ivXlTi+eStXl2RfPJe7pveXaFrLOo3U/EPMfWNGu2Ni2jUqujYtxJ8Skpx/hEz9pkXPSmagrQ+Mc9K3vXJz0R31a5M2xXb+1tLkfCvcXpv71jJyJ9dj/AAY+VZ12P5cFxwZYezswJ3mHOfI6D2FesX8WHTX9eTQxK+mv68j6LJaCACACAMyxZd3Y2hqDuP3167joa9CIyMmvon8mYuVX0WP0fI5uZhbLG1nY/aS/hJ/pPzU+EWKv71Tg+6/iLNP96l1vuv4ipy7G7MVVGLA0ICkkHxiioSb0kUFCTekhxY8I2l91WWPzHX0FTE8cSx/IsQw7Zd+B3Y8DoP5kxm8FAUfUxZjhRXxMswwIr4mMJ1ksVkUMyIvIkZ2J8K1MSONNK21/slcKKVtr/bJF24gkTjlR6NwVgVJ8uBjuu+ub0md15Fc3pMaxMThABABABABABABABABABAGX3ykyRa3bUNnLq3MEkjz3p6xj2qVdrfz2YlylXa389kzPItnxZZFo/F/05h8eR/zXaJNwu78S/Zkm67+/Ev2YqmyJ1mmjNmluNmHLmCNxEDjOuXPDIHGdUueGaFh29e3Q5qFl4gEBhqAwBGmxqI1KLetcmtRd7Rcn3E159hIYg95u6vOp3PQVPpDIs6IbPci32cN+TPLlsBnzkl8CaseSjU/t5mMuqvrmomRTX7SaiawqgAAaAaRtm8fYAIAIAIATYqurt5Jyjvp3l8eY6j3pEGRV7SHHdFfJq9pDjujP7nvBrPNWYK6aMOa8R/nERl1WOuXUZNVjrn1I1SyzVdQ6UKsKgjjWNmLTW0bkWpLaOsdHRFvK3pJlmY50HqTwA8THFk1CPUziyxQj1MzO2WuZap1TUsxoqjgOQjIlKVs9mLOcrp7Z1vq7BZ+zXOTMpVwNlOhABHH+x4x1bWq9LfJ1dUqtLfPkvuGbc06zo7fFqpPMg0r1jSx5udabNTHsc602NImJwgAgAgAgAgAgAgBDfuJpcjuL9pM/CNh+o/TeK12TGHC5ZVuyo18LlkW4cV9q/ZzUCE6BgdK8iDt5xxTldb1JaOKMvrl0yWh7eV3S56FJgqOBGhB5gxZsrjNakWbK42LUjPr9w5Ms9W+OX+IDb9Q4ee0Zd2PKvnujJuxpV890Tbqm9vZ3lzZ0uiju9oKsnAENUeh/tElb663GUl9/H3Jan7StxlJffx9x9ha5/wCHV3Lhs4BBHwhRU1r1izj1ezTbfctY1Ps0233K7flsW1TC4YlUOVVqAaH7wqDWpHntFW2atlvfYqXTV0t77FiwfdIlSzMKsrvwY6hRtwFK708otYtXRHqa5ZbxKeiPU1yywxaLYQAQAQAQAQBQcaXN2bGcg7jnvflbn5H51jMyqel9a7MysyjpfWuzPmD797JuxmH7Nj3T+Fj9D84Yt/Q+l9hiZHQ+iXYv8aZqmZ4rvUz5zD7iEqo8RoT1PtGRkWuc9eEY2Vc7J68IfYUutJBVpzAT5gORCdQvlzP9ucWcatQacu77FrFqjXpz+J9iPeWF5hYqpLZ2DZz5vUt5CnnHM8aTel58nFmJJvS8+S22KzLJlqi6Kg3PqSfnF2EVCOl4L8IqEdLsinXhjaZnIkqgQHQsCSfHcU8ooTzJb91cGdZnS37i4HGHsTiecjgK9OHwnWmlTUbj1ixRk9fD7lmjKVnEu5YotFsIAIAIAi2q3KnB2PJVZj7CnrHEpqJxKxRIlomTJ9nfss0qYagBgA2nA8qjjwrHEnKyD6eGRycrK308MzaznJMBdM2Vu8jV15g+P1jJj7suUY0fdlyibfUqXLm/ZkZTlcKQ1VrrlOvCvnElqjGXuktyjGXul9ui/JM85UY5gK0YUJHMc/7xpV3wnwjUqvhZwu4zIiYnF63DZw2bsUrWu2npsIi9hXveiH+nr3vpQlxTfa0aRLdlYEZmUA6cV3Hht5c4r5Fy+BMr5N6+CLF1w3T28xi/ZuisMzZSprRSAKaa8d+POsRU1dcnvTRDRT7ST3povYEaRqH2ACACACACACAOdokq6lWAKsKEHlHkkpLTPJRUlpmeX3db2ZzQvlapDhRtyJGtfSMu2t1syLqnU/qNMK4kpSROI5I/yU/Q9Imx8n9E/sT42T+if2I99XBMlWgzpeUy83aVOWimtaEEior7RxbRKM+tdu5xdjyhZ1x7dxTMnTJ9pVlPaTCR8NQBQ+Oy+PWIW5WWbXLIG5WWJrlml2SWyoAzFiNyY1oppaZsxTS0xLjS3dnIyA96Z3d/u7t9B/3RBlT6YaXkrZlnTXpeSqYXkAO89x3JClvNtlHz6gRSx4pNzfZFHGilJzfaJFukvMtSEfE0wMf92YnpQnpEde5WL6kdW5Wr1bNLvS0dnJmORXKpNOeka9kumLZtWS6YORX7lxWsx1lGXlLGlQdK05U56b8Yq1ZSk1HRUpy1KSjo9TMQZp6ykmEfa0aqA11plBrp50j137mop+fT9j15G7FFPz6fsML7/icydgAV1zCoGuw1I21rT8sS2+02uglu9rtdBW7VapuocT1PaEns2RwGH4aUPPuxUlKfnffxyU5Tn+rffxplxu2xrLUlS5znMSxJJJHt5RfhBRXBoVwUVx5EWKbkUutoA0VlM0UrVQRU040G/MeUVsilNqa+/wBCtk0JtWL7/Q9m8bGyBWmqwpTXMDyqRx1NeAofCPfaUtabPfa0tabK/bbY1mm5exkhloVdAy5hwPxcePURVlN1S10r7FSc3VLXSvsXe5byFolLMApXQjkRv5iNGqxWR6jSptVkOoTYqxIJQMqUazDuw+5/+vlFfIyOn3Y9/wDBXycno92Pf/BULqul7Q4VCuurHWqjmefQxRrqdj0jPqplY9I027rEkmWstBQD1J4k+JjXhBQj0o2q4KEelEmOzsIAIAIAIAIAIAIAj26xpNQo4qD6g8weBjmcFNaZzOCmtMzjEd0TJEwltUb4XA0Pnybnz3jJvqlCXPYx8imVcuew1w1ikS17OeWK7K1K0HI8SInoyuldMyfHy+ldMy6WXIRml5aNrVaUPpF+PTraNGPS1uJ2jo6KPii+17ZkMqU+TQFlqakA78KdaxnZFy69aT0ZmTeuvp0noi33OEuzS5YVUad9q6qKUH3R8uqmOLX01qOtb5ZxdLprUUtb5ZL/ANP7BVnnEbdxfM6k+lB1MSYVfLmSYNfLm/oWHFTUsk3yA9SBFrIf9plvJeqpGaSJuR1Za1UhuoNecZCemmjGi9NNDG42z22WfxTC3zaJaebk/mS0vquT+ZqEbBtmc43seS05xtMAbqND8gesZWXDps36mRmQ6bN+pasHWztLMtTUoSh6aj2Ii7iz6q18uC9iT6q18uB4RFgsmc4suLsHzoPsnOlPuty8uXpGVk0dD2uzMfKo9nLa7MeXPc5m2dBa10lmqVNGycn5DwrsOEWKqeqC9ou3b6fMtVUuda9qu3b6fMiX9ikKOystAAKZxoB4J+/pzji7KSXTX/PoR35aS6K/z/wrd1XZMtD5UHizHYDmT/lYqV1ysekU6qpWS0jS7outLPLCIP1NxY8z+0a9VSrjpGzVVGuOkTokJQgAgAgAgAgAgAgAgAgDlabOsxSjqGU7gx5KKktM5lFSWmUK/wDCjyqvKq8vluy/uPH/ANxmXYrhzHlGXfiOHMeUK7pvmbZzWW3d4odVPTgfERDXdKt8EFV0637peLoxTJnUDHs35NsfJtvWhjRqyYT4fDNOrLhPh8MWYrw07uZ0kZi3xLpWoFKjnpwiHJxnJ9USDKxZSl1wEL3da7RM70uYW0FWXKABpvQCnlFZ122S5T2VXXdZLlPZod02ESJSSx90anmTqT6xq1wUIqJr1VquCihdjV6WR/EqP6h+0Q5b/tMhzH/aZQ5NlrZ5kz8DoOhDg++WM1R3By+a/wBmWobrcvRr/ZMwgtbZK8Mx/oaJMZf3V/PBJirdy/ng02Nc2is49smaQJg3lt7NofekVMyG4dXoUs6G4dXoKcAWvLNeUfvrUea/2PtEGHPUnEgwZ6k4+pfI0jUE98YgkSdGIdh9xaE1HPgOsQW3wh35ZXtyK4cPllJva/ZtpJBIRN8gNBpzP3v80jPsvnZx2Rm25E7eOyPdw4bmWijGqS/xHc/pHHz2849px5WcvhHtGNKzl8I0K77CklAktQAPUnmTxMacIRgtRNaFcYLUSTHZ2EAEAEAEAEAEAEAEAEAEAEAEAIb6wvKn1Zfs5n4lGh/UPqKGK1uNGfK4ZVuxYWcrhlKvW4Z0j41qv411Xry6xn2UTh3Rm2486+64Pt237PkiiPUfhbUdAdR0hXfOHZntd9kOzLHYccKdJssg801HodR7xbhmr9SLcM9fqX4HdmxFZn2nIPBu7/ypFiORXLyWY5NUv1f6PN+2L+Kk5EdR3ga7jTyhdD2sNJi+v2sOlMXWDDLJZp8pmUtM1UitAQNK9YhhjONcot9yGGK41yg33I2HMNTpE8THyFQpGhJ1IpyjmjHnCe2cY+LOuzqZbncDcgeZpF1vRfbSFV6XrZSjJMmoQwoQpzH+mpBiGy2rTUmQWXVacZMroxBZZH/88irfibT3NW+UVfb1Q+CJU/qKa/8A+cRTeOJbRO0L5F/Cnd99z6xBPIsn5/BBZlWT86+hGuy6Zs80loSOLbKOu3SOa6pTfuojrpnY/dRc7mwjLlUaae0fl9wdOPX0i/ViRjzLlmlThxhzLl/sWQCLZcPsAEAEAEAEAEAEAEAEAEAEAEAEAEAEAEAJrxwzZ5tSUyN+JND6bH0iCeNXPx+CvZi1z8a+hX7fgqZUmXMV/BqqfXUH2irPDl3iypPBl3i9ie1YdtCCplk+Cgt100iCWPZHwV5Y1kVyiG9lKKWY5DWgBDAmlK0003G8RuPStvgjcHFbfB9s8+aQ2WY/dGYgOw0G534QUpPs/wBxGU32f7nj+NmHea/V2/eHXJ+f3POuT8/uc1Bc/ebyqxjnlni22MLJcM+Y2kqYF5lcvzIHvEsaJyfZkscecn2Y4seCZjfzHCDw7x68PeLEcKT7ssQwZP4noe3fhOzy9SDMbm+o9NvWLEMWuPz+parxK49+fqPVUAUAoBwEWS0fYAIAIAIAIAIAIAIAIAIAIAIAIAIAIAIAIAIAIAIAIA+EQBzNmT8C66fCI56V6HPTH0PK2OWNpaDyUftDoj6Doj6HYCm0dHR9gAgAgAgAgAgAgAgAgAgAgAgAgAgAgAgAgAgAgAgAgAgAgAgAgAgAgAgAgAgAgAgAgAgAgAgAgAgAgAgAgAgD/9k="/>
          <p:cNvSpPr>
            <a:spLocks noChangeAspect="1" noChangeArrowheads="1"/>
          </p:cNvSpPr>
          <p:nvPr/>
        </p:nvSpPr>
        <p:spPr bwMode="auto">
          <a:xfrm>
            <a:off x="307975" y="-1652588"/>
            <a:ext cx="37719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1" name="Picture 10" descr="https://khorsley.files.wordpress.com/2014/04/cider-pres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50" y="1263006"/>
            <a:ext cx="3420392" cy="314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9.depositphotos.com/1074452/1122/i/170/depositphotos_11222511-Passed-Stamp-Shows-Quality-Control-Approv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012" y="161576"/>
            <a:ext cx="1155801" cy="96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68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84324" y="6407149"/>
            <a:ext cx="6035676" cy="383119"/>
          </a:xfrm>
        </p:spPr>
        <p:txBody>
          <a:bodyPr/>
          <a:lstStyle/>
          <a:p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www.gbif.org/resource/82283</a:t>
            </a:r>
            <a:endParaRPr lang="en-GB" sz="2000" dirty="0"/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0" y="183197"/>
            <a:ext cx="8964488" cy="563563"/>
          </a:xfrm>
        </p:spPr>
        <p:txBody>
          <a:bodyPr>
            <a:noAutofit/>
          </a:bodyPr>
          <a:lstStyle/>
          <a:p>
            <a:r>
              <a:rPr lang="en-GB" cap="none" dirty="0" smtClean="0">
                <a:solidFill>
                  <a:srgbClr val="006600"/>
                </a:solidFill>
              </a:rPr>
              <a:t>FITNESS FOR </a:t>
            </a:r>
            <a:r>
              <a:rPr lang="en-GB" cap="none" dirty="0" smtClean="0">
                <a:solidFill>
                  <a:srgbClr val="006600"/>
                </a:solidFill>
              </a:rPr>
              <a:t>USE 2015: </a:t>
            </a:r>
            <a:r>
              <a:rPr lang="en-GB" b="0" dirty="0" smtClean="0">
                <a:solidFill>
                  <a:srgbClr val="006600"/>
                </a:solidFill>
              </a:rPr>
              <a:t>AGRO BIODIVERSITY</a:t>
            </a:r>
            <a:endParaRPr lang="en-GB" b="0" cap="none" dirty="0">
              <a:solidFill>
                <a:srgbClr val="0066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5670" y="1249710"/>
            <a:ext cx="69491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Agricultural </a:t>
            </a:r>
            <a:r>
              <a:rPr lang="en-US" sz="2400" b="1" dirty="0" smtClean="0"/>
              <a:t>biodiversity and GBIF</a:t>
            </a:r>
          </a:p>
          <a:p>
            <a:r>
              <a:rPr lang="en-US" sz="2400" b="1" dirty="0"/>
              <a:t/>
            </a:r>
            <a:br>
              <a:rPr lang="en-US" sz="2400" b="1" dirty="0"/>
            </a:br>
            <a:r>
              <a:rPr lang="en-GB" sz="2400" b="1" dirty="0" smtClean="0">
                <a:solidFill>
                  <a:srgbClr val="FF0000"/>
                </a:solidFill>
              </a:rPr>
              <a:t>Elizabeth Arnaud</a:t>
            </a:r>
            <a:r>
              <a:rPr lang="en-GB" sz="2400" b="1" dirty="0" smtClean="0"/>
              <a:t> </a:t>
            </a:r>
            <a:r>
              <a:rPr lang="en-GB" sz="2400" dirty="0"/>
              <a:t>(Chair</a:t>
            </a:r>
            <a:r>
              <a:rPr lang="en-GB" sz="2400" dirty="0" smtClean="0"/>
              <a:t>), </a:t>
            </a:r>
            <a:r>
              <a:rPr lang="en-GB" sz="2400" dirty="0"/>
              <a:t>Jean Ganglo </a:t>
            </a:r>
            <a:r>
              <a:rPr lang="en-GB" sz="2400" dirty="0" smtClean="0"/>
              <a:t>Cossi,</a:t>
            </a:r>
            <a:br>
              <a:rPr lang="en-GB" sz="2400" dirty="0" smtClean="0"/>
            </a:br>
            <a:r>
              <a:rPr lang="en-GB" sz="2400" b="1" dirty="0" smtClean="0">
                <a:solidFill>
                  <a:srgbClr val="FF0000"/>
                </a:solidFill>
              </a:rPr>
              <a:t>Nora </a:t>
            </a:r>
            <a:r>
              <a:rPr lang="en-GB" sz="2400" b="1" dirty="0">
                <a:solidFill>
                  <a:srgbClr val="FF0000"/>
                </a:solidFill>
              </a:rPr>
              <a:t>Patricia Castañeda-Álvarez</a:t>
            </a:r>
            <a:r>
              <a:rPr lang="en-GB" sz="2400" dirty="0"/>
              <a:t>, </a:t>
            </a:r>
            <a:r>
              <a:rPr lang="en-GB" sz="2400" dirty="0" smtClean="0"/>
              <a:t>Dag </a:t>
            </a:r>
            <a:r>
              <a:rPr lang="en-GB" sz="2400" dirty="0"/>
              <a:t>Endresen, </a:t>
            </a:r>
            <a:r>
              <a:rPr lang="en-GB" sz="2400" dirty="0" smtClean="0"/>
              <a:t>Ebrahim </a:t>
            </a:r>
            <a:r>
              <a:rPr lang="en-GB" sz="2400" dirty="0"/>
              <a:t>Jahanshiri, </a:t>
            </a:r>
            <a:r>
              <a:rPr lang="en-GB" sz="2400" dirty="0" smtClean="0"/>
              <a:t> </a:t>
            </a:r>
            <a:r>
              <a:rPr lang="fr-FR" sz="2400" dirty="0" smtClean="0"/>
              <a:t>Yves Vigouroux</a:t>
            </a:r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219470" y="5209034"/>
            <a:ext cx="5727700" cy="749300"/>
          </a:xfrm>
          <a:prstGeom prst="rect">
            <a:avLst/>
          </a:prstGeom>
        </p:spPr>
      </p:pic>
      <p:pic>
        <p:nvPicPr>
          <p:cNvPr id="9" name="image18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5689711" y="5273577"/>
            <a:ext cx="1517015" cy="492975"/>
          </a:xfrm>
          <a:prstGeom prst="rect">
            <a:avLst/>
          </a:prstGeom>
          <a:ln/>
        </p:spPr>
      </p:pic>
      <p:pic>
        <p:nvPicPr>
          <p:cNvPr id="10" name="image23.png"/>
          <p:cNvPicPr/>
          <p:nvPr/>
        </p:nvPicPr>
        <p:blipFill>
          <a:blip r:embed="rId6"/>
          <a:srcRect/>
          <a:stretch>
            <a:fillRect/>
          </a:stretch>
        </p:blipFill>
        <p:spPr>
          <a:xfrm>
            <a:off x="7206726" y="5342523"/>
            <a:ext cx="612140" cy="612140"/>
          </a:xfrm>
          <a:prstGeom prst="rect">
            <a:avLst/>
          </a:prstGeom>
          <a:ln/>
        </p:spPr>
      </p:pic>
      <p:pic>
        <p:nvPicPr>
          <p:cNvPr id="11" name="image15.gif"/>
          <p:cNvPicPr/>
          <p:nvPr/>
        </p:nvPicPr>
        <p:blipFill>
          <a:blip r:embed="rId7"/>
          <a:srcRect/>
          <a:stretch>
            <a:fillRect/>
          </a:stretch>
        </p:blipFill>
        <p:spPr>
          <a:xfrm>
            <a:off x="7986634" y="5414139"/>
            <a:ext cx="937895" cy="506095"/>
          </a:xfrm>
          <a:prstGeom prst="rect">
            <a:avLst/>
          </a:prstGeom>
          <a:ln/>
        </p:spPr>
      </p:pic>
      <p:sp>
        <p:nvSpPr>
          <p:cNvPr id="12" name="Rectangle 11"/>
          <p:cNvSpPr/>
          <p:nvPr/>
        </p:nvSpPr>
        <p:spPr>
          <a:xfrm>
            <a:off x="292561" y="3422198"/>
            <a:ext cx="824216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Survey</a:t>
            </a:r>
            <a:r>
              <a:rPr lang="en-US" sz="2400" dirty="0"/>
              <a:t> of community needs</a:t>
            </a: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Final </a:t>
            </a:r>
            <a:r>
              <a:rPr lang="en-US" sz="2400" b="1" dirty="0" smtClean="0"/>
              <a:t>report </a:t>
            </a:r>
            <a:r>
              <a:rPr lang="en-US" sz="2400" dirty="0" smtClean="0"/>
              <a:t>on data needs and best practices </a:t>
            </a:r>
            <a:r>
              <a:rPr lang="en-US" sz="2400" b="1" dirty="0"/>
              <a:t>ready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50 </a:t>
            </a:r>
            <a:r>
              <a:rPr lang="en-US" sz="2400" b="1" dirty="0" smtClean="0"/>
              <a:t>recommendations</a:t>
            </a:r>
            <a:r>
              <a:rPr lang="en-US" sz="2400" dirty="0" smtClean="0"/>
              <a:t>, incl. 7 top </a:t>
            </a:r>
            <a:r>
              <a:rPr lang="en-US" sz="2400" dirty="0" smtClean="0"/>
              <a:t>priorities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Use cases</a:t>
            </a:r>
            <a:r>
              <a:rPr lang="en-US" sz="2400" dirty="0" smtClean="0"/>
              <a:t> and template to collect more</a:t>
            </a:r>
            <a:endParaRPr lang="en-US" sz="2400" dirty="0"/>
          </a:p>
        </p:txBody>
      </p:sp>
      <p:pic>
        <p:nvPicPr>
          <p:cNvPr id="13" name="Picture 4" descr="http://upload.wikimedia.org/wikipedia/commons/thumb/d/d2/Capsicum_annuum_-_K%C3%B6hler%E2%80%93s_Medizinal-Pflanzen-027.jpg/250px-Capsicum_annuum_-_K%C3%B6hler%E2%80%93s_Medizinal-Pflanzen-027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95" y="1249710"/>
            <a:ext cx="1475884" cy="188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38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86" b="23848"/>
          <a:stretch/>
        </p:blipFill>
        <p:spPr>
          <a:xfrm>
            <a:off x="0" y="1256495"/>
            <a:ext cx="9144000" cy="2936241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/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66256" y="6521448"/>
            <a:ext cx="8825344" cy="323851"/>
          </a:xfrm>
        </p:spPr>
        <p:txBody>
          <a:bodyPr>
            <a:noAutofit/>
          </a:bodyPr>
          <a:lstStyle/>
          <a:p>
            <a:r>
              <a:rPr lang="en-US" sz="1100" cap="none" dirty="0" smtClean="0"/>
              <a:t>Biodiversity Data Quality Symposium: Developing A Common Framework To Improve Fitness For Use Of Biodiversity Data — FAPESP, São Paulo, BRAZIL. </a:t>
            </a:r>
            <a:r>
              <a:rPr lang="en-GB" sz="1100" cap="none" dirty="0" smtClean="0"/>
              <a:t>8 March 2016</a:t>
            </a:r>
            <a:endParaRPr lang="en-GB" sz="1100" dirty="0"/>
          </a:p>
          <a:p>
            <a:endParaRPr lang="en-US" sz="11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02497" y="1853719"/>
            <a:ext cx="8054116" cy="3234267"/>
          </a:xfrm>
        </p:spPr>
        <p:txBody>
          <a:bodyPr/>
          <a:lstStyle/>
          <a:p>
            <a:r>
              <a:rPr lang="en-GB" sz="4000" b="1" dirty="0" smtClean="0"/>
              <a:t>GBIF </a:t>
            </a:r>
            <a:r>
              <a:rPr lang="en-US" sz="4000" b="1" dirty="0" smtClean="0"/>
              <a:t>Initiatives </a:t>
            </a:r>
            <a:r>
              <a:rPr lang="en-US" sz="4000" b="1" dirty="0"/>
              <a:t>on Data Quality</a:t>
            </a:r>
            <a:endParaRPr lang="en-GB" sz="4000" dirty="0"/>
          </a:p>
        </p:txBody>
      </p:sp>
      <p:sp>
        <p:nvSpPr>
          <p:cNvPr id="6" name="Pladsholder til tekst 3"/>
          <p:cNvSpPr txBox="1">
            <a:spLocks/>
          </p:cNvSpPr>
          <p:nvPr/>
        </p:nvSpPr>
        <p:spPr>
          <a:xfrm>
            <a:off x="827584" y="5326360"/>
            <a:ext cx="8054116" cy="108012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1" kern="1000" cap="none" spc="-5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dirty="0" smtClean="0"/>
              <a:t>Dmitry Schigel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en-US" sz="1800" dirty="0"/>
              <a:t>Programme Officer for Content Analysis and </a:t>
            </a:r>
            <a:r>
              <a:rPr lang="en-US" sz="1800" dirty="0" smtClean="0"/>
              <a:t>Use</a:t>
            </a:r>
            <a:br>
              <a:rPr lang="en-US" sz="1800" dirty="0" smtClean="0"/>
            </a:br>
            <a:r>
              <a:rPr lang="da-DK" sz="1800" dirty="0" smtClean="0"/>
              <a:t>GBIF Secretariat</a:t>
            </a:r>
            <a:endParaRPr lang="da-DK" sz="1800" dirty="0"/>
          </a:p>
        </p:txBody>
      </p:sp>
    </p:spTree>
    <p:extLst>
      <p:ext uri="{BB962C8B-B14F-4D97-AF65-F5344CB8AC3E}">
        <p14:creationId xmlns:p14="http://schemas.microsoft.com/office/powerpoint/2010/main" val="271868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3197"/>
            <a:ext cx="8964488" cy="563563"/>
          </a:xfrm>
        </p:spPr>
        <p:txBody>
          <a:bodyPr>
            <a:noAutofit/>
          </a:bodyPr>
          <a:lstStyle/>
          <a:p>
            <a:r>
              <a:rPr lang="en-GB" sz="2400" cap="none" dirty="0" smtClean="0">
                <a:solidFill>
                  <a:srgbClr val="006600"/>
                </a:solidFill>
              </a:rPr>
              <a:t>FITNESS FOR </a:t>
            </a:r>
            <a:r>
              <a:rPr lang="en-GB" sz="2400" cap="none" dirty="0" smtClean="0">
                <a:solidFill>
                  <a:srgbClr val="006600"/>
                </a:solidFill>
              </a:rPr>
              <a:t>USE 2015: </a:t>
            </a:r>
            <a:r>
              <a:rPr lang="en-GB" sz="2400" b="0" cap="none" dirty="0" smtClean="0">
                <a:solidFill>
                  <a:srgbClr val="006600"/>
                </a:solidFill>
              </a:rPr>
              <a:t>DISTRIBUTION MODELLING</a:t>
            </a:r>
            <a:endParaRPr lang="en-GB" sz="2400" b="0" cap="none" dirty="0">
              <a:solidFill>
                <a:srgbClr val="0066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805" y="980727"/>
            <a:ext cx="1821939" cy="194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9"/>
          <p:cNvSpPr txBox="1">
            <a:spLocks/>
          </p:cNvSpPr>
          <p:nvPr/>
        </p:nvSpPr>
        <p:spPr>
          <a:xfrm>
            <a:off x="1187624" y="5157192"/>
            <a:ext cx="7156324" cy="383119"/>
          </a:xfrm>
          <a:prstGeom prst="rect">
            <a:avLst/>
          </a:prstGeom>
        </p:spPr>
        <p:txBody>
          <a:bodyPr vert="horz" lIns="0" tIns="45720" rIns="91440" bIns="45720" rtlCol="0" anchor="ctr" anchorCtr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900" b="0" kern="1200" cap="none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http://</a:t>
            </a:r>
            <a:r>
              <a:rPr lang="en-US" sz="2000" dirty="0" smtClean="0">
                <a:solidFill>
                  <a:prstClr val="black"/>
                </a:solidFill>
                <a:hlinkClick r:id="rId3"/>
              </a:rPr>
              <a:t>www.gbif.org/resource/82612</a:t>
            </a:r>
            <a:r>
              <a:rPr lang="en-US" sz="2000" dirty="0" smtClean="0">
                <a:solidFill>
                  <a:prstClr val="black"/>
                </a:solidFill>
              </a:rPr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632635" y="985952"/>
            <a:ext cx="66198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Distribution modelling </a:t>
            </a:r>
            <a:r>
              <a:rPr lang="en-US" sz="2400" b="1" dirty="0" smtClean="0"/>
              <a:t>and GBIF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GB" sz="2400" b="1" dirty="0" smtClean="0"/>
              <a:t>Jorge Soberón</a:t>
            </a:r>
            <a:r>
              <a:rPr lang="en-GB" sz="2400" dirty="0" smtClean="0"/>
              <a:t> (Chair), Robert Anderson,</a:t>
            </a:r>
            <a:br>
              <a:rPr lang="en-GB" sz="2400" dirty="0" smtClean="0"/>
            </a:br>
            <a:r>
              <a:rPr lang="en-GB" sz="2400" dirty="0" smtClean="0"/>
              <a:t>Miguel Araújo, Antoine Guisan, Jorge M. Lobo, </a:t>
            </a:r>
            <a:r>
              <a:rPr lang="en-GB" sz="2400" b="1" dirty="0" smtClean="0">
                <a:solidFill>
                  <a:srgbClr val="FF0000"/>
                </a:solidFill>
              </a:rPr>
              <a:t>Enrique Martinez</a:t>
            </a:r>
            <a:r>
              <a:rPr lang="en-GB" sz="2400" dirty="0" smtClean="0"/>
              <a:t>, Townsend Peterson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23528" y="4440694"/>
            <a:ext cx="8496944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Report </a:t>
            </a:r>
            <a:r>
              <a:rPr lang="en-US" sz="2400" dirty="0" smtClean="0"/>
              <a:t>ready online</a:t>
            </a:r>
            <a:endParaRPr lang="en-US" sz="24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survey</a:t>
            </a:r>
            <a:r>
              <a:rPr lang="en-US" sz="2400" dirty="0" smtClean="0"/>
              <a:t> of expert experiences and opinions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public </a:t>
            </a:r>
            <a:r>
              <a:rPr lang="en-US" sz="2400" b="1" dirty="0" smtClean="0"/>
              <a:t>symposium </a:t>
            </a:r>
            <a:r>
              <a:rPr lang="en-US" sz="2400" dirty="0" smtClean="0"/>
              <a:t>videos: </a:t>
            </a:r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vimeo.com/album/3669289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dirty="0" smtClean="0"/>
              <a:t>American </a:t>
            </a:r>
            <a:r>
              <a:rPr lang="en-US" sz="2400" dirty="0" smtClean="0"/>
              <a:t>Museum of Natural </a:t>
            </a:r>
            <a:r>
              <a:rPr lang="en-US" sz="2400" dirty="0" smtClean="0"/>
              <a:t>History</a:t>
            </a:r>
            <a:r>
              <a:rPr lang="en-US" sz="2400" dirty="0"/>
              <a:t>, </a:t>
            </a:r>
            <a:r>
              <a:rPr lang="en-US" sz="2400" dirty="0" smtClean="0"/>
              <a:t> 4 </a:t>
            </a:r>
            <a:r>
              <a:rPr lang="en-US" sz="2400" dirty="0"/>
              <a:t>Nov 2015</a:t>
            </a:r>
            <a:r>
              <a:rPr lang="en-US" sz="2400" b="1" dirty="0"/>
              <a:t> 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412144" y="3390900"/>
            <a:ext cx="84083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 smtClean="0"/>
              <a:t>sets of recommendations on  improving </a:t>
            </a:r>
            <a:r>
              <a:rPr lang="en-GB" sz="2400" b="1" i="1" dirty="0"/>
              <a:t>a</a:t>
            </a:r>
            <a:r>
              <a:rPr lang="en-GB" sz="2400" b="1" i="1" dirty="0" smtClean="0"/>
              <a:t>ccess</a:t>
            </a:r>
            <a:r>
              <a:rPr lang="en-GB" sz="2400" i="1" dirty="0"/>
              <a:t>, </a:t>
            </a:r>
            <a:r>
              <a:rPr lang="en-GB" sz="2400" b="1" i="1" dirty="0"/>
              <a:t>f</a:t>
            </a:r>
            <a:r>
              <a:rPr lang="en-GB" sz="2400" b="1" i="1" dirty="0" smtClean="0"/>
              <a:t>lagging</a:t>
            </a:r>
            <a:r>
              <a:rPr lang="en-GB" sz="2400" i="1" dirty="0"/>
              <a:t>, </a:t>
            </a:r>
            <a:r>
              <a:rPr lang="en-GB" sz="2400" b="1" i="1" dirty="0"/>
              <a:t>c</a:t>
            </a:r>
            <a:r>
              <a:rPr lang="en-GB" sz="2400" b="1" i="1" dirty="0" smtClean="0"/>
              <a:t>ompleteness</a:t>
            </a:r>
            <a:r>
              <a:rPr lang="en-GB" sz="2400" i="1" dirty="0"/>
              <a:t>, </a:t>
            </a:r>
            <a:r>
              <a:rPr lang="en-GB" sz="2400" b="1" i="1" dirty="0"/>
              <a:t>f</a:t>
            </a:r>
            <a:r>
              <a:rPr lang="en-GB" sz="2400" b="1" i="1" dirty="0" smtClean="0"/>
              <a:t>iltering</a:t>
            </a:r>
            <a:r>
              <a:rPr lang="en-GB" sz="2400" i="1" dirty="0"/>
              <a:t>, </a:t>
            </a:r>
            <a:r>
              <a:rPr lang="en-GB" sz="2400" b="1" i="1" dirty="0"/>
              <a:t>b</a:t>
            </a:r>
            <a:r>
              <a:rPr lang="en-GB" sz="2400" b="1" i="1" dirty="0" smtClean="0"/>
              <a:t>ias</a:t>
            </a:r>
            <a:r>
              <a:rPr lang="en-GB" sz="2400" i="1" dirty="0"/>
              <a:t>, </a:t>
            </a:r>
            <a:r>
              <a:rPr lang="en-GB" sz="2400" b="1" i="1" dirty="0"/>
              <a:t>f</a:t>
            </a:r>
            <a:r>
              <a:rPr lang="en-GB" sz="2400" b="1" i="1" dirty="0" smtClean="0"/>
              <a:t>eedback</a:t>
            </a:r>
            <a:r>
              <a:rPr lang="en-GB" sz="2400" dirty="0"/>
              <a:t>, and </a:t>
            </a:r>
            <a:r>
              <a:rPr lang="en-GB" sz="2400" b="1" i="1" dirty="0"/>
              <a:t>a</a:t>
            </a:r>
            <a:r>
              <a:rPr lang="en-GB" sz="2400" b="1" i="1" dirty="0" smtClean="0"/>
              <a:t>rchival </a:t>
            </a:r>
            <a:r>
              <a:rPr lang="en-GB" sz="2400" b="1" i="1" dirty="0" smtClean="0"/>
              <a:t>functions</a:t>
            </a:r>
            <a:r>
              <a:rPr lang="en-GB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112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154360" y="260648"/>
            <a:ext cx="8686800" cy="563563"/>
          </a:xfrm>
        </p:spPr>
        <p:txBody>
          <a:bodyPr>
            <a:noAutofit/>
          </a:bodyPr>
          <a:lstStyle/>
          <a:p>
            <a:r>
              <a:rPr lang="en-GB" sz="3200" cap="none" dirty="0" smtClean="0">
                <a:solidFill>
                  <a:srgbClr val="006600"/>
                </a:solidFill>
              </a:rPr>
              <a:t>2016</a:t>
            </a:r>
            <a:r>
              <a:rPr lang="en-US" sz="3200" cap="none" dirty="0" smtClean="0">
                <a:solidFill>
                  <a:srgbClr val="006600"/>
                </a:solidFill>
              </a:rPr>
              <a:t>:</a:t>
            </a:r>
            <a:r>
              <a:rPr lang="en-GB" sz="3200" cap="none" dirty="0" smtClean="0">
                <a:solidFill>
                  <a:srgbClr val="006600"/>
                </a:solidFill>
              </a:rPr>
              <a:t> </a:t>
            </a:r>
            <a:r>
              <a:rPr lang="en-GB" sz="3200" cap="none" dirty="0" smtClean="0">
                <a:solidFill>
                  <a:srgbClr val="006600"/>
                </a:solidFill>
              </a:rPr>
              <a:t>PROFILES, INVASIVES &amp; DNA</a:t>
            </a:r>
            <a:r>
              <a:rPr lang="en-GB" cap="none" dirty="0" smtClean="0">
                <a:solidFill>
                  <a:srgbClr val="339837"/>
                </a:solidFill>
              </a:rPr>
              <a:t/>
            </a:r>
            <a:br>
              <a:rPr lang="en-GB" cap="none" dirty="0" smtClean="0">
                <a:solidFill>
                  <a:srgbClr val="339837"/>
                </a:solidFill>
              </a:rPr>
            </a:br>
            <a:endParaRPr lang="en-GB" b="0" cap="none" dirty="0">
              <a:solidFill>
                <a:srgbClr val="339837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2235136"/>
            <a:ext cx="47525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Formalization </a:t>
            </a:r>
            <a:r>
              <a:rPr lang="en-US" sz="2800" dirty="0"/>
              <a:t>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São </a:t>
            </a:r>
            <a:r>
              <a:rPr lang="en-US" sz="2800" dirty="0"/>
              <a:t>Paulo, </a:t>
            </a:r>
            <a:r>
              <a:rPr lang="en-US" sz="2800" dirty="0" smtClean="0"/>
              <a:t>Brazil &amp; Co</a:t>
            </a: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Use-specific needs -&gt; </a:t>
            </a:r>
            <a:r>
              <a:rPr lang="en-US" sz="2800" b="1" dirty="0">
                <a:solidFill>
                  <a:srgbClr val="006600"/>
                </a:solidFill>
              </a:rPr>
              <a:t>data </a:t>
            </a:r>
            <a:r>
              <a:rPr lang="en-US" sz="2800" b="1" dirty="0" smtClean="0">
                <a:solidFill>
                  <a:srgbClr val="006600"/>
                </a:solidFill>
              </a:rPr>
              <a:t>use profiles</a:t>
            </a:r>
          </a:p>
          <a:p>
            <a:endParaRPr lang="en-US" sz="2800" b="1" dirty="0">
              <a:solidFill>
                <a:srgbClr val="FF0000"/>
              </a:solidFill>
            </a:endParaRPr>
          </a:p>
          <a:p>
            <a:r>
              <a:rPr lang="en-US" sz="2800" b="1" dirty="0" smtClean="0"/>
              <a:t>Why data profiles?</a:t>
            </a:r>
          </a:p>
          <a:p>
            <a:r>
              <a:rPr lang="en-US" sz="2800" dirty="0" smtClean="0"/>
              <a:t>to </a:t>
            </a:r>
            <a:r>
              <a:rPr lang="en-US" sz="2800" dirty="0" smtClean="0"/>
              <a:t>save time, to reduce data misuse </a:t>
            </a:r>
            <a:r>
              <a:rPr lang="en-US" sz="2800" dirty="0"/>
              <a:t>and </a:t>
            </a:r>
            <a:r>
              <a:rPr lang="en-US" sz="2800" dirty="0" smtClean="0"/>
              <a:t>to lower data </a:t>
            </a:r>
            <a:r>
              <a:rPr lang="en-US" sz="2800" dirty="0"/>
              <a:t>use </a:t>
            </a:r>
            <a:r>
              <a:rPr lang="en-US" sz="2800" dirty="0" smtClean="0"/>
              <a:t>threshold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864596" y="1820381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Fitness for use </a:t>
            </a:r>
            <a:r>
              <a:rPr lang="en-US" sz="2800" b="1" dirty="0" smtClean="0"/>
              <a:t>2016  </a:t>
            </a:r>
            <a:r>
              <a:rPr lang="en-US" sz="2800" b="1" dirty="0" smtClean="0"/>
              <a:t>topics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Invasive alien </a:t>
            </a:r>
            <a:r>
              <a:rPr lang="en-US" sz="2800" b="1" dirty="0" smtClean="0">
                <a:solidFill>
                  <a:srgbClr val="FF0000"/>
                </a:solidFill>
              </a:rPr>
              <a:t>species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DNA evidences for:</a:t>
            </a:r>
          </a:p>
          <a:p>
            <a:pPr lvl="2"/>
            <a:r>
              <a:rPr lang="en-US" sz="2800" dirty="0"/>
              <a:t>names = barcoding</a:t>
            </a:r>
          </a:p>
          <a:p>
            <a:pPr lvl="2"/>
            <a:r>
              <a:rPr lang="en-US" sz="2800" dirty="0"/>
              <a:t>occurrences = e-DNA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Marine </a:t>
            </a:r>
            <a:r>
              <a:rPr lang="en-US" sz="2800" dirty="0"/>
              <a:t>biodiversity</a:t>
            </a:r>
          </a:p>
          <a:p>
            <a:pPr lvl="2"/>
            <a:endParaRPr lang="en-US" sz="2800" dirty="0"/>
          </a:p>
          <a:p>
            <a:pPr lvl="2"/>
            <a:endParaRPr lang="en-US" sz="2800" dirty="0" smtClean="0"/>
          </a:p>
          <a:p>
            <a:pPr lvl="1"/>
            <a:endParaRPr lang="en-US" sz="2800" dirty="0" smtClean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7375498" y="116632"/>
            <a:ext cx="1969950" cy="965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own Arrow 5"/>
          <p:cNvSpPr/>
          <p:nvPr/>
        </p:nvSpPr>
        <p:spPr>
          <a:xfrm>
            <a:off x="1123950" y="1295400"/>
            <a:ext cx="2533650" cy="781050"/>
          </a:xfrm>
          <a:prstGeom prst="downArrow">
            <a:avLst/>
          </a:prstGeom>
          <a:solidFill>
            <a:srgbClr val="3E90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2015</a:t>
            </a:r>
            <a:endParaRPr lang="en-US" dirty="0"/>
          </a:p>
        </p:txBody>
      </p:sp>
      <p:sp>
        <p:nvSpPr>
          <p:cNvPr id="9" name="Up Arrow 8"/>
          <p:cNvSpPr/>
          <p:nvPr/>
        </p:nvSpPr>
        <p:spPr>
          <a:xfrm>
            <a:off x="5715000" y="5162550"/>
            <a:ext cx="2493073" cy="723900"/>
          </a:xfrm>
          <a:prstGeom prst="upArrow">
            <a:avLst/>
          </a:prstGeom>
          <a:solidFill>
            <a:srgbClr val="3E903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183197"/>
            <a:ext cx="8686800" cy="563563"/>
          </a:xfrm>
        </p:spPr>
        <p:txBody>
          <a:bodyPr>
            <a:noAutofit/>
          </a:bodyPr>
          <a:lstStyle/>
          <a:p>
            <a:r>
              <a:rPr lang="en-GB" sz="3200" cap="none" dirty="0" smtClean="0">
                <a:solidFill>
                  <a:srgbClr val="006600"/>
                </a:solidFill>
              </a:rPr>
              <a:t>GAP ANALYSIS </a:t>
            </a:r>
            <a:r>
              <a:rPr lang="en-GB" sz="3200" dirty="0">
                <a:solidFill>
                  <a:srgbClr val="006600"/>
                </a:solidFill>
              </a:rPr>
              <a:t>AND IGNORANCE MAPS</a:t>
            </a:r>
            <a:r>
              <a:rPr lang="en-GB" cap="none" dirty="0" smtClean="0">
                <a:solidFill>
                  <a:srgbClr val="339837"/>
                </a:solidFill>
              </a:rPr>
              <a:t/>
            </a:r>
            <a:br>
              <a:rPr lang="en-GB" cap="none" dirty="0" smtClean="0">
                <a:solidFill>
                  <a:srgbClr val="339837"/>
                </a:solidFill>
              </a:rPr>
            </a:br>
            <a:endParaRPr lang="en-GB" b="0" cap="none" dirty="0">
              <a:solidFill>
                <a:srgbClr val="339837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584324" y="6407149"/>
            <a:ext cx="6035676" cy="383119"/>
          </a:xfrm>
        </p:spPr>
        <p:txBody>
          <a:bodyPr/>
          <a:lstStyle/>
          <a:p>
            <a:r>
              <a:rPr lang="en-GB" sz="1800" dirty="0" smtClean="0"/>
              <a:t>DOI</a:t>
            </a:r>
            <a:r>
              <a:rPr lang="en-US" sz="1800" dirty="0" smtClean="0"/>
              <a:t>: </a:t>
            </a:r>
            <a:r>
              <a:rPr lang="en-GB" sz="1800" dirty="0" smtClean="0"/>
              <a:t>10.3897/BDJ.3.e5361</a:t>
            </a:r>
            <a:endParaRPr lang="en-GB" sz="1800" dirty="0"/>
          </a:p>
        </p:txBody>
      </p:sp>
      <p:sp>
        <p:nvSpPr>
          <p:cNvPr id="2" name="Rectangle 1"/>
          <p:cNvSpPr/>
          <p:nvPr/>
        </p:nvSpPr>
        <p:spPr>
          <a:xfrm>
            <a:off x="467544" y="98072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/>
            <a:r>
              <a:rPr lang="es-ES" sz="2000" b="1" dirty="0"/>
              <a:t>Arturo </a:t>
            </a:r>
            <a:r>
              <a:rPr lang="es-ES" sz="2000" b="1" dirty="0" smtClean="0"/>
              <a:t>Ariño </a:t>
            </a:r>
            <a:r>
              <a:rPr lang="es-E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&amp; co-authors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lvl="1"/>
            <a:endParaRPr lang="en-US" sz="2000" dirty="0" smtClean="0"/>
          </a:p>
          <a:p>
            <a:pPr marL="0" lvl="1"/>
            <a:r>
              <a:rPr lang="en-US" sz="2000" dirty="0" smtClean="0"/>
              <a:t>GBIF </a:t>
            </a:r>
            <a:r>
              <a:rPr lang="en-US" sz="2000" dirty="0"/>
              <a:t>gap analysis guide </a:t>
            </a:r>
            <a:r>
              <a:rPr lang="en-US" sz="2000" dirty="0" smtClean="0"/>
              <a:t>reviewed</a:t>
            </a:r>
          </a:p>
          <a:p>
            <a:pPr marL="0" lvl="1"/>
            <a:r>
              <a:rPr lang="en-US" sz="2000" dirty="0" smtClean="0"/>
              <a:t>2015: online release for feedback </a:t>
            </a:r>
          </a:p>
          <a:p>
            <a:pPr marL="0" lvl="1"/>
            <a:endParaRPr lang="en-US" sz="2000" dirty="0"/>
          </a:p>
          <a:p>
            <a:pPr marL="0" lvl="1"/>
            <a:r>
              <a:rPr lang="en-US" sz="2000" dirty="0" smtClean="0"/>
              <a:t>16 data gap analyses summarized</a:t>
            </a:r>
          </a:p>
          <a:p>
            <a:pPr marL="0" lvl="1"/>
            <a:r>
              <a:rPr lang="en-US" sz="2000" dirty="0" smtClean="0"/>
              <a:t>6 GBIF related cases discussed in detail</a:t>
            </a:r>
            <a:endParaRPr lang="en-US" sz="2000" dirty="0"/>
          </a:p>
          <a:p>
            <a:pPr marL="0" lvl="1"/>
            <a:endParaRPr lang="en-US" sz="2000" dirty="0"/>
          </a:p>
        </p:txBody>
      </p:sp>
      <p:pic>
        <p:nvPicPr>
          <p:cNvPr id="6" name="Picture 2" descr="An external file that holds a picture, illustration, etc.&#10;Object name is biodiversity_data_journal-3-e5361-g003_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980728"/>
            <a:ext cx="1088486" cy="14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n external file that holds a picture, illustration, etc.&#10;Object name is biodiversity_data_journal-3-e5361-g003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980728"/>
            <a:ext cx="1088486" cy="145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n external file that holds a picture, illustration, etc.&#10;Object name is biodiversity_data_journal-3-e5361-g003_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907" y="980729"/>
            <a:ext cx="1088485" cy="14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6" descr="http://bdj.pensoft.net/i/journa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564904"/>
            <a:ext cx="821019" cy="746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07650" y="2996952"/>
            <a:ext cx="4248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Alejandro Ruete </a:t>
            </a:r>
            <a:r>
              <a:rPr lang="es-ES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&amp; co-authors</a:t>
            </a:r>
            <a:endParaRPr lang="en-US" sz="2000" b="1" dirty="0" smtClean="0"/>
          </a:p>
          <a:p>
            <a:endParaRPr lang="en-US" sz="2000" b="1" dirty="0"/>
          </a:p>
          <a:p>
            <a:r>
              <a:rPr lang="en-US" sz="2000" dirty="0"/>
              <a:t>Displaying </a:t>
            </a:r>
            <a:r>
              <a:rPr lang="en-US" sz="2000" b="1" dirty="0"/>
              <a:t>bias in sampling effort</a:t>
            </a:r>
            <a:r>
              <a:rPr lang="en-US" sz="2000" dirty="0"/>
              <a:t> of data accessed from biodiversity databases using </a:t>
            </a:r>
            <a:r>
              <a:rPr lang="en-US" sz="2000" b="1" dirty="0"/>
              <a:t>ignorance </a:t>
            </a:r>
            <a:r>
              <a:rPr lang="en-US" sz="2000" b="1" dirty="0" smtClean="0"/>
              <a:t>maps</a:t>
            </a:r>
          </a:p>
          <a:p>
            <a:endParaRPr lang="en-US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visually </a:t>
            </a:r>
            <a:r>
              <a:rPr lang="en-US" sz="2000" dirty="0"/>
              <a:t>explore </a:t>
            </a:r>
            <a:r>
              <a:rPr lang="en-US" sz="2000" dirty="0" smtClean="0"/>
              <a:t>data 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To filter </a:t>
            </a:r>
            <a:r>
              <a:rPr lang="en-US" sz="2000" dirty="0"/>
              <a:t>out unreliable </a:t>
            </a:r>
            <a:r>
              <a:rPr lang="en-US" sz="2000" dirty="0" smtClean="0"/>
              <a:t>results</a:t>
            </a:r>
            <a:endParaRPr lang="en-US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 smtClean="0"/>
          </a:p>
          <a:p>
            <a:r>
              <a:rPr lang="en-US" sz="2000" b="1" dirty="0"/>
              <a:t>= where do citizen scientists go</a:t>
            </a:r>
            <a:r>
              <a:rPr lang="en-US" sz="2000" b="1" dirty="0" smtClean="0"/>
              <a:t>?</a:t>
            </a:r>
            <a:endParaRPr lang="en-US" sz="2000" b="1" dirty="0"/>
          </a:p>
        </p:txBody>
      </p:sp>
      <p:pic>
        <p:nvPicPr>
          <p:cNvPr id="13" name="Imagen 2" descr="C:\Users\AHAP\Dropbox\Articulo Mexico\BC_SpecialIssue02\Fig1_rev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858" y="3404939"/>
            <a:ext cx="3603134" cy="2904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91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http://www.gbif.org/newsroom/consultations#</a:t>
            </a:r>
            <a:r>
              <a:rPr lang="en-US" sz="2000" dirty="0" smtClean="0">
                <a:hlinkClick r:id="rId2"/>
              </a:rPr>
              <a:t>strategicplan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575" b="-48575"/>
          <a:stretch>
            <a:fillRect/>
          </a:stretch>
        </p:blipFill>
        <p:spPr>
          <a:xfrm>
            <a:off x="669782" y="-1677906"/>
            <a:ext cx="7859216" cy="1030214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strategic planning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/>
        <p:txBody>
          <a:bodyPr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cap="all" dirty="0" smtClean="0">
                <a:solidFill>
                  <a:srgbClr val="328127"/>
                </a:solidFill>
                <a:ea typeface="Arial"/>
              </a:rPr>
              <a:t>GBIF Strategic Plan 2017-2021</a:t>
            </a:r>
            <a:endParaRPr lang="en-US" sz="3200" b="1" dirty="0">
              <a:solidFill>
                <a:srgbClr val="328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693525"/>
            <a:ext cx="9144000" cy="919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3500" y="196976"/>
            <a:ext cx="6004899" cy="3234267"/>
          </a:xfrm>
        </p:spPr>
        <p:txBody>
          <a:bodyPr/>
          <a:lstStyle/>
          <a:p>
            <a:r>
              <a:rPr lang="pt-PT" sz="3200" cap="none" dirty="0" smtClean="0">
                <a:solidFill>
                  <a:schemeClr val="bg1"/>
                </a:solidFill>
              </a:rPr>
              <a:t>Muito obrigado</a:t>
            </a:r>
            <a:endParaRPr lang="en-GB" sz="6000" b="1" cap="non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360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53652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Global biodiversity data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GBIF network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/>
              <a:t>GBIF as a global scientific infrastructure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Brazil </a:t>
            </a:r>
            <a:r>
              <a:rPr lang="en-US" dirty="0" smtClean="0"/>
              <a:t>and biodiversity data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GBIF</a:t>
            </a:r>
            <a:r>
              <a:rPr lang="en-US" dirty="0" smtClean="0"/>
              <a:t>: fitness for use and data quality</a:t>
            </a:r>
          </a:p>
          <a:p>
            <a:pPr marL="457200" indent="-457200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Future prospects</a:t>
            </a:r>
            <a:endParaRPr lang="en-US" dirty="0" smtClean="0"/>
          </a:p>
        </p:txBody>
      </p:sp>
      <p:pic>
        <p:nvPicPr>
          <p:cNvPr id="3074" name="Picture 2" descr="http://www.designedforlearning.co.uk/wp-content/uploads/2012/10/K-Pyrami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450" y="274642"/>
            <a:ext cx="3421863" cy="2566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8"/>
          <p:cNvSpPr txBox="1">
            <a:spLocks/>
          </p:cNvSpPr>
          <p:nvPr/>
        </p:nvSpPr>
        <p:spPr>
          <a:xfrm>
            <a:off x="536432" y="274642"/>
            <a:ext cx="8150367" cy="57467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outline</a:t>
            </a:r>
            <a:endParaRPr lang="en-US" sz="3600" b="1" dirty="0">
              <a:solidFill>
                <a:srgbClr val="3281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36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-131371" y="274642"/>
            <a:ext cx="550800" cy="6721634"/>
          </a:xfrm>
        </p:spPr>
        <p:txBody>
          <a:bodyPr/>
          <a:lstStyle/>
          <a:p>
            <a:pPr indent="0">
              <a:buNone/>
            </a:pPr>
            <a:r>
              <a:rPr lang="en-GB" dirty="0" smtClean="0"/>
              <a:t>what</a:t>
            </a:r>
            <a:endParaRPr lang="en-GB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505709" y="300857"/>
            <a:ext cx="8365336" cy="1169147"/>
          </a:xfrm>
        </p:spPr>
        <p:txBody>
          <a:bodyPr anchor="t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SOURCES </a:t>
            </a:r>
            <a:r>
              <a:rPr lang="en-US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USES</a:t>
            </a:r>
            <a:endParaRPr lang="en-US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en-US" sz="3600" b="1" dirty="0">
              <a:solidFill>
                <a:srgbClr val="0066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prstClr val="black"/>
                </a:solidFill>
                <a:hlinkClick r:id="rId3"/>
              </a:rPr>
              <a:t>www.gbif.org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29161" y="2034050"/>
            <a:ext cx="6913562" cy="657225"/>
            <a:chOff x="192088" y="2516188"/>
            <a:chExt cx="6913562" cy="657225"/>
          </a:xfrm>
        </p:grpSpPr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88" y="2541588"/>
              <a:ext cx="420687" cy="598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894" y="2516188"/>
              <a:ext cx="511175" cy="657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88" y="2571750"/>
              <a:ext cx="928687" cy="52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6994" y="2533650"/>
              <a:ext cx="401637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750" y="2579688"/>
              <a:ext cx="668337" cy="50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206" y="2592388"/>
              <a:ext cx="658812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0137" y="2582863"/>
              <a:ext cx="560387" cy="496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643" y="2562225"/>
              <a:ext cx="484187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30950" y="2562225"/>
              <a:ext cx="774700" cy="546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025986" y="4330875"/>
            <a:ext cx="6913562" cy="728663"/>
            <a:chOff x="188913" y="4829175"/>
            <a:chExt cx="6913562" cy="728663"/>
          </a:xfrm>
        </p:grpSpPr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4041578" y="4829175"/>
              <a:ext cx="598487" cy="650875"/>
              <a:chOff x="4724" y="1976"/>
              <a:chExt cx="834" cy="1043"/>
            </a:xfrm>
          </p:grpSpPr>
          <p:pic>
            <p:nvPicPr>
              <p:cNvPr id="29" name="Picture 28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5" y="1976"/>
                <a:ext cx="537" cy="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29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2" y="2127"/>
                <a:ext cx="516" cy="703"/>
              </a:xfrm>
              <a:prstGeom prst="rect">
                <a:avLst/>
              </a:prstGeom>
              <a:noFill/>
              <a:ln w="9525">
                <a:solidFill>
                  <a:srgbClr val="DDDDDD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30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" y="2300"/>
                <a:ext cx="514" cy="7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913" y="4884738"/>
              <a:ext cx="587375" cy="673100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8971" y="4987925"/>
              <a:ext cx="725487" cy="500063"/>
            </a:xfrm>
            <a:prstGeom prst="rect">
              <a:avLst/>
            </a:prstGeom>
            <a:noFill/>
            <a:ln w="9525">
              <a:solidFill>
                <a:srgbClr val="DDDDDD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2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1358" y="4918075"/>
              <a:ext cx="617537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3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3237" y="4991100"/>
              <a:ext cx="325438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7141" y="4922838"/>
              <a:ext cx="633413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748" y="4984750"/>
              <a:ext cx="633413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6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8600" y="4927600"/>
              <a:ext cx="523875" cy="601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7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8844" y="5026025"/>
              <a:ext cx="727075" cy="434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2" name="Group 31"/>
          <p:cNvGrpSpPr/>
          <p:nvPr/>
        </p:nvGrpSpPr>
        <p:grpSpPr>
          <a:xfrm>
            <a:off x="1050431" y="3000694"/>
            <a:ext cx="6878003" cy="1020762"/>
            <a:chOff x="213358" y="3436938"/>
            <a:chExt cx="6878003" cy="1020762"/>
          </a:xfrm>
        </p:grpSpPr>
        <p:sp>
          <p:nvSpPr>
            <p:cNvPr id="33" name="AutoShape 48"/>
            <p:cNvSpPr>
              <a:spLocks/>
            </p:cNvSpPr>
            <p:nvPr/>
          </p:nvSpPr>
          <p:spPr bwMode="auto">
            <a:xfrm rot="5400000" flipH="1">
              <a:off x="3471385" y="837723"/>
              <a:ext cx="361950" cy="6878003"/>
            </a:xfrm>
            <a:prstGeom prst="rightBrace">
              <a:avLst>
                <a:gd name="adj1" fmla="val 109184"/>
                <a:gd name="adj2" fmla="val 50000"/>
              </a:avLst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34" name="Line 49"/>
            <p:cNvSpPr>
              <a:spLocks noChangeShapeType="1"/>
            </p:cNvSpPr>
            <p:nvPr/>
          </p:nvSpPr>
          <p:spPr bwMode="auto">
            <a:xfrm flipH="1" flipV="1">
              <a:off x="363536" y="3554413"/>
              <a:ext cx="2562225" cy="636012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  <p:sp>
          <p:nvSpPr>
            <p:cNvPr id="35" name="Line 50"/>
            <p:cNvSpPr>
              <a:spLocks noChangeShapeType="1"/>
            </p:cNvSpPr>
            <p:nvPr/>
          </p:nvSpPr>
          <p:spPr bwMode="auto">
            <a:xfrm flipH="1" flipV="1">
              <a:off x="2109788" y="3495674"/>
              <a:ext cx="1136650" cy="633363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  <p:sp>
          <p:nvSpPr>
            <p:cNvPr id="36" name="Line 51"/>
            <p:cNvSpPr>
              <a:spLocks noChangeShapeType="1"/>
            </p:cNvSpPr>
            <p:nvPr/>
          </p:nvSpPr>
          <p:spPr bwMode="auto">
            <a:xfrm flipH="1" flipV="1">
              <a:off x="3641725" y="3436938"/>
              <a:ext cx="1588" cy="665162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  <p:sp>
          <p:nvSpPr>
            <p:cNvPr id="37" name="Line 53"/>
            <p:cNvSpPr>
              <a:spLocks noChangeShapeType="1"/>
            </p:cNvSpPr>
            <p:nvPr/>
          </p:nvSpPr>
          <p:spPr bwMode="auto">
            <a:xfrm flipV="1">
              <a:off x="4367213" y="3559175"/>
              <a:ext cx="2562225" cy="636012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  <p:sp>
          <p:nvSpPr>
            <p:cNvPr id="38" name="Line 54"/>
            <p:cNvSpPr>
              <a:spLocks noChangeShapeType="1"/>
            </p:cNvSpPr>
            <p:nvPr/>
          </p:nvSpPr>
          <p:spPr bwMode="auto">
            <a:xfrm flipV="1">
              <a:off x="4046538" y="3500436"/>
              <a:ext cx="1136650" cy="633361"/>
            </a:xfrm>
            <a:prstGeom prst="line">
              <a:avLst/>
            </a:prstGeom>
            <a:noFill/>
            <a:ln w="76200">
              <a:solidFill>
                <a:schemeClr val="accent3">
                  <a:lumMod val="50000"/>
                </a:schemeClr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u="sng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050431" y="5045106"/>
            <a:ext cx="690594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2400" b="1" dirty="0" smtClean="0"/>
              <a:t>Sources of biodiversity data</a:t>
            </a:r>
          </a:p>
          <a:p>
            <a:pPr algn="ctr"/>
            <a:r>
              <a:rPr lang="da-DK" sz="1600" dirty="0" smtClean="0"/>
              <a:t>Collections, field observations, monitoring activities, genomics, citizen science, remote sensing, expert knowledge, historical literature, ...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1036778" y="1124744"/>
            <a:ext cx="6905945" cy="5847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a-DK" sz="2400" b="1" dirty="0" smtClean="0"/>
              <a:t>Uses of biodiversity data</a:t>
            </a:r>
          </a:p>
          <a:p>
            <a:pPr algn="ctr"/>
            <a:r>
              <a:rPr lang="en-AU" altLang="en-US" sz="1600" dirty="0" smtClean="0"/>
              <a:t>Taxonomy, conservation, biosecurity</a:t>
            </a:r>
            <a:r>
              <a:rPr lang="en-AU" altLang="en-US" sz="1600" dirty="0"/>
              <a:t>, </a:t>
            </a:r>
            <a:r>
              <a:rPr lang="en-AU" altLang="en-US" sz="1600" dirty="0" smtClean="0"/>
              <a:t>land-use planning, </a:t>
            </a:r>
            <a:r>
              <a:rPr lang="en-AU" altLang="en-US" sz="1600" dirty="0"/>
              <a:t>climate </a:t>
            </a:r>
            <a:r>
              <a:rPr lang="en-AU" altLang="en-US" sz="1600" dirty="0" smtClean="0"/>
              <a:t>change response, </a:t>
            </a:r>
            <a:r>
              <a:rPr lang="en-AU" altLang="en-US" sz="1600" dirty="0"/>
              <a:t>crop development, resource management, </a:t>
            </a:r>
            <a:r>
              <a:rPr lang="en-AU" altLang="en-US" sz="1600" dirty="0" smtClean="0"/>
              <a:t>materials development, forensics</a:t>
            </a:r>
            <a:r>
              <a:rPr lang="en-AU" altLang="en-US" sz="1600" dirty="0"/>
              <a:t> </a:t>
            </a:r>
            <a:r>
              <a:rPr lang="en-AU" altLang="en-US" sz="1600" dirty="0" smtClean="0"/>
              <a:t>…</a:t>
            </a:r>
            <a:endParaRPr lang="en-US" sz="1600" dirty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356704" y="246932"/>
            <a:ext cx="8150367" cy="574672"/>
          </a:xfrm>
          <a:prstGeom prst="rect">
            <a:avLst/>
          </a:prstGeom>
        </p:spPr>
        <p:txBody>
          <a:bodyPr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endParaRPr lang="en-US" sz="3600" b="1" dirty="0">
              <a:solidFill>
                <a:srgbClr val="328127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1360" y="2029481"/>
            <a:ext cx="1309384" cy="75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3215029" y="2047411"/>
            <a:ext cx="1575595" cy="718511"/>
            <a:chOff x="3087036" y="2062417"/>
            <a:chExt cx="1575595" cy="718511"/>
          </a:xfrm>
        </p:grpSpPr>
        <p:sp>
          <p:nvSpPr>
            <p:cNvPr id="3" name="Rounded Rectangle 2"/>
            <p:cNvSpPr/>
            <p:nvPr/>
          </p:nvSpPr>
          <p:spPr>
            <a:xfrm>
              <a:off x="3087036" y="2062417"/>
              <a:ext cx="1575595" cy="71851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8" name="Picture 4" descr="Sistema de información sobre biodiversidad de Colombia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2293" y="2093707"/>
              <a:ext cx="1333500" cy="619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47" descr="ipbes-logo.jpg"/>
          <p:cNvPicPr>
            <a:picLocks noChangeAspect="1"/>
          </p:cNvPicPr>
          <p:nvPr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6084" y="2048148"/>
            <a:ext cx="1184380" cy="629019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470144" y="2047411"/>
            <a:ext cx="1656184" cy="685624"/>
            <a:chOff x="323198" y="2068336"/>
            <a:chExt cx="1584176" cy="585995"/>
          </a:xfrm>
        </p:grpSpPr>
        <p:sp>
          <p:nvSpPr>
            <p:cNvPr id="52" name="Rounded Rectangle 51"/>
            <p:cNvSpPr/>
            <p:nvPr/>
          </p:nvSpPr>
          <p:spPr>
            <a:xfrm>
              <a:off x="323198" y="2077068"/>
              <a:ext cx="1575595" cy="57569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9" name="Picture 48" descr="CBD.png"/>
            <p:cNvPicPr>
              <a:picLocks noChangeAspect="1"/>
            </p:cNvPicPr>
            <p:nvPr/>
          </p:nvPicPr>
          <p:blipFill>
            <a:blip r:embed="rId2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50868" y="2068336"/>
              <a:ext cx="1556506" cy="585995"/>
            </a:xfrm>
            <a:prstGeom prst="rect">
              <a:avLst/>
            </a:prstGeom>
          </p:spPr>
        </p:pic>
      </p:grpSp>
      <p:pic>
        <p:nvPicPr>
          <p:cNvPr id="50" name="Picture 49" descr="Screen Shot 2014-09-12 at 07.50.23.png"/>
          <p:cNvPicPr>
            <a:picLocks noChangeAspect="1"/>
          </p:cNvPicPr>
          <p:nvPr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6655" y="2671543"/>
            <a:ext cx="583729" cy="58207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870744" y="1993045"/>
            <a:ext cx="2036828" cy="1046511"/>
            <a:chOff x="6170813" y="2093707"/>
            <a:chExt cx="2036828" cy="1046511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840" r="27023"/>
            <a:stretch/>
          </p:blipFill>
          <p:spPr bwMode="auto">
            <a:xfrm>
              <a:off x="7502198" y="2093707"/>
              <a:ext cx="705443" cy="935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5" name="Picture 2"/>
            <p:cNvPicPr>
              <a:picLocks noChangeAspect="1" noChangeArrowheads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840" r="27023"/>
            <a:stretch/>
          </p:blipFill>
          <p:spPr bwMode="auto">
            <a:xfrm>
              <a:off x="6818885" y="2132856"/>
              <a:ext cx="705443" cy="935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6" name="Picture 2"/>
            <p:cNvPicPr>
              <a:picLocks noChangeAspect="1" noChangeArrowheads="1"/>
            </p:cNvPicPr>
            <p:nvPr/>
          </p:nvPicPr>
          <p:blipFill rotWithShape="1">
            <a:blip r:embed="rId2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840" r="27023"/>
            <a:stretch/>
          </p:blipFill>
          <p:spPr bwMode="auto">
            <a:xfrm>
              <a:off x="6170813" y="2204864"/>
              <a:ext cx="705443" cy="93535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8316416" y="4437112"/>
            <a:ext cx="43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6600"/>
                </a:solidFill>
              </a:rPr>
              <a:t>!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244408" y="2708920"/>
            <a:ext cx="4320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006600"/>
                </a:solidFill>
              </a:rPr>
              <a:t>!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100392" y="953433"/>
            <a:ext cx="1008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smtClean="0">
                <a:solidFill>
                  <a:srgbClr val="006600"/>
                </a:solidFill>
              </a:rPr>
              <a:t>!</a:t>
            </a:r>
            <a:r>
              <a:rPr lang="en-US" sz="8000" dirty="0" smtClean="0">
                <a:solidFill>
                  <a:srgbClr val="FF0000"/>
                </a:solidFill>
              </a:rPr>
              <a:t>?</a:t>
            </a:r>
            <a:endParaRPr lang="en-US" sz="8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3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Biodiversity Informatics Outlook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2000" dirty="0" smtClean="0">
                <a:hlinkClick r:id="rId2"/>
              </a:rPr>
              <a:t>http://biodiversityinformatics.org/</a:t>
            </a:r>
            <a:r>
              <a:rPr lang="da-DK" sz="2000" dirty="0" smtClean="0"/>
              <a:t> 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3" t="23062" r="22885" b="15617"/>
          <a:stretch/>
        </p:blipFill>
        <p:spPr bwMode="auto">
          <a:xfrm>
            <a:off x="629483" y="715991"/>
            <a:ext cx="7885034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8606" y="4944320"/>
            <a:ext cx="12126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Standards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Best practices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Open data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7077" y="3698290"/>
            <a:ext cx="13756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Digitisation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Field data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Remote-sensing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09903" y="2452259"/>
            <a:ext cx="11100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Portals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Repositories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Curation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3999" y="1206228"/>
            <a:ext cx="92185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Models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Indicators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EBVs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41150" y="4941452"/>
            <a:ext cx="6600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RDA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TDWG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OGC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9881" y="3643666"/>
            <a:ext cx="12825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Museums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Universities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Govt. Agencies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Citizen Science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0324" y="2345879"/>
            <a:ext cx="1581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GBIF, DataONE,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ALA, EOL, CoL,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IUCN, WCMC, </a:t>
            </a:r>
          </a:p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GenBank, BOLD, ...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27723" y="1444888"/>
            <a:ext cx="8869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400" b="1" dirty="0" smtClean="0">
                <a:solidFill>
                  <a:schemeClr val="bg1">
                    <a:lumMod val="95000"/>
                  </a:schemeClr>
                </a:solidFill>
              </a:rPr>
              <a:t>GEO BON</a:t>
            </a:r>
            <a:endParaRPr lang="en-US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07367" y="2263991"/>
            <a:ext cx="4927549" cy="111331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4" descr="http://www.biodiversityinformatics.org/images/logo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4" y="6202391"/>
            <a:ext cx="805517" cy="641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7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http://www.gbif.org/</a:t>
            </a:r>
            <a:r>
              <a:rPr lang="en-US" sz="2000" dirty="0" smtClean="0">
                <a:hlinkClick r:id="rId2"/>
              </a:rPr>
              <a:t>whoweworkwith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pic>
        <p:nvPicPr>
          <p:cNvPr id="5" name="Picture 4" descr="CBD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254" y="1159224"/>
            <a:ext cx="2143644" cy="833640"/>
          </a:xfrm>
          <a:prstGeom prst="rect">
            <a:avLst/>
          </a:prstGeom>
        </p:spPr>
      </p:pic>
      <p:pic>
        <p:nvPicPr>
          <p:cNvPr id="6" name="Picture 5" descr="ipbes-logo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63" y="3769267"/>
            <a:ext cx="1905000" cy="1011735"/>
          </a:xfrm>
          <a:prstGeom prst="rect">
            <a:avLst/>
          </a:prstGeom>
        </p:spPr>
      </p:pic>
      <p:pic>
        <p:nvPicPr>
          <p:cNvPr id="7" name="Picture 6" descr="LifeWatch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9" y="5333526"/>
            <a:ext cx="2899947" cy="852275"/>
          </a:xfrm>
          <a:prstGeom prst="rect">
            <a:avLst/>
          </a:prstGeom>
        </p:spPr>
      </p:pic>
      <p:pic>
        <p:nvPicPr>
          <p:cNvPr id="8" name="Picture 1" descr="C:\docs\Projects\EU BON\logos\eubon.png"/>
          <p:cNvPicPr>
            <a:picLocks noChangeAspect="1" noChangeArrowheads="1"/>
          </p:cNvPicPr>
          <p:nvPr/>
        </p:nvPicPr>
        <p:blipFill rotWithShape="1">
          <a:blip r:embed="rId6"/>
          <a:srcRect t="-7694" b="-10006"/>
          <a:stretch/>
        </p:blipFill>
        <p:spPr bwMode="auto">
          <a:xfrm>
            <a:off x="291240" y="2545338"/>
            <a:ext cx="1978948" cy="738909"/>
          </a:xfrm>
          <a:prstGeom prst="rect">
            <a:avLst/>
          </a:prstGeom>
          <a:noFill/>
        </p:spPr>
      </p:pic>
      <p:pic>
        <p:nvPicPr>
          <p:cNvPr id="9" name="Picture 8" descr="BIP Logo3_250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38" y="2602522"/>
            <a:ext cx="1719792" cy="660400"/>
          </a:xfrm>
          <a:prstGeom prst="rect">
            <a:avLst/>
          </a:prstGeom>
        </p:spPr>
      </p:pic>
      <p:pic>
        <p:nvPicPr>
          <p:cNvPr id="10" name="Picture 9" descr="CMS_logo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934" y="3701502"/>
            <a:ext cx="762000" cy="1079500"/>
          </a:xfrm>
          <a:prstGeom prst="rect">
            <a:avLst/>
          </a:prstGeom>
        </p:spPr>
      </p:pic>
      <p:pic>
        <p:nvPicPr>
          <p:cNvPr id="11" name="Picture 10" descr="d1-logo-v3_aligned_left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680" y="2598749"/>
            <a:ext cx="1995265" cy="632087"/>
          </a:xfrm>
          <a:prstGeom prst="rect">
            <a:avLst/>
          </a:prstGeom>
        </p:spPr>
      </p:pic>
      <p:pic>
        <p:nvPicPr>
          <p:cNvPr id="12" name="Picture 11" descr="eoe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04" y="5429855"/>
            <a:ext cx="2635451" cy="656907"/>
          </a:xfrm>
          <a:prstGeom prst="rect">
            <a:avLst/>
          </a:prstGeom>
        </p:spPr>
      </p:pic>
      <p:pic>
        <p:nvPicPr>
          <p:cNvPr id="13" name="Picture 12" descr="geo.gi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51" y="1195043"/>
            <a:ext cx="3175000" cy="762000"/>
          </a:xfrm>
          <a:prstGeom prst="rect">
            <a:avLst/>
          </a:prstGeom>
        </p:spPr>
      </p:pic>
      <p:pic>
        <p:nvPicPr>
          <p:cNvPr id="14" name="Picture 13" descr="unfccc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5"/>
          <a:stretch/>
        </p:blipFill>
        <p:spPr>
          <a:xfrm>
            <a:off x="6452795" y="2493501"/>
            <a:ext cx="2402624" cy="835038"/>
          </a:xfrm>
          <a:prstGeom prst="rect">
            <a:avLst/>
          </a:prstGeom>
        </p:spPr>
      </p:pic>
      <p:pic>
        <p:nvPicPr>
          <p:cNvPr id="15" name="Picture 14" descr="eol_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82" y="3853851"/>
            <a:ext cx="1827260" cy="767449"/>
          </a:xfrm>
          <a:prstGeom prst="rect">
            <a:avLst/>
          </a:prstGeom>
        </p:spPr>
      </p:pic>
      <p:pic>
        <p:nvPicPr>
          <p:cNvPr id="16" name="Picture 15" descr="flag_yellow_low-sm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127" y="1123300"/>
            <a:ext cx="1346200" cy="914400"/>
          </a:xfrm>
          <a:prstGeom prst="rect">
            <a:avLst/>
          </a:prstGeom>
        </p:spPr>
      </p:pic>
      <p:sp>
        <p:nvSpPr>
          <p:cNvPr id="18" name="Content Placeholder 8"/>
          <p:cNvSpPr txBox="1">
            <a:spLocks/>
          </p:cNvSpPr>
          <p:nvPr/>
        </p:nvSpPr>
        <p:spPr>
          <a:xfrm>
            <a:off x="536432" y="332656"/>
            <a:ext cx="8150367" cy="574672"/>
          </a:xfrm>
          <a:prstGeom prst="rect">
            <a:avLst/>
          </a:prstGeom>
        </p:spPr>
        <p:txBody>
          <a:bodyPr anchor="t" anchorCtr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sz="3600" b="1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GBIF network: </a:t>
            </a:r>
            <a:r>
              <a:rPr lang="en-US" sz="3600" cap="all" dirty="0" smtClean="0">
                <a:solidFill>
                  <a:srgbClr val="328127"/>
                </a:solidFill>
                <a:latin typeface="Arial"/>
                <a:ea typeface="Arial"/>
                <a:cs typeface="Arial"/>
              </a:rPr>
              <a:t>partnerships and affiliations</a:t>
            </a:r>
            <a:endParaRPr lang="en-US" sz="3600" dirty="0">
              <a:solidFill>
                <a:srgbClr val="328127"/>
              </a:solidFill>
            </a:endParaRPr>
          </a:p>
        </p:txBody>
      </p:sp>
      <p:pic>
        <p:nvPicPr>
          <p:cNvPr id="24" name="Picture 8" descr="http://amphibianrla.pbworks.com/f/1282916779/6_EN_RedList_CMYK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191" y="3419870"/>
            <a:ext cx="2149097" cy="171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30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Global Biodiversity Information Facility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sz="2000" dirty="0" smtClean="0">
                <a:hlinkClick r:id="rId2"/>
              </a:rPr>
              <a:t>http://www.gbif.org/</a:t>
            </a:r>
            <a:r>
              <a:rPr lang="da-DK" sz="2000" dirty="0" smtClean="0"/>
              <a:t> </a:t>
            </a:r>
            <a:endParaRPr 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312" y="854020"/>
            <a:ext cx="6437376" cy="4023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5063705"/>
            <a:ext cx="8229600" cy="1343444"/>
          </a:xfrm>
        </p:spPr>
        <p:txBody>
          <a:bodyPr>
            <a:normAutofit fontScale="6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Data integration - &gt;656 million records for open access download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Evidence of species occurrence in time and space – any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Expanding to accommodate sample event / abundance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dirty="0" smtClean="0"/>
              <a:t>Web service interfaces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85514" y="256456"/>
            <a:ext cx="8229600" cy="1143000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b="1" kern="1200" cap="all">
                <a:solidFill>
                  <a:srgbClr val="33983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da-DK" dirty="0" smtClean="0"/>
              <a:t>GBIF.org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947738"/>
            <a:ext cx="87725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710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7"/>
            <a:ext cx="8367585" cy="79391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published through GBIf.org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47623" y="914663"/>
            <a:ext cx="43391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Occurrence </a:t>
            </a:r>
            <a:r>
              <a:rPr lang="en-US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records (millions)</a:t>
            </a:r>
            <a:endParaRPr lang="en-US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27000" y="-57730"/>
            <a:ext cx="591416" cy="4560455"/>
          </a:xfrm>
          <a:prstGeom prst="rect">
            <a:avLst/>
          </a:prstGeom>
        </p:spPr>
        <p:txBody>
          <a:bodyPr vert="vert270" lIns="0" tIns="36000" rIns="0" bIns="36000" rtlCol="0">
            <a:noAutofit/>
          </a:bodyPr>
          <a:lstStyle>
            <a:lvl1pPr indent="0" algn="r">
              <a:spcBef>
                <a:spcPct val="20000"/>
              </a:spcBef>
              <a:buFont typeface="Arial"/>
              <a:buNone/>
              <a:defRPr lang="en-US" sz="4000" dirty="0" smtClean="0">
                <a:solidFill>
                  <a:srgbClr val="FDB002">
                    <a:alpha val="32000"/>
                  </a:srgbClr>
                </a:solidFill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/>
              <a:buChar char="•"/>
              <a:defRPr sz="2800">
                <a:latin typeface="Arial Narrow"/>
                <a:cs typeface="Arial Narrow"/>
              </a:defRPr>
            </a:lvl2pPr>
            <a:lvl3pPr marL="1143000" indent="-228600">
              <a:spcBef>
                <a:spcPct val="20000"/>
              </a:spcBef>
              <a:buFont typeface="Wingdings" charset="2"/>
              <a:buChar char="§"/>
              <a:defRPr sz="2400">
                <a:latin typeface="Arial Narrow"/>
                <a:cs typeface="Arial Narrow"/>
              </a:defRPr>
            </a:lvl3pPr>
            <a:lvl4pPr marL="1600200" indent="-228600">
              <a:spcBef>
                <a:spcPct val="20000"/>
              </a:spcBef>
              <a:buFont typeface="Arial"/>
              <a:buChar char="–"/>
              <a:defRPr sz="2000">
                <a:latin typeface="Arial Narrow"/>
                <a:cs typeface="Arial Narrow"/>
              </a:defRPr>
            </a:lvl4pPr>
            <a:lvl5pPr marL="2057400" indent="-228600">
              <a:spcBef>
                <a:spcPct val="20000"/>
              </a:spcBef>
              <a:buFont typeface="Arial"/>
              <a:buChar char="»"/>
              <a:defRPr sz="2000">
                <a:latin typeface="Arial Narrow"/>
                <a:cs typeface="Arial Narrow"/>
              </a:defRPr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dirty="0"/>
              <a:t>data mobilization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www.gbif.org</a:t>
            </a:r>
            <a:r>
              <a:rPr lang="en-US" sz="2000" dirty="0" smtClean="0"/>
              <a:t> </a:t>
            </a:r>
            <a:r>
              <a:rPr lang="en-US" sz="2000" dirty="0"/>
              <a:t>| </a:t>
            </a:r>
            <a:r>
              <a:rPr lang="en-US" sz="2000" dirty="0" smtClean="0"/>
              <a:t>3 MAR 2016</a:t>
            </a:r>
            <a:endParaRPr lang="en-US" sz="2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3833009"/>
              </p:ext>
            </p:extLst>
          </p:nvPr>
        </p:nvGraphicFramePr>
        <p:xfrm>
          <a:off x="328612" y="1222439"/>
          <a:ext cx="8486775" cy="4856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724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IF_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34258</TotalTime>
  <Words>602</Words>
  <Application>Microsoft Office PowerPoint</Application>
  <PresentationFormat>On-screen Show (4:3)</PresentationFormat>
  <Paragraphs>151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GBIF_v2</vt:lpstr>
      <vt:lpstr>PowerPoint Presentation</vt:lpstr>
      <vt:lpstr>GBIF Initiatives on Data Quality</vt:lpstr>
      <vt:lpstr>PowerPoint Presentation</vt:lpstr>
      <vt:lpstr>PowerPoint Presentation</vt:lpstr>
      <vt:lpstr>Global Biodiversity Informatics Outlook</vt:lpstr>
      <vt:lpstr>PowerPoint Presentation</vt:lpstr>
      <vt:lpstr>Global Biodiversity Information Facility</vt:lpstr>
      <vt:lpstr>PowerPoint Presentation</vt:lpstr>
      <vt:lpstr>Data published through GBIf.org</vt:lpstr>
      <vt:lpstr>Data publishers</vt:lpstr>
      <vt:lpstr>GBIF BY THE NUMBERS</vt:lpstr>
      <vt:lpstr>PowerPoint Presentation</vt:lpstr>
      <vt:lpstr>GBIF FOR SCIENCE </vt:lpstr>
      <vt:lpstr>PowerPoint Presentation</vt:lpstr>
      <vt:lpstr>PowerPoint Presentation</vt:lpstr>
      <vt:lpstr>PowerPoint Presentation</vt:lpstr>
      <vt:lpstr>PowerPoint Presentation</vt:lpstr>
      <vt:lpstr>DATA QUALITY, ANALYSIS AND USE</vt:lpstr>
      <vt:lpstr>FITNESS FOR USE 2015: AGRO BIODIVERSITY</vt:lpstr>
      <vt:lpstr>FITNESS FOR USE 2015: DISTRIBUTION MODELLING</vt:lpstr>
      <vt:lpstr>2016: PROFILES, INVASIVES &amp; DNA </vt:lpstr>
      <vt:lpstr>GAP ANALYSIS AND IGNORANCE MAPS </vt:lpstr>
      <vt:lpstr>PowerPoint Presentation</vt:lpstr>
      <vt:lpstr>Muito obrigado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mblaursen</dc:creator>
  <cp:lastModifiedBy>dschigel</cp:lastModifiedBy>
  <cp:revision>981</cp:revision>
  <dcterms:created xsi:type="dcterms:W3CDTF">2013-11-11T19:58:28Z</dcterms:created>
  <dcterms:modified xsi:type="dcterms:W3CDTF">2016-03-08T10:28:49Z</dcterms:modified>
</cp:coreProperties>
</file>