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96" r:id="rId3"/>
  </p:sldMasterIdLst>
  <p:notesMasterIdLst>
    <p:notesMasterId r:id="rId32"/>
  </p:notesMasterIdLst>
  <p:handoutMasterIdLst>
    <p:handoutMasterId r:id="rId33"/>
  </p:handoutMasterIdLst>
  <p:sldIdLst>
    <p:sldId id="385" r:id="rId4"/>
    <p:sldId id="434" r:id="rId5"/>
    <p:sldId id="387" r:id="rId6"/>
    <p:sldId id="389" r:id="rId7"/>
    <p:sldId id="462" r:id="rId8"/>
    <p:sldId id="329" r:id="rId9"/>
    <p:sldId id="392" r:id="rId10"/>
    <p:sldId id="391" r:id="rId11"/>
    <p:sldId id="365" r:id="rId12"/>
    <p:sldId id="439" r:id="rId13"/>
    <p:sldId id="442" r:id="rId14"/>
    <p:sldId id="437" r:id="rId15"/>
    <p:sldId id="438" r:id="rId16"/>
    <p:sldId id="440" r:id="rId17"/>
    <p:sldId id="436" r:id="rId18"/>
    <p:sldId id="459" r:id="rId19"/>
    <p:sldId id="449" r:id="rId20"/>
    <p:sldId id="443" r:id="rId21"/>
    <p:sldId id="456" r:id="rId22"/>
    <p:sldId id="306" r:id="rId23"/>
    <p:sldId id="402" r:id="rId24"/>
    <p:sldId id="453" r:id="rId25"/>
    <p:sldId id="451" r:id="rId26"/>
    <p:sldId id="454" r:id="rId27"/>
    <p:sldId id="458" r:id="rId28"/>
    <p:sldId id="457" r:id="rId29"/>
    <p:sldId id="461" r:id="rId30"/>
    <p:sldId id="4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ern Swiss" id="{FD2B0C0D-84C0-42ED-88AF-E5F83906AE8B}">
          <p14:sldIdLst>
            <p14:sldId id="385"/>
            <p14:sldId id="434"/>
            <p14:sldId id="387"/>
            <p14:sldId id="389"/>
            <p14:sldId id="462"/>
            <p14:sldId id="329"/>
            <p14:sldId id="392"/>
            <p14:sldId id="391"/>
            <p14:sldId id="365"/>
            <p14:sldId id="439"/>
            <p14:sldId id="442"/>
            <p14:sldId id="437"/>
            <p14:sldId id="438"/>
            <p14:sldId id="440"/>
            <p14:sldId id="436"/>
            <p14:sldId id="459"/>
            <p14:sldId id="449"/>
            <p14:sldId id="443"/>
            <p14:sldId id="456"/>
            <p14:sldId id="306"/>
            <p14:sldId id="402"/>
            <p14:sldId id="453"/>
            <p14:sldId id="451"/>
            <p14:sldId id="454"/>
            <p14:sldId id="458"/>
            <p14:sldId id="457"/>
            <p14:sldId id="461"/>
            <p14:sldId id="450"/>
          </p14:sldIdLst>
        </p14:section>
      </p14:sectionLst>
    </p:ext>
    <p:ext uri="{EFAFB233-063F-42B5-8137-9DF3F51BA10A}">
      <p15:sldGuideLst xmlns:p15="http://schemas.microsoft.com/office/powerpoint/2012/main">
        <p15:guide id="1" orient="horz" pos="3540" userDrawn="1">
          <p15:clr>
            <a:srgbClr val="A4A3A4"/>
          </p15:clr>
        </p15:guide>
        <p15:guide id="2" orient="horz" pos="1062" userDrawn="1">
          <p15:clr>
            <a:srgbClr val="A4A3A4"/>
          </p15:clr>
        </p15:guide>
        <p15:guide id="3" orient="horz" pos="422" userDrawn="1">
          <p15:clr>
            <a:srgbClr val="A4A3A4"/>
          </p15:clr>
        </p15:guide>
        <p15:guide id="4" orient="horz" pos="1037" userDrawn="1">
          <p15:clr>
            <a:srgbClr val="A4A3A4"/>
          </p15:clr>
        </p15:guide>
        <p15:guide id="5" orient="horz" pos="1874" userDrawn="1">
          <p15:clr>
            <a:srgbClr val="A4A3A4"/>
          </p15:clr>
        </p15:guide>
        <p15:guide id="6" orient="horz" pos="2569" userDrawn="1">
          <p15:clr>
            <a:srgbClr val="A4A3A4"/>
          </p15:clr>
        </p15:guide>
        <p15:guide id="7" orient="horz" pos="2566" userDrawn="1">
          <p15:clr>
            <a:srgbClr val="A4A3A4"/>
          </p15:clr>
        </p15:guide>
        <p15:guide id="8" orient="horz" pos="499" userDrawn="1">
          <p15:clr>
            <a:srgbClr val="A4A3A4"/>
          </p15:clr>
        </p15:guide>
        <p15:guide id="9" pos="3831" userDrawn="1">
          <p15:clr>
            <a:srgbClr val="A4A3A4"/>
          </p15:clr>
        </p15:guide>
        <p15:guide id="10" pos="508" userDrawn="1">
          <p15:clr>
            <a:srgbClr val="A4A3A4"/>
          </p15:clr>
        </p15:guide>
        <p15:guide id="11" pos="7117" userDrawn="1">
          <p15:clr>
            <a:srgbClr val="A4A3A4"/>
          </p15:clr>
        </p15:guide>
        <p15:guide id="12" pos="305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3A"/>
    <a:srgbClr val="50944D"/>
    <a:srgbClr val="429023"/>
    <a:srgbClr val="50942F"/>
    <a:srgbClr val="006747"/>
    <a:srgbClr val="3C5F99"/>
    <a:srgbClr val="40BFFF"/>
    <a:srgbClr val="E5FFFF"/>
    <a:srgbClr val="7D466A"/>
    <a:srgbClr val="636F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8" autoAdjust="0"/>
    <p:restoredTop sz="90717" autoAdjust="0"/>
  </p:normalViewPr>
  <p:slideViewPr>
    <p:cSldViewPr snapToGrid="0" snapToObjects="1">
      <p:cViewPr varScale="1">
        <p:scale>
          <a:sx n="73" d="100"/>
          <a:sy n="73" d="100"/>
        </p:scale>
        <p:origin x="907" y="58"/>
      </p:cViewPr>
      <p:guideLst>
        <p:guide orient="horz" pos="3540"/>
        <p:guide orient="horz" pos="1062"/>
        <p:guide orient="horz" pos="422"/>
        <p:guide orient="horz" pos="1037"/>
        <p:guide orient="horz" pos="1874"/>
        <p:guide orient="horz" pos="2569"/>
        <p:guide orient="horz" pos="2566"/>
        <p:guide orient="horz" pos="499"/>
        <p:guide pos="3831"/>
        <p:guide pos="508"/>
        <p:guide pos="7117"/>
        <p:guide pos="3053"/>
      </p:guideLst>
    </p:cSldViewPr>
  </p:slideViewPr>
  <p:notesTextViewPr>
    <p:cViewPr>
      <p:scale>
        <a:sx n="1" d="1"/>
        <a:sy n="1" d="1"/>
      </p:scale>
      <p:origin x="0" y="0"/>
    </p:cViewPr>
  </p:notesTextViewPr>
  <p:sorterViewPr>
    <p:cViewPr>
      <p:scale>
        <a:sx n="30" d="100"/>
        <a:sy n="30" d="100"/>
      </p:scale>
      <p:origin x="0" y="0"/>
    </p:cViewPr>
  </p:sorterViewPr>
  <p:notesViewPr>
    <p:cSldViewPr snapToGrid="0" snapToObjects="1">
      <p:cViewPr>
        <p:scale>
          <a:sx n="66" d="100"/>
          <a:sy n="66" d="100"/>
        </p:scale>
        <p:origin x="3062"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kgq491\AppData\Local\Microsoft\Windows\INetCache\Content.Outlook\MBUOEG6V\pie-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count</c:v>
                </c:pt>
              </c:strCache>
            </c:strRef>
          </c:tx>
          <c:explosion val="15"/>
          <c:dPt>
            <c:idx val="0"/>
            <c:bubble3D val="0"/>
            <c:spPr>
              <a:solidFill>
                <a:srgbClr val="996633"/>
              </a:solidFill>
              <a:ln>
                <a:noFill/>
              </a:ln>
              <a:effectLst/>
            </c:spPr>
            <c:extLst>
              <c:ext xmlns:c16="http://schemas.microsoft.com/office/drawing/2014/chart" uri="{C3380CC4-5D6E-409C-BE32-E72D297353CC}">
                <c16:uniqueId val="{00000001-7006-4278-A421-BFFBA17F5605}"/>
              </c:ext>
            </c:extLst>
          </c:dPt>
          <c:dPt>
            <c:idx val="1"/>
            <c:bubble3D val="0"/>
            <c:spPr>
              <a:solidFill>
                <a:srgbClr val="00B050"/>
              </a:solidFill>
              <a:ln>
                <a:noFill/>
              </a:ln>
              <a:effectLst/>
            </c:spPr>
            <c:extLst>
              <c:ext xmlns:c16="http://schemas.microsoft.com/office/drawing/2014/chart" uri="{C3380CC4-5D6E-409C-BE32-E72D297353CC}">
                <c16:uniqueId val="{00000003-7006-4278-A421-BFFBA17F5605}"/>
              </c:ext>
            </c:extLst>
          </c:dPt>
          <c:dPt>
            <c:idx val="2"/>
            <c:bubble3D val="0"/>
            <c:spPr>
              <a:solidFill>
                <a:schemeClr val="accent3"/>
              </a:solidFill>
              <a:ln>
                <a:noFill/>
              </a:ln>
              <a:effectLst/>
            </c:spPr>
            <c:extLst>
              <c:ext xmlns:c16="http://schemas.microsoft.com/office/drawing/2014/chart" uri="{C3380CC4-5D6E-409C-BE32-E72D297353CC}">
                <c16:uniqueId val="{00000005-7006-4278-A421-BFFBA17F5605}"/>
              </c:ext>
            </c:extLst>
          </c:dPt>
          <c:dPt>
            <c:idx val="3"/>
            <c:bubble3D val="0"/>
            <c:spPr>
              <a:solidFill>
                <a:schemeClr val="accent4"/>
              </a:solidFill>
              <a:ln>
                <a:noFill/>
              </a:ln>
              <a:effectLst/>
            </c:spPr>
            <c:extLst>
              <c:ext xmlns:c16="http://schemas.microsoft.com/office/drawing/2014/chart" uri="{C3380CC4-5D6E-409C-BE32-E72D297353CC}">
                <c16:uniqueId val="{00000007-7006-4278-A421-BFFBA17F5605}"/>
              </c:ext>
            </c:extLst>
          </c:dPt>
          <c:dPt>
            <c:idx val="4"/>
            <c:bubble3D val="0"/>
            <c:spPr>
              <a:solidFill>
                <a:srgbClr val="FFCC99"/>
              </a:solidFill>
              <a:ln>
                <a:noFill/>
              </a:ln>
              <a:effectLst/>
            </c:spPr>
            <c:extLst>
              <c:ext xmlns:c16="http://schemas.microsoft.com/office/drawing/2014/chart" uri="{C3380CC4-5D6E-409C-BE32-E72D297353CC}">
                <c16:uniqueId val="{00000009-7006-4278-A421-BFFBA17F5605}"/>
              </c:ext>
            </c:extLst>
          </c:dPt>
          <c:dPt>
            <c:idx val="5"/>
            <c:bubble3D val="0"/>
            <c:spPr>
              <a:solidFill>
                <a:schemeClr val="accent6"/>
              </a:solidFill>
              <a:ln>
                <a:noFill/>
              </a:ln>
              <a:effectLst/>
            </c:spPr>
            <c:extLst>
              <c:ext xmlns:c16="http://schemas.microsoft.com/office/drawing/2014/chart" uri="{C3380CC4-5D6E-409C-BE32-E72D297353CC}">
                <c16:uniqueId val="{0000000B-7006-4278-A421-BFFBA17F5605}"/>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7006-4278-A421-BFFBA17F5605}"/>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7006-4278-A421-BFFBA17F5605}"/>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7006-4278-A421-BFFBA17F5605}"/>
              </c:ext>
            </c:extLst>
          </c:dPt>
          <c:dPt>
            <c:idx val="9"/>
            <c:bubble3D val="0"/>
            <c:spPr>
              <a:solidFill>
                <a:srgbClr val="00B0F0"/>
              </a:solidFill>
              <a:ln>
                <a:noFill/>
              </a:ln>
              <a:effectLst/>
            </c:spPr>
            <c:extLst>
              <c:ext xmlns:c16="http://schemas.microsoft.com/office/drawing/2014/chart" uri="{C3380CC4-5D6E-409C-BE32-E72D297353CC}">
                <c16:uniqueId val="{00000013-7006-4278-A421-BFFBA17F5605}"/>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15-7006-4278-A421-BFFBA17F5605}"/>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17-7006-4278-A421-BFFBA17F5605}"/>
              </c:ext>
            </c:extLst>
          </c:dPt>
          <c:cat>
            <c:strRef>
              <c:f>Sheet1!$A$2:$A$13</c:f>
              <c:strCache>
                <c:ptCount val="12"/>
                <c:pt idx="0">
                  <c:v>Fungi</c:v>
                </c:pt>
                <c:pt idx="1">
                  <c:v>Plantae</c:v>
                </c:pt>
                <c:pt idx="2">
                  <c:v>Viruses</c:v>
                </c:pt>
                <c:pt idx="3">
                  <c:v>Bacteria</c:v>
                </c:pt>
                <c:pt idx="4">
                  <c:v>Chordata</c:v>
                </c:pt>
                <c:pt idx="5">
                  <c:v>Nematoda</c:v>
                </c:pt>
                <c:pt idx="6">
                  <c:v>Mollusca</c:v>
                </c:pt>
                <c:pt idx="7">
                  <c:v>Crustacea</c:v>
                </c:pt>
                <c:pt idx="8">
                  <c:v>Algae</c:v>
                </c:pt>
                <c:pt idx="9">
                  <c:v>Insecta</c:v>
                </c:pt>
                <c:pt idx="10">
                  <c:v>Arachnida</c:v>
                </c:pt>
                <c:pt idx="11">
                  <c:v>others</c:v>
                </c:pt>
              </c:strCache>
            </c:strRef>
          </c:cat>
          <c:val>
            <c:numRef>
              <c:f>Sheet1!$B$2:$B$13</c:f>
              <c:numCache>
                <c:formatCode>General</c:formatCode>
                <c:ptCount val="12"/>
                <c:pt idx="0">
                  <c:v>11192938</c:v>
                </c:pt>
                <c:pt idx="1">
                  <c:v>180718126</c:v>
                </c:pt>
                <c:pt idx="2">
                  <c:v>1821</c:v>
                </c:pt>
                <c:pt idx="3">
                  <c:v>1167050</c:v>
                </c:pt>
                <c:pt idx="4">
                  <c:v>457998375</c:v>
                </c:pt>
                <c:pt idx="5">
                  <c:v>388452</c:v>
                </c:pt>
                <c:pt idx="6">
                  <c:v>8929168</c:v>
                </c:pt>
                <c:pt idx="7">
                  <c:v>5498814</c:v>
                </c:pt>
                <c:pt idx="8">
                  <c:v>4917324</c:v>
                </c:pt>
                <c:pt idx="9">
                  <c:v>48727440</c:v>
                </c:pt>
                <c:pt idx="10">
                  <c:v>2532654</c:v>
                </c:pt>
                <c:pt idx="11">
                  <c:v>15047736</c:v>
                </c:pt>
              </c:numCache>
            </c:numRef>
          </c:val>
          <c:extLst>
            <c:ext xmlns:c16="http://schemas.microsoft.com/office/drawing/2014/chart" uri="{C3380CC4-5D6E-409C-BE32-E72D297353CC}">
              <c16:uniqueId val="{00000018-7006-4278-A421-BFFBA17F5605}"/>
            </c:ext>
          </c:extLst>
        </c:ser>
        <c:dLbls>
          <c:showLegendKey val="0"/>
          <c:showVal val="0"/>
          <c:showCatName val="0"/>
          <c:showSerName val="0"/>
          <c:showPercent val="0"/>
          <c:showBubbleSize val="0"/>
          <c:showLeaderLines val="1"/>
        </c:dLbls>
        <c:firstSliceAng val="97"/>
      </c:pieChart>
      <c:spPr>
        <a:noFill/>
        <a:ln>
          <a:noFill/>
        </a:ln>
        <a:effectLst/>
      </c:spPr>
    </c:plotArea>
    <c:legend>
      <c:legendPos val="r"/>
      <c:layout>
        <c:manualLayout>
          <c:xMode val="edge"/>
          <c:yMode val="edge"/>
          <c:x val="0.84884934970314896"/>
          <c:y val="0"/>
          <c:w val="0.15115065029685107"/>
          <c:h val="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legend>
    <c:plotVisOnly val="1"/>
    <c:dispBlanksAs val="gap"/>
    <c:showDLblsOverMax val="0"/>
  </c:chart>
  <c:spPr>
    <a:noFill/>
    <a:ln w="9525" cap="flat" cmpd="sng" algn="ctr">
      <a:noFill/>
      <a:prstDash val="solid"/>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B8EB65-FCB1-492D-96F1-1EEFDB36395A}" type="datetimeFigureOut">
              <a:rPr lang="en-US" smtClean="0">
                <a:latin typeface="Arial"/>
              </a:rPr>
              <a:t>24-Nov-17</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8B7C37-3688-416D-8869-513F3AB67DF6}" type="slidenum">
              <a:rPr lang="en-US" smtClean="0">
                <a:latin typeface="Arial"/>
              </a:rPr>
              <a:t>‹#›</a:t>
            </a:fld>
            <a:endParaRPr lang="en-US">
              <a:latin typeface="Arial"/>
            </a:endParaRPr>
          </a:p>
        </p:txBody>
      </p:sp>
    </p:spTree>
    <p:extLst>
      <p:ext uri="{BB962C8B-B14F-4D97-AF65-F5344CB8AC3E}">
        <p14:creationId xmlns:p14="http://schemas.microsoft.com/office/powerpoint/2010/main" val="2679227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8272A57C-5FAA-4E66-BDD9-A79C3D547D7C}" type="datetimeFigureOut">
              <a:rPr lang="en-US" smtClean="0"/>
              <a:pPr/>
              <a:t>24-Nov-17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F19303DE-3E45-4DD3-9505-92EF4803EF97}" type="slidenum">
              <a:rPr lang="en-US" smtClean="0"/>
              <a:pPr/>
              <a:t>‹#›</a:t>
            </a:fld>
            <a:endParaRPr lang="en-US"/>
          </a:p>
        </p:txBody>
      </p:sp>
    </p:spTree>
    <p:extLst>
      <p:ext uri="{BB962C8B-B14F-4D97-AF65-F5344CB8AC3E}">
        <p14:creationId xmlns:p14="http://schemas.microsoft.com/office/powerpoint/2010/main" val="587102967"/>
      </p:ext>
    </p:extLst>
  </p:cSld>
  <p:clrMap bg1="lt1" tx1="dk1" bg2="lt2" tx2="dk2" accent1="accent1" accent2="accent2" accent3="accent3" accent4="accent4" accent5="accent5" accent6="accent6" hlink="hlink" folHlink="folHlink"/>
  <p:notesStyle>
    <a:lvl1pPr marL="114300" indent="-11430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rial"/>
        <a:ea typeface="+mn-ea"/>
        <a:cs typeface="+mn-cs"/>
      </a:defRPr>
    </a:lvl1pPr>
    <a:lvl2pPr marL="228600" indent="-114300" algn="l" defTabSz="914400" rtl="0" eaLnBrk="1" latinLnBrk="0" hangingPunct="1">
      <a:lnSpc>
        <a:spcPct val="100000"/>
      </a:lnSpc>
      <a:spcBef>
        <a:spcPts val="300"/>
      </a:spcBef>
      <a:buFont typeface="Arial" panose="020B0604020202020204" pitchFamily="34" charset="0"/>
      <a:buChar char="•"/>
      <a:defRPr sz="1100" kern="1200">
        <a:solidFill>
          <a:schemeClr val="tx1"/>
        </a:solidFill>
        <a:latin typeface="Arial"/>
        <a:ea typeface="+mn-ea"/>
        <a:cs typeface="+mn-cs"/>
      </a:defRPr>
    </a:lvl2pPr>
    <a:lvl3pPr marL="342900" indent="-114300" algn="l" defTabSz="914400" rtl="0" eaLnBrk="1" latinLnBrk="0" hangingPunct="1">
      <a:lnSpc>
        <a:spcPct val="95000"/>
      </a:lnSpc>
      <a:spcBef>
        <a:spcPts val="300"/>
      </a:spcBef>
      <a:buFont typeface="Arial" panose="020B0604020202020204" pitchFamily="34" charset="0"/>
      <a:buChar char="•"/>
      <a:defRPr sz="1100" kern="1200">
        <a:solidFill>
          <a:schemeClr val="tx1"/>
        </a:solidFill>
        <a:latin typeface="Arial"/>
        <a:ea typeface="+mn-ea"/>
        <a:cs typeface="+mn-cs"/>
      </a:defRPr>
    </a:lvl3pPr>
    <a:lvl4pPr marL="457200" indent="-114300" algn="l" defTabSz="914400" rtl="0" eaLnBrk="1" latinLnBrk="0" hangingPunct="1">
      <a:lnSpc>
        <a:spcPct val="95000"/>
      </a:lnSpc>
      <a:spcBef>
        <a:spcPts val="300"/>
      </a:spcBef>
      <a:buFont typeface="Arial" panose="020B0604020202020204" pitchFamily="34" charset="0"/>
      <a:buChar char="•"/>
      <a:defRPr sz="1100" kern="1200">
        <a:solidFill>
          <a:schemeClr val="tx1"/>
        </a:solidFill>
        <a:latin typeface="Arial"/>
        <a:ea typeface="+mn-ea"/>
        <a:cs typeface="+mn-cs"/>
      </a:defRPr>
    </a:lvl4pPr>
    <a:lvl5pPr marL="571500" indent="-114300" algn="l" defTabSz="914400" rtl="0" eaLnBrk="1" latinLnBrk="0" hangingPunct="1">
      <a:lnSpc>
        <a:spcPct val="95000"/>
      </a:lnSpc>
      <a:spcBef>
        <a:spcPts val="300"/>
      </a:spcBef>
      <a:buFont typeface="Arial" panose="020B0604020202020204" pitchFamily="34" charset="0"/>
      <a:buChar char="•"/>
      <a:defRPr sz="11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b="1" i="0" u="none" strike="noStrike" kern="1200" baseline="0" dirty="0" smtClean="0">
                <a:solidFill>
                  <a:schemeClr val="tx1"/>
                </a:solidFill>
                <a:latin typeface="Arial"/>
                <a:ea typeface="+mn-ea"/>
                <a:cs typeface="+mn-cs"/>
              </a:rPr>
              <a:t>Bridging biodiversity evidence through data standards:</a:t>
            </a:r>
          </a:p>
          <a:p>
            <a:pPr marL="0" indent="0">
              <a:buFontTx/>
              <a:buNone/>
            </a:pPr>
            <a:r>
              <a:rPr lang="en-US" sz="1200" b="1" i="0" u="none" strike="noStrike" kern="1200" baseline="0" dirty="0" smtClean="0">
                <a:solidFill>
                  <a:schemeClr val="tx1"/>
                </a:solidFill>
                <a:latin typeface="Arial"/>
                <a:ea typeface="+mn-ea"/>
                <a:cs typeface="+mn-cs"/>
              </a:rPr>
              <a:t>the GBIF perspectives towards molecular data</a:t>
            </a:r>
          </a:p>
          <a:p>
            <a:pPr marL="0" indent="0">
              <a:buFontTx/>
              <a:buNone/>
            </a:pPr>
            <a:r>
              <a:rPr lang="en-US" sz="1200" b="0" i="0" u="none" strike="noStrike" kern="1200" baseline="0" dirty="0" smtClean="0">
                <a:solidFill>
                  <a:schemeClr val="tx1"/>
                </a:solidFill>
                <a:latin typeface="Arial"/>
                <a:ea typeface="+mn-ea"/>
                <a:cs typeface="+mn-cs"/>
              </a:rPr>
              <a:t>Dmitry D. Schigel,1 Roderic R. Page,2 and Donald D. Hobern1</a:t>
            </a:r>
          </a:p>
          <a:p>
            <a:pPr marL="0" indent="0">
              <a:buFontTx/>
              <a:buNone/>
            </a:pPr>
            <a:r>
              <a:rPr lang="en-US" sz="1200" b="0" i="1" u="none" strike="noStrike" kern="1200" baseline="0" dirty="0" smtClean="0">
                <a:solidFill>
                  <a:schemeClr val="tx1"/>
                </a:solidFill>
                <a:latin typeface="Arial"/>
                <a:ea typeface="+mn-ea"/>
                <a:cs typeface="+mn-cs"/>
              </a:rPr>
              <a:t>1Secretariat, Global Biodiversity Information Facility, Denmark.</a:t>
            </a:r>
          </a:p>
          <a:p>
            <a:pPr marL="0" indent="0">
              <a:buFontTx/>
              <a:buNone/>
            </a:pPr>
            <a:r>
              <a:rPr lang="en-US" sz="1200" b="0" i="1" u="none" strike="noStrike" kern="1200" baseline="0" dirty="0" smtClean="0">
                <a:solidFill>
                  <a:schemeClr val="tx1"/>
                </a:solidFill>
                <a:latin typeface="Arial"/>
                <a:ea typeface="+mn-ea"/>
                <a:cs typeface="+mn-cs"/>
              </a:rPr>
              <a:t>2Institute of Biodiversity Animal Health and Comparative Medicine, University of Glasgow, United</a:t>
            </a:r>
          </a:p>
          <a:p>
            <a:pPr marL="0" indent="0">
              <a:buFontTx/>
              <a:buNone/>
            </a:pPr>
            <a:r>
              <a:rPr lang="en-GB" sz="1200" b="0" i="1" u="none" strike="noStrike" kern="1200" baseline="0" dirty="0" smtClean="0">
                <a:solidFill>
                  <a:schemeClr val="tx1"/>
                </a:solidFill>
                <a:latin typeface="Arial"/>
                <a:ea typeface="+mn-ea"/>
                <a:cs typeface="+mn-cs"/>
              </a:rPr>
              <a:t>Kingdom.</a:t>
            </a:r>
          </a:p>
          <a:p>
            <a:pPr marL="0" indent="0">
              <a:buFontTx/>
              <a:buNone/>
            </a:pPr>
            <a:r>
              <a:rPr lang="en-US" sz="1200" b="1" i="0" u="none" strike="noStrike" kern="1200" baseline="0" dirty="0" smtClean="0">
                <a:solidFill>
                  <a:schemeClr val="tx1"/>
                </a:solidFill>
                <a:latin typeface="Arial"/>
                <a:ea typeface="+mn-ea"/>
                <a:cs typeface="+mn-cs"/>
              </a:rPr>
              <a:t>Corresponding author: </a:t>
            </a:r>
            <a:r>
              <a:rPr lang="en-US" sz="1200" b="0" i="0" u="none" strike="noStrike" kern="1200" baseline="0" dirty="0" smtClean="0">
                <a:solidFill>
                  <a:schemeClr val="tx1"/>
                </a:solidFill>
                <a:latin typeface="Arial"/>
                <a:ea typeface="+mn-ea"/>
                <a:cs typeface="+mn-cs"/>
              </a:rPr>
              <a:t>Dmitry D. Schigel (email: dschigel@gbif.org).</a:t>
            </a:r>
          </a:p>
          <a:p>
            <a:pPr marL="0" indent="0">
              <a:buFontTx/>
              <a:buNone/>
            </a:pPr>
            <a:r>
              <a:rPr lang="en-US" sz="1200" b="0" i="0" u="none" strike="noStrike" kern="1200" baseline="0" dirty="0" smtClean="0">
                <a:solidFill>
                  <a:schemeClr val="tx1"/>
                </a:solidFill>
                <a:latin typeface="Arial"/>
                <a:ea typeface="+mn-ea"/>
                <a:cs typeface="+mn-cs"/>
              </a:rPr>
              <a:t>Global Biodiversity Information Facility (GBIF) has grown to accommodate</a:t>
            </a:r>
          </a:p>
          <a:p>
            <a:pPr marL="0" indent="0">
              <a:buFontTx/>
              <a:buNone/>
            </a:pPr>
            <a:r>
              <a:rPr lang="en-US" sz="1200" b="0" i="0" u="none" strike="noStrike" kern="1200" baseline="0" dirty="0" smtClean="0">
                <a:solidFill>
                  <a:schemeClr val="tx1"/>
                </a:solidFill>
                <a:latin typeface="Arial"/>
                <a:ea typeface="+mn-ea"/>
                <a:cs typeface="+mn-cs"/>
              </a:rPr>
              <a:t>evidence from many sources, including citizen science and</a:t>
            </a:r>
          </a:p>
          <a:p>
            <a:pPr marL="0" indent="0">
              <a:buFontTx/>
              <a:buNone/>
            </a:pPr>
            <a:r>
              <a:rPr lang="en-US" sz="1200" b="0" i="0" u="none" strike="noStrike" kern="1200" baseline="0" dirty="0" smtClean="0">
                <a:solidFill>
                  <a:schemeClr val="tx1"/>
                </a:solidFill>
                <a:latin typeface="Arial"/>
                <a:ea typeface="+mn-ea"/>
                <a:cs typeface="+mn-cs"/>
              </a:rPr>
              <a:t>quantitative ecology. A critical requirement is to expand this network</a:t>
            </a:r>
          </a:p>
          <a:p>
            <a:pPr marL="0" indent="0">
              <a:buFontTx/>
              <a:buNone/>
            </a:pPr>
            <a:r>
              <a:rPr lang="en-US" sz="1200" b="0" i="0" u="none" strike="noStrike" kern="1200" baseline="0" dirty="0" smtClean="0">
                <a:solidFill>
                  <a:schemeClr val="tx1"/>
                </a:solidFill>
                <a:latin typeface="Arial"/>
                <a:ea typeface="+mn-ea"/>
                <a:cs typeface="+mn-cs"/>
              </a:rPr>
              <a:t>to accommodate evidence from molecular research. GBIF.org aims for</a:t>
            </a:r>
          </a:p>
          <a:p>
            <a:pPr marL="0" indent="0">
              <a:buFontTx/>
              <a:buNone/>
            </a:pPr>
            <a:r>
              <a:rPr lang="en-US" sz="1200" b="0" i="0" u="none" strike="noStrike" kern="1200" baseline="0" dirty="0" smtClean="0">
                <a:solidFill>
                  <a:schemeClr val="tx1"/>
                </a:solidFill>
                <a:latin typeface="Arial"/>
                <a:ea typeface="+mn-ea"/>
                <a:cs typeface="+mn-cs"/>
              </a:rPr>
              <a:t>universality in its data discovery services, supporting integration,</a:t>
            </a:r>
          </a:p>
          <a:p>
            <a:pPr marL="0" indent="0">
              <a:buFontTx/>
              <a:buNone/>
            </a:pPr>
            <a:r>
              <a:rPr lang="en-US" sz="1200" b="0" i="0" u="none" strike="noStrike" kern="1200" baseline="0" dirty="0" smtClean="0">
                <a:solidFill>
                  <a:schemeClr val="tx1"/>
                </a:solidFill>
                <a:latin typeface="Arial"/>
                <a:ea typeface="+mn-ea"/>
                <a:cs typeface="+mn-cs"/>
              </a:rPr>
              <a:t>search and filtering capabilities, documenting data provenance, and</a:t>
            </a:r>
          </a:p>
          <a:p>
            <a:pPr marL="0" indent="0">
              <a:buFontTx/>
              <a:buNone/>
            </a:pPr>
            <a:r>
              <a:rPr lang="en-US" sz="1200" b="0" i="0" u="none" strike="noStrike" kern="1200" baseline="0" dirty="0" smtClean="0">
                <a:solidFill>
                  <a:schemeClr val="tx1"/>
                </a:solidFill>
                <a:latin typeface="Arial"/>
                <a:ea typeface="+mn-ea"/>
                <a:cs typeface="+mn-cs"/>
              </a:rPr>
              <a:t>promoting best practice around data citation. By early 2017, the GBIF</a:t>
            </a:r>
          </a:p>
          <a:p>
            <a:pPr marL="0" indent="0">
              <a:buFontTx/>
              <a:buNone/>
            </a:pPr>
            <a:r>
              <a:rPr lang="en-US" sz="1200" b="0" i="0" u="none" strike="noStrike" kern="1200" baseline="0" dirty="0" smtClean="0">
                <a:solidFill>
                  <a:schemeClr val="tx1"/>
                </a:solidFill>
                <a:latin typeface="Arial"/>
                <a:ea typeface="+mn-ea"/>
                <a:cs typeface="+mn-cs"/>
              </a:rPr>
              <a:t>network includes several datasets of molecular origin. These early</a:t>
            </a:r>
          </a:p>
          <a:p>
            <a:pPr marL="0" indent="0">
              <a:buFontTx/>
              <a:buNone/>
            </a:pPr>
            <a:r>
              <a:rPr lang="en-US" sz="1200" b="0" i="0" u="none" strike="noStrike" kern="1200" baseline="0" dirty="0" smtClean="0">
                <a:solidFill>
                  <a:schemeClr val="tx1"/>
                </a:solidFill>
                <a:latin typeface="Arial"/>
                <a:ea typeface="+mn-ea"/>
                <a:cs typeface="+mn-cs"/>
              </a:rPr>
              <a:t>efforts require further enhancements around data linkage and attribution,</a:t>
            </a:r>
          </a:p>
          <a:p>
            <a:pPr marL="0" indent="0">
              <a:buFontTx/>
              <a:buNone/>
            </a:pPr>
            <a:r>
              <a:rPr lang="en-US" sz="1200" b="0" i="0" u="none" strike="noStrike" kern="1200" baseline="0" dirty="0" smtClean="0">
                <a:solidFill>
                  <a:schemeClr val="tx1"/>
                </a:solidFill>
                <a:latin typeface="Arial"/>
                <a:ea typeface="+mn-ea"/>
                <a:cs typeface="+mn-cs"/>
              </a:rPr>
              <a:t>particularly through making connections between specimen</a:t>
            </a:r>
          </a:p>
          <a:p>
            <a:pPr marL="0" indent="0">
              <a:buFontTx/>
              <a:buNone/>
            </a:pPr>
            <a:r>
              <a:rPr lang="en-US" sz="1200" b="0" i="0" u="none" strike="noStrike" kern="1200" baseline="0" dirty="0" smtClean="0">
                <a:solidFill>
                  <a:schemeClr val="tx1"/>
                </a:solidFill>
                <a:latin typeface="Arial"/>
                <a:ea typeface="+mn-ea"/>
                <a:cs typeface="+mn-cs"/>
              </a:rPr>
              <a:t>data and associated molecular information. GBIF’s ambition is to accelerate</a:t>
            </a:r>
          </a:p>
          <a:p>
            <a:pPr marL="0" indent="0">
              <a:buFontTx/>
              <a:buNone/>
            </a:pPr>
            <a:r>
              <a:rPr lang="en-US" sz="1200" b="0" i="0" u="none" strike="noStrike" kern="1200" baseline="0" dirty="0" smtClean="0">
                <a:solidFill>
                  <a:schemeClr val="tx1"/>
                </a:solidFill>
                <a:latin typeface="Arial"/>
                <a:ea typeface="+mn-ea"/>
                <a:cs typeface="+mn-cs"/>
              </a:rPr>
              <a:t>processing of all data records to cluster related data records</a:t>
            </a:r>
          </a:p>
          <a:p>
            <a:pPr marL="0" indent="0">
              <a:buFontTx/>
              <a:buNone/>
            </a:pPr>
            <a:r>
              <a:rPr lang="en-US" sz="1200" b="0" i="0" u="none" strike="noStrike" kern="1200" baseline="0" dirty="0" smtClean="0">
                <a:solidFill>
                  <a:schemeClr val="tx1"/>
                </a:solidFill>
                <a:latin typeface="Arial"/>
                <a:ea typeface="+mn-ea"/>
                <a:cs typeface="+mn-cs"/>
              </a:rPr>
              <a:t>derived from specimens, sequences, publications, and other sources.</a:t>
            </a:r>
          </a:p>
          <a:p>
            <a:pPr marL="0" indent="0">
              <a:buFontTx/>
              <a:buNone/>
            </a:pPr>
            <a:r>
              <a:rPr lang="en-US" sz="1200" b="0" i="0" u="none" strike="noStrike" kern="1200" baseline="0" dirty="0" smtClean="0">
                <a:solidFill>
                  <a:schemeClr val="tx1"/>
                </a:solidFill>
                <a:latin typeface="Arial"/>
                <a:ea typeface="+mn-ea"/>
                <a:cs typeface="+mn-cs"/>
              </a:rPr>
              <a:t>GBIF and Barcode of Life Data System (BOLD) need to establish a continuous</a:t>
            </a:r>
          </a:p>
          <a:p>
            <a:pPr marL="0" indent="0">
              <a:buFontTx/>
              <a:buNone/>
            </a:pPr>
            <a:r>
              <a:rPr lang="en-US" sz="1200" b="0" i="0" u="none" strike="noStrike" kern="1200" baseline="0" dirty="0" smtClean="0">
                <a:solidFill>
                  <a:schemeClr val="tx1"/>
                </a:solidFill>
                <a:latin typeface="Arial"/>
                <a:ea typeface="+mn-ea"/>
                <a:cs typeface="+mn-cs"/>
              </a:rPr>
              <a:t>feed for new sequence data to be incorporated within GBIF. As</a:t>
            </a:r>
          </a:p>
          <a:p>
            <a:pPr marL="0" indent="0">
              <a:buFontTx/>
              <a:buNone/>
            </a:pPr>
            <a:r>
              <a:rPr lang="en-US" sz="1200" b="0" i="0" u="none" strike="noStrike" kern="1200" baseline="0" dirty="0" smtClean="0">
                <a:solidFill>
                  <a:schemeClr val="tx1"/>
                </a:solidFill>
                <a:latin typeface="Arial"/>
                <a:ea typeface="+mn-ea"/>
                <a:cs typeface="+mn-cs"/>
              </a:rPr>
              <a:t>the barcode of life community continues to expand, growing volumes</a:t>
            </a:r>
          </a:p>
          <a:p>
            <a:pPr marL="0" indent="0">
              <a:buFontTx/>
              <a:buNone/>
            </a:pPr>
            <a:r>
              <a:rPr lang="en-US" sz="1200" b="0" i="0" u="none" strike="noStrike" kern="1200" baseline="0" dirty="0" smtClean="0">
                <a:solidFill>
                  <a:schemeClr val="tx1"/>
                </a:solidFill>
                <a:latin typeface="Arial"/>
                <a:ea typeface="+mn-ea"/>
                <a:cs typeface="+mn-cs"/>
              </a:rPr>
              <a:t>of data will flow from field-based monitoring activities that rely on</a:t>
            </a:r>
          </a:p>
          <a:p>
            <a:pPr marL="0" indent="0">
              <a:buFontTx/>
              <a:buNone/>
            </a:pPr>
            <a:r>
              <a:rPr lang="en-US" sz="1200" b="0" i="0" u="none" strike="noStrike" kern="1200" baseline="0" dirty="0" smtClean="0">
                <a:solidFill>
                  <a:schemeClr val="tx1"/>
                </a:solidFill>
                <a:latin typeface="Arial"/>
                <a:ea typeface="+mn-ea"/>
                <a:cs typeface="+mn-cs"/>
              </a:rPr>
              <a:t>barcodes to determine the set of taxa recorded. The interpretation of</a:t>
            </a:r>
          </a:p>
          <a:p>
            <a:pPr marL="0" indent="0">
              <a:buFontTx/>
              <a:buNone/>
            </a:pPr>
            <a:r>
              <a:rPr lang="en-US" sz="1200" b="0" i="0" u="none" strike="noStrike" kern="1200" baseline="0" dirty="0" smtClean="0">
                <a:solidFill>
                  <a:schemeClr val="tx1"/>
                </a:solidFill>
                <a:latin typeface="Arial"/>
                <a:ea typeface="+mn-ea"/>
                <a:cs typeface="+mn-cs"/>
              </a:rPr>
              <a:t>the growing volumes of sequences will evolve as reference libraries</a:t>
            </a:r>
          </a:p>
          <a:p>
            <a:pPr marL="0" indent="0">
              <a:buFontTx/>
              <a:buNone/>
            </a:pPr>
            <a:r>
              <a:rPr lang="en-US" sz="1200" b="0" i="0" u="none" strike="noStrike" kern="1200" baseline="0" dirty="0" smtClean="0">
                <a:solidFill>
                  <a:schemeClr val="tx1"/>
                </a:solidFill>
                <a:latin typeface="Arial"/>
                <a:ea typeface="+mn-ea"/>
                <a:cs typeface="+mn-cs"/>
              </a:rPr>
              <a:t>improve. These data will serve as one of the key streams of evidence</a:t>
            </a:r>
          </a:p>
          <a:p>
            <a:pPr marL="0" indent="0">
              <a:buFontTx/>
              <a:buNone/>
            </a:pPr>
            <a:r>
              <a:rPr lang="en-US" sz="1200" b="0" i="0" u="none" strike="noStrike" kern="1200" baseline="0" dirty="0" smtClean="0">
                <a:solidFill>
                  <a:schemeClr val="tx1"/>
                </a:solidFill>
                <a:latin typeface="Arial"/>
                <a:ea typeface="+mn-ea"/>
                <a:cs typeface="+mn-cs"/>
              </a:rPr>
              <a:t>for species distribution. GBIF aims to work closely together with molecular</a:t>
            </a:r>
          </a:p>
          <a:p>
            <a:pPr marL="0" indent="0">
              <a:buFontTx/>
              <a:buNone/>
            </a:pPr>
            <a:r>
              <a:rPr lang="en-US" sz="1200" b="0" i="0" u="none" strike="noStrike" kern="1200" baseline="0" dirty="0" smtClean="0">
                <a:solidFill>
                  <a:schemeClr val="tx1"/>
                </a:solidFill>
                <a:latin typeface="Arial"/>
                <a:ea typeface="+mn-ea"/>
                <a:cs typeface="+mn-cs"/>
              </a:rPr>
              <a:t>infrastructures to (</a:t>
            </a:r>
            <a:r>
              <a:rPr lang="en-US" sz="1200" b="0" i="1" u="none" strike="noStrike" kern="1200" baseline="0" dirty="0" smtClean="0">
                <a:solidFill>
                  <a:schemeClr val="tx1"/>
                </a:solidFill>
                <a:latin typeface="Arial"/>
                <a:ea typeface="+mn-ea"/>
                <a:cs typeface="+mn-cs"/>
              </a:rPr>
              <a:t>i</a:t>
            </a:r>
            <a:r>
              <a:rPr lang="en-US" sz="1200" b="0" i="0" u="none" strike="noStrike" kern="1200" baseline="0" dirty="0" smtClean="0">
                <a:solidFill>
                  <a:schemeClr val="tx1"/>
                </a:solidFill>
                <a:latin typeface="Arial"/>
                <a:ea typeface="+mn-ea"/>
                <a:cs typeface="+mn-cs"/>
              </a:rPr>
              <a:t>) form cross-linkages between digitized</a:t>
            </a:r>
          </a:p>
          <a:p>
            <a:pPr marL="0" indent="0">
              <a:buFontTx/>
              <a:buNone/>
            </a:pPr>
            <a:r>
              <a:rPr lang="en-US" sz="1200" b="0" i="0" u="none" strike="noStrike" kern="1200" baseline="0" dirty="0" smtClean="0">
                <a:solidFill>
                  <a:schemeClr val="tx1"/>
                </a:solidFill>
                <a:latin typeface="Arial"/>
                <a:ea typeface="+mn-ea"/>
                <a:cs typeface="+mn-cs"/>
              </a:rPr>
              <a:t>specimens and associated barcode data, (</a:t>
            </a:r>
            <a:r>
              <a:rPr lang="en-US" sz="1200" b="0" i="1" u="none" strike="noStrike" kern="1200" baseline="0" dirty="0" smtClean="0">
                <a:solidFill>
                  <a:schemeClr val="tx1"/>
                </a:solidFill>
                <a:latin typeface="Arial"/>
                <a:ea typeface="+mn-ea"/>
                <a:cs typeface="+mn-cs"/>
              </a:rPr>
              <a:t>ii</a:t>
            </a:r>
            <a:r>
              <a:rPr lang="en-US" sz="1200" b="0" i="0" u="none" strike="noStrike" kern="1200" baseline="0" dirty="0" smtClean="0">
                <a:solidFill>
                  <a:schemeClr val="tx1"/>
                </a:solidFill>
                <a:latin typeface="Arial"/>
                <a:ea typeface="+mn-ea"/>
                <a:cs typeface="+mn-cs"/>
              </a:rPr>
              <a:t>) to accommodate spatiotemporal</a:t>
            </a:r>
          </a:p>
          <a:p>
            <a:pPr marL="0" indent="0">
              <a:buFontTx/>
              <a:buNone/>
            </a:pPr>
            <a:r>
              <a:rPr lang="en-US" sz="1200" b="0" i="0" u="none" strike="noStrike" kern="1200" baseline="0" dirty="0" smtClean="0">
                <a:solidFill>
                  <a:schemeClr val="tx1"/>
                </a:solidFill>
                <a:latin typeface="Arial"/>
                <a:ea typeface="+mn-ea"/>
                <a:cs typeface="+mn-cs"/>
              </a:rPr>
              <a:t>data from environmental sequencing projects, and (</a:t>
            </a:r>
            <a:r>
              <a:rPr lang="en-US" sz="1200" b="0" i="1" u="none" strike="noStrike" kern="1200" baseline="0" dirty="0" smtClean="0">
                <a:solidFill>
                  <a:schemeClr val="tx1"/>
                </a:solidFill>
                <a:latin typeface="Arial"/>
                <a:ea typeface="+mn-ea"/>
                <a:cs typeface="+mn-cs"/>
              </a:rPr>
              <a:t>iii</a:t>
            </a:r>
            <a:r>
              <a:rPr lang="en-US" sz="1200" b="0" i="0" u="none" strike="noStrike" kern="1200" baseline="0" dirty="0" smtClean="0">
                <a:solidFill>
                  <a:schemeClr val="tx1"/>
                </a:solidFill>
                <a:latin typeface="Arial"/>
                <a:ea typeface="+mn-ea"/>
                <a:cs typeface="+mn-cs"/>
              </a:rPr>
              <a:t>) to</a:t>
            </a:r>
          </a:p>
          <a:p>
            <a:pPr marL="0" indent="0">
              <a:buFontTx/>
              <a:buNone/>
            </a:pPr>
            <a:r>
              <a:rPr lang="en-US" sz="1200" b="0" i="0" u="none" strike="noStrike" kern="1200" baseline="0" dirty="0" smtClean="0">
                <a:solidFill>
                  <a:schemeClr val="tx1"/>
                </a:solidFill>
                <a:latin typeface="Arial"/>
                <a:ea typeface="+mn-ea"/>
                <a:cs typeface="+mn-cs"/>
              </a:rPr>
              <a:t>expand the current taxonomic backbone to include operational taxonomic</a:t>
            </a:r>
          </a:p>
          <a:p>
            <a:pPr marL="0" indent="0">
              <a:buFontTx/>
              <a:buNone/>
            </a:pPr>
            <a:r>
              <a:rPr lang="en-US" sz="1200" b="0" i="0" u="none" strike="noStrike" kern="1200" baseline="0" dirty="0" smtClean="0">
                <a:solidFill>
                  <a:schemeClr val="tx1"/>
                </a:solidFill>
                <a:latin typeface="Arial"/>
                <a:ea typeface="+mn-ea"/>
                <a:cs typeface="+mn-cs"/>
              </a:rPr>
              <a:t>units based on molecular and other evidence, including BOLD</a:t>
            </a:r>
          </a:p>
          <a:p>
            <a:pPr marL="0" indent="0">
              <a:buFontTx/>
              <a:buNone/>
            </a:pPr>
            <a:r>
              <a:rPr lang="en-US" sz="1200" b="0" i="0" u="none" strike="noStrike" kern="1200" baseline="0" dirty="0" smtClean="0">
                <a:solidFill>
                  <a:schemeClr val="tx1"/>
                </a:solidFill>
                <a:latin typeface="Arial"/>
                <a:ea typeface="+mn-ea"/>
                <a:cs typeface="+mn-cs"/>
              </a:rPr>
              <a:t>Barcode Index Numbers (BINs). Further, GBIF could support </a:t>
            </a:r>
            <a:r>
              <a:rPr lang="en-US" sz="1200" b="0" i="0" u="none" strike="noStrike" kern="1200" baseline="0" dirty="0" err="1" smtClean="0">
                <a:solidFill>
                  <a:schemeClr val="tx1"/>
                </a:solidFill>
                <a:latin typeface="Arial"/>
                <a:ea typeface="+mn-ea"/>
                <a:cs typeface="+mn-cs"/>
              </a:rPr>
              <a:t>organisation</a:t>
            </a:r>
            <a:endParaRPr lang="en-US" sz="1200" b="0" i="0" u="none" strike="noStrike" kern="1200" baseline="0" dirty="0" smtClean="0">
              <a:solidFill>
                <a:schemeClr val="tx1"/>
              </a:solidFill>
              <a:latin typeface="Arial"/>
              <a:ea typeface="+mn-ea"/>
              <a:cs typeface="+mn-cs"/>
            </a:endParaRPr>
          </a:p>
          <a:p>
            <a:pPr marL="0" indent="0">
              <a:buFontTx/>
              <a:buNone/>
            </a:pPr>
            <a:r>
              <a:rPr lang="en-US" sz="1200" b="0" i="0" u="none" strike="noStrike" kern="1200" baseline="0" dirty="0" smtClean="0">
                <a:solidFill>
                  <a:schemeClr val="tx1"/>
                </a:solidFill>
                <a:latin typeface="Arial"/>
                <a:ea typeface="+mn-ea"/>
                <a:cs typeface="+mn-cs"/>
              </a:rPr>
              <a:t>and </a:t>
            </a:r>
            <a:r>
              <a:rPr lang="en-US" sz="1200" b="0" i="0" u="none" strike="noStrike" kern="1200" baseline="0" dirty="0" err="1" smtClean="0">
                <a:solidFill>
                  <a:schemeClr val="tx1"/>
                </a:solidFill>
                <a:latin typeface="Arial"/>
                <a:ea typeface="+mn-ea"/>
                <a:cs typeface="+mn-cs"/>
              </a:rPr>
              <a:t>visualisation</a:t>
            </a:r>
            <a:r>
              <a:rPr lang="en-US" sz="1200" b="0" i="0" u="none" strike="noStrike" kern="1200" baseline="0" dirty="0" smtClean="0">
                <a:solidFill>
                  <a:schemeClr val="tx1"/>
                </a:solidFill>
                <a:latin typeface="Arial"/>
                <a:ea typeface="+mn-ea"/>
                <a:cs typeface="+mn-cs"/>
              </a:rPr>
              <a:t> of data on </a:t>
            </a:r>
            <a:r>
              <a:rPr lang="en-US" sz="1200" b="0" i="0" u="none" strike="noStrike" kern="1200" baseline="0" dirty="0" err="1" smtClean="0">
                <a:solidFill>
                  <a:schemeClr val="tx1"/>
                </a:solidFill>
                <a:latin typeface="Arial"/>
                <a:ea typeface="+mn-ea"/>
                <a:cs typeface="+mn-cs"/>
              </a:rPr>
              <a:t>infraspecific</a:t>
            </a:r>
            <a:r>
              <a:rPr lang="en-US" sz="1200" b="0" i="0" u="none" strike="noStrike" kern="1200" baseline="0" dirty="0" smtClean="0">
                <a:solidFill>
                  <a:schemeClr val="tx1"/>
                </a:solidFill>
                <a:latin typeface="Arial"/>
                <a:ea typeface="+mn-ea"/>
                <a:cs typeface="+mn-cs"/>
              </a:rPr>
              <a:t> genetic variation as part</a:t>
            </a:r>
          </a:p>
          <a:p>
            <a:pPr marL="0" indent="0">
              <a:buFontTx/>
              <a:buNone/>
            </a:pPr>
            <a:r>
              <a:rPr lang="en-US" sz="1200" b="0" i="0" u="none" strike="noStrike" kern="1200" baseline="0" dirty="0" smtClean="0">
                <a:solidFill>
                  <a:schemeClr val="tx1"/>
                </a:solidFill>
                <a:latin typeface="Arial"/>
                <a:ea typeface="+mn-ea"/>
                <a:cs typeface="+mn-cs"/>
              </a:rPr>
              <a:t>of the representation of species distribution data.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9372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10</a:t>
            </a:fld>
            <a:endParaRPr lang="en-US"/>
          </a:p>
        </p:txBody>
      </p:sp>
    </p:spTree>
    <p:extLst>
      <p:ext uri="{BB962C8B-B14F-4D97-AF65-F5344CB8AC3E}">
        <p14:creationId xmlns:p14="http://schemas.microsoft.com/office/powerpoint/2010/main" val="114974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11</a:t>
            </a:fld>
            <a:endParaRPr lang="en-US"/>
          </a:p>
        </p:txBody>
      </p:sp>
    </p:spTree>
    <p:extLst>
      <p:ext uri="{BB962C8B-B14F-4D97-AF65-F5344CB8AC3E}">
        <p14:creationId xmlns:p14="http://schemas.microsoft.com/office/powerpoint/2010/main" val="383131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12</a:t>
            </a:fld>
            <a:endParaRPr lang="en-US"/>
          </a:p>
        </p:txBody>
      </p:sp>
    </p:spTree>
    <p:extLst>
      <p:ext uri="{BB962C8B-B14F-4D97-AF65-F5344CB8AC3E}">
        <p14:creationId xmlns:p14="http://schemas.microsoft.com/office/powerpoint/2010/main" val="1514127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13</a:t>
            </a:fld>
            <a:endParaRPr lang="en-US"/>
          </a:p>
        </p:txBody>
      </p:sp>
    </p:spTree>
    <p:extLst>
      <p:ext uri="{BB962C8B-B14F-4D97-AF65-F5344CB8AC3E}">
        <p14:creationId xmlns:p14="http://schemas.microsoft.com/office/powerpoint/2010/main" val="404876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14</a:t>
            </a:fld>
            <a:endParaRPr lang="en-US"/>
          </a:p>
        </p:txBody>
      </p:sp>
    </p:spTree>
    <p:extLst>
      <p:ext uri="{BB962C8B-B14F-4D97-AF65-F5344CB8AC3E}">
        <p14:creationId xmlns:p14="http://schemas.microsoft.com/office/powerpoint/2010/main" val="336991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15</a:t>
            </a:fld>
            <a:endParaRPr lang="en-US"/>
          </a:p>
        </p:txBody>
      </p:sp>
    </p:spTree>
    <p:extLst>
      <p:ext uri="{BB962C8B-B14F-4D97-AF65-F5344CB8AC3E}">
        <p14:creationId xmlns:p14="http://schemas.microsoft.com/office/powerpoint/2010/main" val="3134969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err="1" smtClean="0"/>
              <a:t>Moving</a:t>
            </a:r>
            <a:r>
              <a:rPr lang="da-DK" dirty="0" smtClean="0"/>
              <a:t> </a:t>
            </a:r>
            <a:r>
              <a:rPr lang="da-DK" dirty="0" err="1" smtClean="0"/>
              <a:t>these</a:t>
            </a:r>
            <a:r>
              <a:rPr lang="da-DK" dirty="0" smtClean="0"/>
              <a:t> </a:t>
            </a:r>
            <a:r>
              <a:rPr lang="da-DK" dirty="0" err="1" smtClean="0"/>
              <a:t>figures</a:t>
            </a:r>
            <a:r>
              <a:rPr lang="da-DK" dirty="0" smtClean="0"/>
              <a:t> </a:t>
            </a:r>
            <a:r>
              <a:rPr lang="da-DK" dirty="0" err="1" smtClean="0"/>
              <a:t>closer</a:t>
            </a:r>
            <a:endParaRPr lang="en-GB" dirty="0"/>
          </a:p>
        </p:txBody>
      </p:sp>
      <p:sp>
        <p:nvSpPr>
          <p:cNvPr id="4" name="Slide Number Placeholder 3"/>
          <p:cNvSpPr>
            <a:spLocks noGrp="1"/>
          </p:cNvSpPr>
          <p:nvPr>
            <p:ph type="sldNum" sz="quarter" idx="10"/>
          </p:nvPr>
        </p:nvSpPr>
        <p:spPr/>
        <p:txBody>
          <a:bodyPr/>
          <a:lstStyle/>
          <a:p>
            <a:fld id="{F19303DE-3E45-4DD3-9505-92EF4803EF97}" type="slidenum">
              <a:rPr lang="en-US" smtClean="0"/>
              <a:pPr/>
              <a:t>16</a:t>
            </a:fld>
            <a:endParaRPr lang="en-US"/>
          </a:p>
        </p:txBody>
      </p:sp>
    </p:spTree>
    <p:extLst>
      <p:ext uri="{BB962C8B-B14F-4D97-AF65-F5344CB8AC3E}">
        <p14:creationId xmlns:p14="http://schemas.microsoft.com/office/powerpoint/2010/main" val="250207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err="1" smtClean="0"/>
              <a:t>Moving</a:t>
            </a:r>
            <a:r>
              <a:rPr lang="da-DK" dirty="0" smtClean="0"/>
              <a:t> </a:t>
            </a:r>
            <a:r>
              <a:rPr lang="da-DK" dirty="0" err="1" smtClean="0"/>
              <a:t>these</a:t>
            </a:r>
            <a:r>
              <a:rPr lang="da-DK" dirty="0" smtClean="0"/>
              <a:t> </a:t>
            </a:r>
            <a:r>
              <a:rPr lang="da-DK" dirty="0" err="1" smtClean="0"/>
              <a:t>figures</a:t>
            </a:r>
            <a:r>
              <a:rPr lang="da-DK" dirty="0" smtClean="0"/>
              <a:t> </a:t>
            </a:r>
            <a:r>
              <a:rPr lang="da-DK" dirty="0" err="1" smtClean="0"/>
              <a:t>closer</a:t>
            </a:r>
            <a:endParaRPr lang="en-GB" dirty="0"/>
          </a:p>
        </p:txBody>
      </p:sp>
      <p:sp>
        <p:nvSpPr>
          <p:cNvPr id="4" name="Slide Number Placeholder 3"/>
          <p:cNvSpPr>
            <a:spLocks noGrp="1"/>
          </p:cNvSpPr>
          <p:nvPr>
            <p:ph type="sldNum" sz="quarter" idx="10"/>
          </p:nvPr>
        </p:nvSpPr>
        <p:spPr/>
        <p:txBody>
          <a:bodyPr/>
          <a:lstStyle/>
          <a:p>
            <a:fld id="{F19303DE-3E45-4DD3-9505-92EF4803EF97}" type="slidenum">
              <a:rPr lang="en-US" smtClean="0"/>
              <a:pPr/>
              <a:t>17</a:t>
            </a:fld>
            <a:endParaRPr lang="en-US"/>
          </a:p>
        </p:txBody>
      </p:sp>
    </p:spTree>
    <p:extLst>
      <p:ext uri="{BB962C8B-B14F-4D97-AF65-F5344CB8AC3E}">
        <p14:creationId xmlns:p14="http://schemas.microsoft.com/office/powerpoint/2010/main" val="1067320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18</a:t>
            </a:fld>
            <a:endParaRPr lang="en-US"/>
          </a:p>
        </p:txBody>
      </p:sp>
    </p:spTree>
    <p:extLst>
      <p:ext uri="{BB962C8B-B14F-4D97-AF65-F5344CB8AC3E}">
        <p14:creationId xmlns:p14="http://schemas.microsoft.com/office/powerpoint/2010/main" val="994858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err="1" smtClean="0"/>
              <a:t>Mendeley</a:t>
            </a:r>
            <a:r>
              <a:rPr lang="da-DK" dirty="0" smtClean="0"/>
              <a:t>,</a:t>
            </a:r>
            <a:r>
              <a:rPr lang="da-DK" baseline="0" dirty="0" smtClean="0"/>
              <a:t> </a:t>
            </a:r>
            <a:r>
              <a:rPr lang="da-DK" baseline="0" dirty="0" err="1" smtClean="0"/>
              <a:t>monitoring</a:t>
            </a:r>
            <a:r>
              <a:rPr lang="da-DK" baseline="0" dirty="0" smtClean="0"/>
              <a:t> </a:t>
            </a:r>
            <a:r>
              <a:rPr lang="da-DK" baseline="0" dirty="0" err="1" smtClean="0"/>
              <a:t>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207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35714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20</a:t>
            </a:fld>
            <a:endParaRPr lang="en-US"/>
          </a:p>
        </p:txBody>
      </p:sp>
    </p:spTree>
    <p:extLst>
      <p:ext uri="{BB962C8B-B14F-4D97-AF65-F5344CB8AC3E}">
        <p14:creationId xmlns:p14="http://schemas.microsoft.com/office/powerpoint/2010/main" val="4170685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err="1" smtClean="0"/>
              <a:t>Mendeley</a:t>
            </a:r>
            <a:r>
              <a:rPr lang="da-DK" dirty="0" smtClean="0"/>
              <a:t>,</a:t>
            </a:r>
            <a:r>
              <a:rPr lang="da-DK" baseline="0" dirty="0" smtClean="0"/>
              <a:t> </a:t>
            </a:r>
            <a:r>
              <a:rPr lang="da-DK" baseline="0" dirty="0" err="1" smtClean="0"/>
              <a:t>monitoring</a:t>
            </a:r>
            <a:r>
              <a:rPr lang="da-DK" baseline="0" dirty="0" smtClean="0"/>
              <a:t> </a:t>
            </a:r>
            <a:r>
              <a:rPr lang="da-DK" baseline="0" dirty="0" err="1" smtClean="0"/>
              <a:t>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76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err="1" smtClean="0"/>
              <a:t>Mendeley</a:t>
            </a:r>
            <a:r>
              <a:rPr lang="da-DK" dirty="0" smtClean="0"/>
              <a:t>,</a:t>
            </a:r>
            <a:r>
              <a:rPr lang="da-DK" baseline="0" dirty="0" smtClean="0"/>
              <a:t> </a:t>
            </a:r>
            <a:r>
              <a:rPr lang="da-DK" baseline="0" dirty="0" err="1" smtClean="0"/>
              <a:t>monitoring</a:t>
            </a:r>
            <a:r>
              <a:rPr lang="da-DK" baseline="0" dirty="0" smtClean="0"/>
              <a:t> </a:t>
            </a:r>
            <a:r>
              <a:rPr lang="da-DK" baseline="0" dirty="0" err="1" smtClean="0"/>
              <a:t>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2852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err="1" smtClean="0"/>
              <a:t>Mendeley</a:t>
            </a:r>
            <a:r>
              <a:rPr lang="da-DK" dirty="0" smtClean="0"/>
              <a:t>,</a:t>
            </a:r>
            <a:r>
              <a:rPr lang="da-DK" baseline="0" dirty="0" smtClean="0"/>
              <a:t> </a:t>
            </a:r>
            <a:r>
              <a:rPr lang="da-DK" baseline="0" dirty="0" err="1" smtClean="0"/>
              <a:t>monitoring</a:t>
            </a:r>
            <a:r>
              <a:rPr lang="da-DK" baseline="0" dirty="0" smtClean="0"/>
              <a:t> </a:t>
            </a:r>
            <a:r>
              <a:rPr lang="da-DK" baseline="0" dirty="0" err="1" smtClean="0"/>
              <a:t>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003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Meeting</a:t>
            </a:r>
            <a:r>
              <a:rPr lang="da-DK" baseline="0" dirty="0"/>
              <a:t> big national and global needs depends on government commitments (as coordinated through the CBD).  IPBES exists to coordinate global and regional assessments to guide and support these commitments. These assessments should be based on the best available models, which in turn depend on the best possible data.  Coordinated work on delivering and organising biodiversity data can support this whole process.</a:t>
            </a:r>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t>24</a:t>
            </a:fld>
            <a:endParaRPr lang="en-US"/>
          </a:p>
        </p:txBody>
      </p:sp>
    </p:spTree>
    <p:extLst>
      <p:ext uri="{BB962C8B-B14F-4D97-AF65-F5344CB8AC3E}">
        <p14:creationId xmlns:p14="http://schemas.microsoft.com/office/powerpoint/2010/main" val="1676495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25</a:t>
            </a:fld>
            <a:endParaRPr lang="en-US"/>
          </a:p>
        </p:txBody>
      </p:sp>
    </p:spTree>
    <p:extLst>
      <p:ext uri="{BB962C8B-B14F-4D97-AF65-F5344CB8AC3E}">
        <p14:creationId xmlns:p14="http://schemas.microsoft.com/office/powerpoint/2010/main" val="3027781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26</a:t>
            </a:fld>
            <a:endParaRPr lang="en-US"/>
          </a:p>
        </p:txBody>
      </p:sp>
    </p:spTree>
    <p:extLst>
      <p:ext uri="{BB962C8B-B14F-4D97-AF65-F5344CB8AC3E}">
        <p14:creationId xmlns:p14="http://schemas.microsoft.com/office/powerpoint/2010/main" val="16978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27</a:t>
            </a:fld>
            <a:endParaRPr lang="en-US"/>
          </a:p>
        </p:txBody>
      </p:sp>
    </p:spTree>
    <p:extLst>
      <p:ext uri="{BB962C8B-B14F-4D97-AF65-F5344CB8AC3E}">
        <p14:creationId xmlns:p14="http://schemas.microsoft.com/office/powerpoint/2010/main" val="676307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069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a:t>Users need all biodiversity information to work together and for</a:t>
            </a:r>
            <a:r>
              <a:rPr lang="da-DK" baseline="0" dirty="0"/>
              <a:t> it to be possible to create synthetic complex data sets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59238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514350">
              <a:buFont typeface="+mj-lt"/>
              <a:buAutoNum type="arabicPeriod"/>
            </a:pPr>
            <a:r>
              <a:rPr lang="en-AU" dirty="0" smtClean="0">
                <a:solidFill>
                  <a:schemeClr val="tx1"/>
                </a:solidFill>
              </a:rPr>
              <a:t>Remove obstacles to collaboration in sharing and use of biodiversity data</a:t>
            </a:r>
            <a:endParaRPr lang="en-AU" sz="900" dirty="0" smtClean="0">
              <a:solidFill>
                <a:schemeClr val="tx1"/>
              </a:solidFill>
            </a:endParaRPr>
          </a:p>
          <a:p>
            <a:pPr marL="514350" indent="-514350">
              <a:buFont typeface="+mj-lt"/>
              <a:buAutoNum type="arabicPeriod"/>
            </a:pPr>
            <a:r>
              <a:rPr lang="en-AU" dirty="0" smtClean="0">
                <a:solidFill>
                  <a:schemeClr val="tx1"/>
                </a:solidFill>
              </a:rPr>
              <a:t>Organise evidence of recorded occurrence of any species in time and space</a:t>
            </a:r>
            <a:endParaRPr lang="en-AU" sz="900" dirty="0" smtClean="0">
              <a:solidFill>
                <a:schemeClr val="tx1"/>
              </a:solidFill>
            </a:endParaRPr>
          </a:p>
          <a:p>
            <a:pPr marL="514350" indent="-514350">
              <a:buFont typeface="+mj-lt"/>
              <a:buAutoNum type="arabicPeriod"/>
            </a:pPr>
            <a:r>
              <a:rPr lang="en-AU" dirty="0" smtClean="0">
                <a:solidFill>
                  <a:schemeClr val="tx1"/>
                </a:solidFill>
              </a:rPr>
              <a:t>Support development of a global virtual natural history collection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086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400" dirty="0"/>
              <a:t>Useful</a:t>
            </a:r>
            <a:r>
              <a:rPr lang="en-US" sz="4400" baseline="0" dirty="0"/>
              <a:t> to see GBIF in its different modalities:</a:t>
            </a:r>
          </a:p>
          <a:p>
            <a:pPr marL="114300" indent="-114300"/>
            <a:r>
              <a:rPr lang="en-US" sz="4400" baseline="0" dirty="0"/>
              <a:t>A window on biodiversity</a:t>
            </a:r>
          </a:p>
          <a:p>
            <a:pPr marL="114300" indent="-114300"/>
            <a:r>
              <a:rPr lang="en-US" sz="4400" baseline="0" dirty="0"/>
              <a:t>An informatics infrastructure </a:t>
            </a:r>
            <a:r>
              <a:rPr lang="en-US" sz="4400" baseline="0" dirty="0" smtClean="0"/>
              <a:t>focused </a:t>
            </a:r>
            <a:r>
              <a:rPr lang="en-US" sz="4400" baseline="0" dirty="0"/>
              <a:t>on tools and standards in service to science and society</a:t>
            </a:r>
          </a:p>
          <a:p>
            <a:pPr marL="114300" indent="-114300"/>
            <a:r>
              <a:rPr lang="en-US" sz="4400" baseline="0" dirty="0"/>
              <a:t>A global network on bioinformatics</a:t>
            </a:r>
            <a:endParaRPr lang="en-US" sz="4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576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6</a:t>
            </a:fld>
            <a:endParaRPr lang="en-US"/>
          </a:p>
        </p:txBody>
      </p:sp>
    </p:spTree>
    <p:extLst>
      <p:ext uri="{BB962C8B-B14F-4D97-AF65-F5344CB8AC3E}">
        <p14:creationId xmlns:p14="http://schemas.microsoft.com/office/powerpoint/2010/main" val="82298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GBIF now deals with four types of biodiversity data:</a:t>
            </a:r>
          </a:p>
          <a:p>
            <a:endParaRPr lang="en-US" dirty="0"/>
          </a:p>
          <a:p>
            <a:r>
              <a:rPr lang="en-US" dirty="0"/>
              <a:t>Occurrences (observations, specimens </a:t>
            </a:r>
            <a:r>
              <a:rPr lang="en-US" dirty="0" err="1"/>
              <a:t>etc</a:t>
            </a:r>
            <a:r>
              <a:rPr lang="en-US" dirty="0"/>
              <a:t>)</a:t>
            </a:r>
          </a:p>
          <a:p>
            <a:r>
              <a:rPr lang="da-DK" dirty="0"/>
              <a:t>Samples (sets of observations from a single collecting event, including</a:t>
            </a:r>
            <a:r>
              <a:rPr lang="da-DK" baseline="0" dirty="0"/>
              <a:t> information on sampling protocols and abundance)</a:t>
            </a:r>
            <a:endParaRPr lang="en-US" dirty="0"/>
          </a:p>
          <a:p>
            <a:r>
              <a:rPr lang="en-US" dirty="0"/>
              <a:t>Checklists (names)</a:t>
            </a:r>
          </a:p>
          <a:p>
            <a:r>
              <a:rPr lang="en-US" dirty="0"/>
              <a:t>Metadata (data about data) - http://</a:t>
            </a:r>
            <a:r>
              <a:rPr lang="en-US" dirty="0" err="1"/>
              <a:t>www.gbif.org</a:t>
            </a:r>
            <a:r>
              <a:rPr lang="en-US" dirty="0"/>
              <a:t>/dataset/</a:t>
            </a:r>
            <a:r>
              <a:rPr lang="en-US" dirty="0" err="1"/>
              <a:t>search?type</a:t>
            </a:r>
            <a:r>
              <a:rPr lang="en-US" dirty="0"/>
              <a:t>=METADATA</a:t>
            </a:r>
          </a:p>
          <a:p>
            <a:endParaRPr lang="en-US" dirty="0"/>
          </a:p>
          <a:p>
            <a:r>
              <a:rPr lang="en-US" dirty="0"/>
              <a:t>Occurrences are records that document a 'collection event'—evidence that a particular, named organism was found at a particular time and place. Also known as primary biodiversity data, occurrences document the 'what, where, when, how and by whom' of our exploration of the planet's species. An occurrence record can be based on an observation in the field, vouchered (labeled) specimen in a museum or herbarium, or other evidence. </a:t>
            </a:r>
          </a:p>
          <a:p>
            <a:endParaRPr lang="da-DK"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Sample-based data are records from thousands of different kinds of environmental, ecological, and natural resource monitoring and assessment investigations. These events range from one-off surveys to ongoing monitoring and includes activities like freshwater and marine sampling, plant cover and vegetation plots, and citizen science bird counts, among others.</a:t>
            </a:r>
          </a:p>
          <a:p>
            <a:endParaRPr lang="en-US" dirty="0"/>
          </a:p>
          <a:p>
            <a:r>
              <a:rPr lang="en-US" dirty="0"/>
              <a:t>Checklists are lists of scientific names of organisms grouped into taxonomic hierarchies. They serve two main functions: first, they provide data that help to enrich information about particular species, for example by including them on national checklists, and on lists of invasive or threatened species; and they provide taxonomic 'backbones' around which species information can be organized.</a:t>
            </a:r>
          </a:p>
          <a:p>
            <a:endParaRPr lang="en-US" dirty="0"/>
          </a:p>
          <a:p>
            <a:r>
              <a:rPr lang="en-US" dirty="0"/>
              <a:t>Metadata are structured descriptions of datasets giving essential details such as the geographic and taxonomic scope of the data, methods of collection or observation, contact details and citation requirements. They help to give context to datasets and enable users to assess whether data are fit for use in a particular research project or application.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1101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4756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4796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BIF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a:t>
            </a:r>
            <a:r>
              <a:rPr lang="en-US" dirty="0" err="1" smtClean="0"/>
              <a:t>slidedoc</a:t>
            </a:r>
            <a:r>
              <a:rPr lang="en-US" dirty="0" smtClean="0"/>
              <a:t>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bg1"/>
                </a:solidFill>
              </a:defRPr>
            </a:lvl1pPr>
            <a:lvl2pPr>
              <a:defRPr b="1">
                <a:solidFill>
                  <a:srgbClr val="FDB002"/>
                </a:solidFill>
              </a:defRPr>
            </a:lvl2pPr>
            <a:lvl3pPr>
              <a:defRPr>
                <a:solidFill>
                  <a:schemeClr val="bg1">
                    <a:lumMod val="95000"/>
                  </a:schemeClr>
                </a:solidFill>
              </a:defRPr>
            </a:lvl3pPr>
            <a:lvl4pPr>
              <a:defRPr>
                <a:solidFill>
                  <a:schemeClr val="tx1"/>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33686477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hasCustomPrompt="1"/>
          </p:nvPr>
        </p:nvSpPr>
        <p:spPr>
          <a:xfrm>
            <a:off x="609601" y="6407150"/>
            <a:ext cx="10110465"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37489032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48101"/>
            <a:ext cx="5638800" cy="1703287"/>
          </a:xfrm>
        </p:spPr>
        <p:txBody>
          <a:bodyPr>
            <a:spAutoFit/>
          </a:bodyPr>
          <a:lstStyle>
            <a:lvl1pPr>
              <a:defRPr sz="5800" b="0" i="0" kern="100" spc="-200" baseline="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721063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49215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2pPr>
              <a:spcBef>
                <a:spcPts val="844"/>
              </a:spcBef>
              <a:defRPr sz="1687"/>
            </a:lvl2pPr>
            <a:lvl3pPr>
              <a:spcBef>
                <a:spcPts val="422"/>
              </a:spcBef>
              <a:defRPr sz="1406"/>
            </a:lvl3pPr>
            <a:lvl4pPr>
              <a:spcBef>
                <a:spcPts val="422"/>
              </a:spcBef>
              <a:defRPr sz="1406"/>
            </a:lvl4pPr>
            <a:lvl5pPr>
              <a:spcBef>
                <a:spcPts val="0"/>
              </a:spcBef>
              <a:defRPr sz="1406"/>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197900249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6494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17653069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BIF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a:t>
            </a:r>
            <a:r>
              <a:rPr lang="en-US" dirty="0" err="1" smtClean="0"/>
              <a:t>slidedoc</a:t>
            </a:r>
            <a:r>
              <a:rPr lang="en-US" dirty="0" smtClean="0"/>
              <a:t>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bg1"/>
                </a:solidFill>
              </a:defRPr>
            </a:lvl1pPr>
            <a:lvl2pPr>
              <a:defRPr b="1">
                <a:solidFill>
                  <a:srgbClr val="FDB002"/>
                </a:solidFill>
              </a:defRPr>
            </a:lvl2pPr>
            <a:lvl3pPr>
              <a:defRPr>
                <a:solidFill>
                  <a:schemeClr val="bg1">
                    <a:lumMod val="95000"/>
                  </a:schemeClr>
                </a:solidFill>
              </a:defRPr>
            </a:lvl3pPr>
            <a:lvl4pPr>
              <a:defRPr>
                <a:solidFill>
                  <a:schemeClr val="tx1"/>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27666126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D Cover">
    <p:spTree>
      <p:nvGrpSpPr>
        <p:cNvPr id="1" name=""/>
        <p:cNvGrpSpPr/>
        <p:nvPr/>
      </p:nvGrpSpPr>
      <p:grpSpPr>
        <a:xfrm>
          <a:off x="0" y="0"/>
          <a:ext cx="0" cy="0"/>
          <a:chOff x="0" y="0"/>
          <a:chExt cx="0" cy="0"/>
        </a:xfrm>
      </p:grpSpPr>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1362601"/>
            <a:ext cx="7416800" cy="734937"/>
          </a:xfrm>
          <a:prstGeom prst="rect">
            <a:avLst/>
          </a:prstGeom>
        </p:spPr>
      </p:pic>
    </p:spTree>
    <p:extLst>
      <p:ext uri="{BB962C8B-B14F-4D97-AF65-F5344CB8AC3E}">
        <p14:creationId xmlns:p14="http://schemas.microsoft.com/office/powerpoint/2010/main" val="40992474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lvl1pPr>
              <a:defRPr>
                <a:solidFill>
                  <a:schemeClr val="bg1"/>
                </a:solidFill>
              </a:defRPr>
            </a:lvl1pPr>
          </a:lstStyle>
          <a:p>
            <a:r>
              <a:rPr lang="en-US" smtClean="0"/>
              <a:t>Click to edit Master title style</a:t>
            </a:r>
            <a:endParaRPr lang="en-US"/>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37" name="Text Placeholder 36"/>
          <p:cNvSpPr>
            <a:spLocks noGrp="1"/>
          </p:cNvSpPr>
          <p:nvPr>
            <p:ph type="body" sz="quarter" idx="11"/>
          </p:nvPr>
        </p:nvSpPr>
        <p:spPr>
          <a:xfrm>
            <a:off x="5105400" y="685800"/>
            <a:ext cx="647700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Tree>
    <p:extLst>
      <p:ext uri="{BB962C8B-B14F-4D97-AF65-F5344CB8AC3E}">
        <p14:creationId xmlns:p14="http://schemas.microsoft.com/office/powerpoint/2010/main" val="11061795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31961628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D Cover">
    <p:spTree>
      <p:nvGrpSpPr>
        <p:cNvPr id="1" name=""/>
        <p:cNvGrpSpPr/>
        <p:nvPr/>
      </p:nvGrpSpPr>
      <p:grpSpPr>
        <a:xfrm>
          <a:off x="0" y="0"/>
          <a:ext cx="0" cy="0"/>
          <a:chOff x="0" y="0"/>
          <a:chExt cx="0" cy="0"/>
        </a:xfrm>
      </p:grpSpPr>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1362601"/>
            <a:ext cx="7416800" cy="734937"/>
          </a:xfrm>
          <a:prstGeom prst="rect">
            <a:avLst/>
          </a:prstGeom>
        </p:spPr>
      </p:pic>
    </p:spTree>
    <p:extLst>
      <p:ext uri="{BB962C8B-B14F-4D97-AF65-F5344CB8AC3E}">
        <p14:creationId xmlns:p14="http://schemas.microsoft.com/office/powerpoint/2010/main" val="269522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3"/>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8050792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3429000"/>
            <a:ext cx="647895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119179712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685800"/>
            <a:ext cx="309567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2"/>
          <p:cNvSpPr>
            <a:spLocks noGrp="1"/>
          </p:cNvSpPr>
          <p:nvPr>
            <p:ph idx="10"/>
          </p:nvPr>
        </p:nvSpPr>
        <p:spPr>
          <a:xfrm>
            <a:off x="8471877" y="685800"/>
            <a:ext cx="311052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69990223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900" i="0">
                <a:solidFill>
                  <a:schemeClr val="bg2"/>
                </a:solidFill>
                <a:latin typeface="Arial Narrow"/>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33597738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4"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1"/>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15918582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hasCustomPrompt="1"/>
          </p:nvPr>
        </p:nvSpPr>
        <p:spPr>
          <a:xfrm>
            <a:off x="609601" y="6407150"/>
            <a:ext cx="10110465"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4045023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48101"/>
            <a:ext cx="5638800" cy="1703287"/>
          </a:xfrm>
        </p:spPr>
        <p:txBody>
          <a:bodyPr>
            <a:spAutoFit/>
          </a:bodyPr>
          <a:lstStyle>
            <a:lvl1pPr>
              <a:defRPr sz="5800" b="0" i="0" kern="100" spc="-200" baseline="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75187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314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509E2F"/>
                </a:solidFill>
                <a:latin typeface="Arial"/>
                <a:cs typeface="Arial"/>
              </a:defRPr>
            </a:lvl1pPr>
          </a:lstStyle>
          <a:p>
            <a:r>
              <a:rPr lang="en-GB" dirty="0" smtClean="0"/>
              <a:t>CLICK TO EDIT MASTER TITLE STYLE</a:t>
            </a:r>
            <a:endParaRPr lang="en-GB" dirty="0"/>
          </a:p>
        </p:txBody>
      </p:sp>
      <p:sp>
        <p:nvSpPr>
          <p:cNvPr id="3" name="Content Placeholder 2"/>
          <p:cNvSpPr>
            <a:spLocks noGrp="1"/>
          </p:cNvSpPr>
          <p:nvPr>
            <p:ph idx="1"/>
          </p:nvPr>
        </p:nvSpPr>
        <p:spPr>
          <a:xfrm>
            <a:off x="609600" y="1309689"/>
            <a:ext cx="109728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7" name="Straight Connector 6"/>
          <p:cNvCxnSpPr/>
          <p:nvPr userDrawn="1"/>
        </p:nvCxnSpPr>
        <p:spPr>
          <a:xfrm>
            <a:off x="587465" y="6349719"/>
            <a:ext cx="9542735"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192649966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
        <p:nvSpPr>
          <p:cNvPr id="15"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DOI or URL</a:t>
            </a:r>
          </a:p>
        </p:txBody>
      </p:sp>
      <p:cxnSp>
        <p:nvCxnSpPr>
          <p:cNvPr id="13" name="Straight Connector 12"/>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715244" y="3875845"/>
            <a:ext cx="5281273"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Key points</a:t>
            </a:r>
          </a:p>
          <a:p>
            <a:pPr lvl="0"/>
            <a:r>
              <a:rPr lang="en-US" dirty="0"/>
              <a:t>Highlighting</a:t>
            </a:r>
          </a:p>
          <a:p>
            <a:pPr lvl="0"/>
            <a:r>
              <a:rPr lang="en-US" dirty="0"/>
              <a:t>Use case</a:t>
            </a:r>
          </a:p>
          <a:p>
            <a:pPr lvl="0"/>
            <a:endParaRPr lang="en-US" dirty="0"/>
          </a:p>
        </p:txBody>
      </p:sp>
      <p:sp>
        <p:nvSpPr>
          <p:cNvPr id="8" name="Picture Placeholder 7"/>
          <p:cNvSpPr>
            <a:spLocks noGrp="1"/>
          </p:cNvSpPr>
          <p:nvPr>
            <p:ph type="pic" sz="quarter" idx="12" hasCustomPrompt="1"/>
          </p:nvPr>
        </p:nvSpPr>
        <p:spPr>
          <a:xfrm>
            <a:off x="9356568" y="274642"/>
            <a:ext cx="2225833" cy="1630359"/>
          </a:xfrm>
        </p:spPr>
        <p:txBody>
          <a:bodyPr/>
          <a:lstStyle>
            <a:lvl1pPr>
              <a:defRPr baseline="0"/>
            </a:lvl1pPr>
          </a:lstStyle>
          <a:p>
            <a:r>
              <a:rPr lang="en-US" dirty="0"/>
              <a:t>Logo / journal cover</a:t>
            </a:r>
          </a:p>
        </p:txBody>
      </p:sp>
      <p:sp>
        <p:nvSpPr>
          <p:cNvPr id="16" name="Picture Placeholder 15"/>
          <p:cNvSpPr>
            <a:spLocks noGrp="1"/>
          </p:cNvSpPr>
          <p:nvPr>
            <p:ph type="pic" sz="quarter" idx="14" hasCustomPrompt="1"/>
          </p:nvPr>
        </p:nvSpPr>
        <p:spPr>
          <a:xfrm>
            <a:off x="6248400" y="1981201"/>
            <a:ext cx="5334000" cy="4149725"/>
          </a:xfrm>
        </p:spPr>
        <p:txBody>
          <a:bodyPr/>
          <a:lstStyle>
            <a:lvl1pPr>
              <a:defRPr baseline="0"/>
            </a:lvl1pPr>
          </a:lstStyle>
          <a:p>
            <a:r>
              <a:rPr lang="en-US" dirty="0"/>
              <a:t>Representative graphic / map / visual from article</a:t>
            </a:r>
          </a:p>
        </p:txBody>
      </p:sp>
      <p:sp>
        <p:nvSpPr>
          <p:cNvPr id="18" name="Picture Placeholder 17"/>
          <p:cNvSpPr>
            <a:spLocks noGrp="1"/>
          </p:cNvSpPr>
          <p:nvPr>
            <p:ph type="pic" sz="quarter" idx="15" hasCustomPrompt="1"/>
          </p:nvPr>
        </p:nvSpPr>
        <p:spPr>
          <a:xfrm>
            <a:off x="715245" y="1981200"/>
            <a:ext cx="5281273" cy="1893888"/>
          </a:xfrm>
        </p:spPr>
        <p:txBody>
          <a:bodyPr/>
          <a:lstStyle/>
          <a:p>
            <a:r>
              <a:rPr lang="en-US" dirty="0"/>
              <a:t>Species photo</a:t>
            </a:r>
          </a:p>
        </p:txBody>
      </p:sp>
      <p:sp>
        <p:nvSpPr>
          <p:cNvPr id="23" name="Text Placeholder 22"/>
          <p:cNvSpPr>
            <a:spLocks noGrp="1"/>
          </p:cNvSpPr>
          <p:nvPr>
            <p:ph type="body" sz="quarter" idx="16" hasCustomPrompt="1"/>
          </p:nvPr>
        </p:nvSpPr>
        <p:spPr>
          <a:xfrm>
            <a:off x="-139513" y="-10949"/>
            <a:ext cx="7344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a:t>topic</a:t>
            </a:r>
          </a:p>
        </p:txBody>
      </p:sp>
      <p:sp>
        <p:nvSpPr>
          <p:cNvPr id="14" name="Content Placeholder 3"/>
          <p:cNvSpPr>
            <a:spLocks noGrp="1"/>
          </p:cNvSpPr>
          <p:nvPr>
            <p:ph sz="half" idx="17" hasCustomPrompt="1"/>
          </p:nvPr>
        </p:nvSpPr>
        <p:spPr>
          <a:xfrm>
            <a:off x="715244" y="274642"/>
            <a:ext cx="8641323"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Title/Author clipping or citation</a:t>
            </a:r>
          </a:p>
        </p:txBody>
      </p:sp>
    </p:spTree>
    <p:extLst>
      <p:ext uri="{BB962C8B-B14F-4D97-AF65-F5344CB8AC3E}">
        <p14:creationId xmlns:p14="http://schemas.microsoft.com/office/powerpoint/2010/main" val="293899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lvl1pPr>
              <a:defRPr>
                <a:solidFill>
                  <a:schemeClr val="bg1"/>
                </a:solidFill>
              </a:defRPr>
            </a:lvl1pPr>
          </a:lstStyle>
          <a:p>
            <a:r>
              <a:rPr lang="en-US" smtClean="0"/>
              <a:t>Click to edit Master title style</a:t>
            </a:r>
            <a:endParaRPr lang="en-US"/>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37" name="Text Placeholder 36"/>
          <p:cNvSpPr>
            <a:spLocks noGrp="1"/>
          </p:cNvSpPr>
          <p:nvPr>
            <p:ph type="body" sz="quarter" idx="11"/>
          </p:nvPr>
        </p:nvSpPr>
        <p:spPr>
          <a:xfrm>
            <a:off x="5105400" y="685800"/>
            <a:ext cx="647700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Tree>
    <p:extLst>
      <p:ext uri="{BB962C8B-B14F-4D97-AF65-F5344CB8AC3E}">
        <p14:creationId xmlns:p14="http://schemas.microsoft.com/office/powerpoint/2010/main" val="14197730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3763"/>
          </a:xfrm>
        </p:spPr>
        <p:txBody>
          <a:bodyPr anchor="t" anchorCtr="0">
            <a:noAutofit/>
          </a:bodyPr>
          <a:lstStyle>
            <a:lvl1pPr algn="l">
              <a:defRPr sz="2800" b="1" cap="all">
                <a:solidFill>
                  <a:srgbClr val="32812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68401"/>
            <a:ext cx="53848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168401"/>
            <a:ext cx="53848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360317163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328127"/>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309689"/>
            <a:ext cx="109728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3022033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BIF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a:t>
            </a:r>
            <a:r>
              <a:rPr lang="en-US" dirty="0" err="1" smtClean="0"/>
              <a:t>slidedoc</a:t>
            </a:r>
            <a:r>
              <a:rPr lang="en-US" dirty="0" smtClean="0"/>
              <a:t>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bg1"/>
                </a:solidFill>
              </a:defRPr>
            </a:lvl1pPr>
            <a:lvl2pPr>
              <a:defRPr b="1">
                <a:solidFill>
                  <a:srgbClr val="FDB002"/>
                </a:solidFill>
              </a:defRPr>
            </a:lvl2pPr>
            <a:lvl3pPr>
              <a:defRPr>
                <a:solidFill>
                  <a:schemeClr val="bg1">
                    <a:lumMod val="95000"/>
                  </a:schemeClr>
                </a:solidFill>
              </a:defRPr>
            </a:lvl3pPr>
            <a:lvl4pPr>
              <a:defRPr>
                <a:solidFill>
                  <a:schemeClr val="tx1"/>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273639302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D Cover">
    <p:spTree>
      <p:nvGrpSpPr>
        <p:cNvPr id="1" name=""/>
        <p:cNvGrpSpPr/>
        <p:nvPr/>
      </p:nvGrpSpPr>
      <p:grpSpPr>
        <a:xfrm>
          <a:off x="0" y="0"/>
          <a:ext cx="0" cy="0"/>
          <a:chOff x="0" y="0"/>
          <a:chExt cx="0" cy="0"/>
        </a:xfrm>
      </p:grpSpPr>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1362601"/>
            <a:ext cx="7416800" cy="734937"/>
          </a:xfrm>
          <a:prstGeom prst="rect">
            <a:avLst/>
          </a:prstGeom>
        </p:spPr>
      </p:pic>
    </p:spTree>
    <p:extLst>
      <p:ext uri="{BB962C8B-B14F-4D97-AF65-F5344CB8AC3E}">
        <p14:creationId xmlns:p14="http://schemas.microsoft.com/office/powerpoint/2010/main" val="420826910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lvl1pPr>
              <a:defRPr>
                <a:solidFill>
                  <a:schemeClr val="bg1"/>
                </a:solidFill>
              </a:defRPr>
            </a:lvl1pPr>
          </a:lstStyle>
          <a:p>
            <a:r>
              <a:rPr lang="en-US" smtClean="0"/>
              <a:t>Click to edit Master title style</a:t>
            </a:r>
            <a:endParaRPr lang="en-US"/>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37" name="Text Placeholder 36"/>
          <p:cNvSpPr>
            <a:spLocks noGrp="1"/>
          </p:cNvSpPr>
          <p:nvPr>
            <p:ph type="body" sz="quarter" idx="11"/>
          </p:nvPr>
        </p:nvSpPr>
        <p:spPr>
          <a:xfrm>
            <a:off x="5105400" y="685800"/>
            <a:ext cx="647700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Tree>
    <p:extLst>
      <p:ext uri="{BB962C8B-B14F-4D97-AF65-F5344CB8AC3E}">
        <p14:creationId xmlns:p14="http://schemas.microsoft.com/office/powerpoint/2010/main" val="15430880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3399906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3"/>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40310235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3429000"/>
            <a:ext cx="647895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404873104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685800"/>
            <a:ext cx="309567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2"/>
          <p:cNvSpPr>
            <a:spLocks noGrp="1"/>
          </p:cNvSpPr>
          <p:nvPr>
            <p:ph idx="10"/>
          </p:nvPr>
        </p:nvSpPr>
        <p:spPr>
          <a:xfrm>
            <a:off x="8471877" y="685800"/>
            <a:ext cx="311052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82801991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900" i="0">
                <a:solidFill>
                  <a:schemeClr val="bg2"/>
                </a:solidFill>
                <a:latin typeface="Arial Narrow"/>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1361717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30332337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4"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1"/>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112915512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hasCustomPrompt="1"/>
          </p:nvPr>
        </p:nvSpPr>
        <p:spPr>
          <a:xfrm>
            <a:off x="609601" y="6407150"/>
            <a:ext cx="10110465"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6392053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48101"/>
            <a:ext cx="5638800" cy="1703287"/>
          </a:xfrm>
        </p:spPr>
        <p:txBody>
          <a:bodyPr>
            <a:spAutoFit/>
          </a:bodyPr>
          <a:lstStyle>
            <a:lvl1pPr>
              <a:defRPr sz="5800" b="0" i="0" kern="100" spc="-200" baseline="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903077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884028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2pPr>
              <a:spcBef>
                <a:spcPts val="844"/>
              </a:spcBef>
              <a:defRPr sz="1687"/>
            </a:lvl2pPr>
            <a:lvl3pPr>
              <a:spcBef>
                <a:spcPts val="422"/>
              </a:spcBef>
              <a:defRPr sz="1406"/>
            </a:lvl3pPr>
            <a:lvl4pPr>
              <a:spcBef>
                <a:spcPts val="422"/>
              </a:spcBef>
              <a:defRPr sz="1406"/>
            </a:lvl4pPr>
            <a:lvl5pPr>
              <a:spcBef>
                <a:spcPts val="0"/>
              </a:spcBef>
              <a:defRPr sz="1406"/>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31387691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266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3"/>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39280623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3429000"/>
            <a:ext cx="647895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8377575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685800"/>
            <a:ext cx="309567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2"/>
          <p:cNvSpPr>
            <a:spLocks noGrp="1"/>
          </p:cNvSpPr>
          <p:nvPr>
            <p:ph idx="10"/>
          </p:nvPr>
        </p:nvSpPr>
        <p:spPr>
          <a:xfrm>
            <a:off x="8471877" y="685800"/>
            <a:ext cx="311052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7374922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900" i="0">
                <a:solidFill>
                  <a:schemeClr val="bg2"/>
                </a:solidFill>
                <a:latin typeface="Arial Narrow"/>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18119324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4"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1"/>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33279244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4242736" cy="1228028"/>
          </a:xfrm>
          <a:prstGeom prst="rect">
            <a:avLst/>
          </a:prstGeom>
        </p:spPr>
        <p:txBody>
          <a:bodyPr vert="horz" wrap="square" lIns="0" tIns="0" rIns="0" bIns="0" rtlCol="0" anchor="t">
            <a:noAutofit/>
          </a:bodyPr>
          <a:lstStyle/>
          <a:p>
            <a:r>
              <a:rPr lang="en-US" dirty="0" smtClean="0"/>
              <a:t>All Click To Edit Master Title Style</a:t>
            </a:r>
            <a:endParaRPr lang="en-US" dirty="0"/>
          </a:p>
        </p:txBody>
      </p:sp>
      <p:sp>
        <p:nvSpPr>
          <p:cNvPr id="3" name="Text Placeholder 2"/>
          <p:cNvSpPr>
            <a:spLocks noGrp="1"/>
          </p:cNvSpPr>
          <p:nvPr>
            <p:ph type="body" idx="1"/>
          </p:nvPr>
        </p:nvSpPr>
        <p:spPr>
          <a:xfrm>
            <a:off x="5105437" y="685800"/>
            <a:ext cx="6476963" cy="54927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a:p>
            <a:pPr lvl="5"/>
            <a:r>
              <a:rPr lang="en-US" dirty="0" smtClean="0"/>
              <a:t>Sixth level</a:t>
            </a:r>
          </a:p>
          <a:p>
            <a:pPr lvl="6"/>
            <a:r>
              <a:rPr lang="en-US" dirty="0" smtClean="0"/>
              <a:t>Seventh level</a:t>
            </a:r>
          </a:p>
          <a:p>
            <a:pPr lvl="7"/>
            <a:r>
              <a:rPr lang="en-US" dirty="0" smtClean="0"/>
              <a:t>More</a:t>
            </a:r>
          </a:p>
          <a:p>
            <a:pPr lvl="8"/>
            <a:r>
              <a:rPr lang="en-US" dirty="0" smtClean="0"/>
              <a:t>More</a:t>
            </a:r>
          </a:p>
        </p:txBody>
      </p:sp>
      <p:cxnSp>
        <p:nvCxnSpPr>
          <p:cNvPr id="69" name="Straight Connector 68"/>
          <p:cNvCxnSpPr/>
          <p:nvPr userDrawn="1"/>
        </p:nvCxnSpPr>
        <p:spPr>
          <a:xfrm>
            <a:off x="609600" y="460057"/>
            <a:ext cx="4242736"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105437" y="460057"/>
            <a:ext cx="647696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457366" y="6397716"/>
            <a:ext cx="125034" cy="123111"/>
          </a:xfrm>
          <a:prstGeom prst="rect">
            <a:avLst/>
          </a:prstGeom>
          <a:noFill/>
        </p:spPr>
        <p:txBody>
          <a:bodyPr wrap="none" lIns="0" tIns="0" rIns="0" bIns="0" rtlCol="0">
            <a:spAutoFit/>
          </a:bodyPr>
          <a:lstStyle/>
          <a:p>
            <a:pPr algn="r"/>
            <a:fld id="{2385CB4A-7E96-44CA-B116-B71B544B697D}" type="slidenum">
              <a:rPr lang="en-US" sz="800" smtClean="0">
                <a:solidFill>
                  <a:schemeClr val="bg2"/>
                </a:solidFill>
                <a:latin typeface="Arial"/>
              </a:rPr>
              <a:pPr algn="r"/>
              <a:t>‹#›</a:t>
            </a:fld>
            <a:endParaRPr lang="en-US" sz="800" dirty="0">
              <a:solidFill>
                <a:schemeClr val="bg2"/>
              </a:solidFill>
              <a:latin typeface="Arial"/>
            </a:endParaRPr>
          </a:p>
        </p:txBody>
      </p:sp>
      <p:sp>
        <p:nvSpPr>
          <p:cNvPr id="117" name="TextBox 116"/>
          <p:cNvSpPr txBox="1"/>
          <p:nvPr userDrawn="1"/>
        </p:nvSpPr>
        <p:spPr>
          <a:xfrm flipH="1">
            <a:off x="11259350" y="6397716"/>
            <a:ext cx="60959" cy="123111"/>
          </a:xfrm>
          <a:prstGeom prst="rect">
            <a:avLst/>
          </a:prstGeom>
          <a:noFill/>
        </p:spPr>
        <p:txBody>
          <a:bodyPr wrap="square" lIns="0" tIns="0" rIns="0" bIns="0" rtlCol="0">
            <a:spAutoFit/>
          </a:bodyPr>
          <a:lstStyle/>
          <a:p>
            <a:pPr algn="r"/>
            <a:r>
              <a:rPr lang="en-US" sz="800" dirty="0" smtClean="0">
                <a:solidFill>
                  <a:schemeClr val="bg2"/>
                </a:solidFill>
                <a:latin typeface="Arial"/>
              </a:rPr>
              <a:t>|</a:t>
            </a:r>
            <a:endParaRPr lang="en-US" sz="800" dirty="0">
              <a:solidFill>
                <a:schemeClr val="bg2"/>
              </a:solidFill>
              <a:latin typeface="Arial"/>
            </a:endParaRPr>
          </a:p>
        </p:txBody>
      </p:sp>
    </p:spTree>
    <p:extLst>
      <p:ext uri="{BB962C8B-B14F-4D97-AF65-F5344CB8AC3E}">
        <p14:creationId xmlns:p14="http://schemas.microsoft.com/office/powerpoint/2010/main" val="372813708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3" r:id="rId4"/>
    <p:sldLayoutId id="2147483656" r:id="rId5"/>
    <p:sldLayoutId id="2147483658" r:id="rId6"/>
    <p:sldLayoutId id="2147483650" r:id="rId7"/>
    <p:sldLayoutId id="2147483657" r:id="rId8"/>
    <p:sldLayoutId id="2147483659" r:id="rId9"/>
    <p:sldLayoutId id="2147483654" r:id="rId10"/>
    <p:sldLayoutId id="2147483660" r:id="rId11"/>
    <p:sldLayoutId id="2147483655" r:id="rId12"/>
    <p:sldLayoutId id="2147483669" r:id="rId13"/>
    <p:sldLayoutId id="2147483695" r:id="rId14"/>
  </p:sldLayoutIdLst>
  <p:timing>
    <p:tnLst>
      <p:par>
        <p:cTn id="1" dur="indefinite" restart="never" nodeType="tmRoot"/>
      </p:par>
    </p:tnLst>
  </p:timing>
  <p:txStyles>
    <p:title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4242736" cy="1228028"/>
          </a:xfrm>
          <a:prstGeom prst="rect">
            <a:avLst/>
          </a:prstGeom>
        </p:spPr>
        <p:txBody>
          <a:bodyPr vert="horz" wrap="square" lIns="0" tIns="0" rIns="0" bIns="0" rtlCol="0" anchor="t">
            <a:noAutofit/>
          </a:bodyPr>
          <a:lstStyle/>
          <a:p>
            <a:r>
              <a:rPr lang="en-US" dirty="0" smtClean="0"/>
              <a:t>All Click To Edit Master Title Style</a:t>
            </a:r>
            <a:endParaRPr lang="en-US" dirty="0"/>
          </a:p>
        </p:txBody>
      </p:sp>
      <p:sp>
        <p:nvSpPr>
          <p:cNvPr id="3" name="Text Placeholder 2"/>
          <p:cNvSpPr>
            <a:spLocks noGrp="1"/>
          </p:cNvSpPr>
          <p:nvPr>
            <p:ph type="body" idx="1"/>
          </p:nvPr>
        </p:nvSpPr>
        <p:spPr>
          <a:xfrm>
            <a:off x="5105437" y="685800"/>
            <a:ext cx="6476963" cy="54927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a:p>
            <a:pPr lvl="5"/>
            <a:r>
              <a:rPr lang="en-US" dirty="0" smtClean="0"/>
              <a:t>Sixth level</a:t>
            </a:r>
          </a:p>
          <a:p>
            <a:pPr lvl="6"/>
            <a:r>
              <a:rPr lang="en-US" dirty="0" smtClean="0"/>
              <a:t>Seventh level</a:t>
            </a:r>
          </a:p>
          <a:p>
            <a:pPr lvl="7"/>
            <a:r>
              <a:rPr lang="en-US" dirty="0" smtClean="0"/>
              <a:t>More</a:t>
            </a:r>
          </a:p>
          <a:p>
            <a:pPr lvl="8"/>
            <a:r>
              <a:rPr lang="en-US" dirty="0" smtClean="0"/>
              <a:t>More</a:t>
            </a:r>
          </a:p>
        </p:txBody>
      </p:sp>
      <p:cxnSp>
        <p:nvCxnSpPr>
          <p:cNvPr id="69" name="Straight Connector 68"/>
          <p:cNvCxnSpPr/>
          <p:nvPr userDrawn="1"/>
        </p:nvCxnSpPr>
        <p:spPr>
          <a:xfrm>
            <a:off x="609600" y="460057"/>
            <a:ext cx="4242736"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105437" y="460057"/>
            <a:ext cx="647696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457366" y="6397716"/>
            <a:ext cx="125034" cy="123111"/>
          </a:xfrm>
          <a:prstGeom prst="rect">
            <a:avLst/>
          </a:prstGeom>
          <a:noFill/>
        </p:spPr>
        <p:txBody>
          <a:bodyPr wrap="none" lIns="0" tIns="0" rIns="0" bIns="0" rtlCol="0">
            <a:spAutoFit/>
          </a:bodyPr>
          <a:lstStyle/>
          <a:p>
            <a:pPr algn="r"/>
            <a:fld id="{2385CB4A-7E96-44CA-B116-B71B544B697D}" type="slidenum">
              <a:rPr lang="en-US" sz="800" smtClean="0">
                <a:solidFill>
                  <a:schemeClr val="bg2"/>
                </a:solidFill>
                <a:latin typeface="Arial"/>
              </a:rPr>
              <a:pPr algn="r"/>
              <a:t>‹#›</a:t>
            </a:fld>
            <a:endParaRPr lang="en-US" sz="800" dirty="0">
              <a:solidFill>
                <a:schemeClr val="bg2"/>
              </a:solidFill>
              <a:latin typeface="Arial"/>
            </a:endParaRPr>
          </a:p>
        </p:txBody>
      </p:sp>
      <p:sp>
        <p:nvSpPr>
          <p:cNvPr id="117" name="TextBox 116"/>
          <p:cNvSpPr txBox="1"/>
          <p:nvPr userDrawn="1"/>
        </p:nvSpPr>
        <p:spPr>
          <a:xfrm flipH="1">
            <a:off x="11259350" y="6397716"/>
            <a:ext cx="60959" cy="123111"/>
          </a:xfrm>
          <a:prstGeom prst="rect">
            <a:avLst/>
          </a:prstGeom>
          <a:noFill/>
        </p:spPr>
        <p:txBody>
          <a:bodyPr wrap="square" lIns="0" tIns="0" rIns="0" bIns="0" rtlCol="0">
            <a:spAutoFit/>
          </a:bodyPr>
          <a:lstStyle/>
          <a:p>
            <a:pPr algn="r"/>
            <a:r>
              <a:rPr lang="en-US" sz="800" dirty="0" smtClean="0">
                <a:solidFill>
                  <a:schemeClr val="bg2"/>
                </a:solidFill>
                <a:latin typeface="Arial"/>
              </a:rPr>
              <a:t>|</a:t>
            </a:r>
            <a:endParaRPr lang="en-US" sz="800" dirty="0">
              <a:solidFill>
                <a:schemeClr val="bg2"/>
              </a:solidFill>
              <a:latin typeface="Arial"/>
            </a:endParaRPr>
          </a:p>
        </p:txBody>
      </p:sp>
    </p:spTree>
    <p:extLst>
      <p:ext uri="{BB962C8B-B14F-4D97-AF65-F5344CB8AC3E}">
        <p14:creationId xmlns:p14="http://schemas.microsoft.com/office/powerpoint/2010/main" val="301464160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7" r:id="rId14"/>
    <p:sldLayoutId id="2147483689" r:id="rId15"/>
    <p:sldLayoutId id="2147483692" r:id="rId16"/>
    <p:sldLayoutId id="2147483693" r:id="rId17"/>
  </p:sldLayoutIdLst>
  <p:timing>
    <p:tnLst>
      <p:par>
        <p:cTn id="1" dur="indefinite" restart="never" nodeType="tmRoot"/>
      </p:par>
    </p:tnLst>
  </p:timing>
  <p:txStyles>
    <p:title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4242736" cy="1228028"/>
          </a:xfrm>
          <a:prstGeom prst="rect">
            <a:avLst/>
          </a:prstGeom>
        </p:spPr>
        <p:txBody>
          <a:bodyPr vert="horz" wrap="square" lIns="0" tIns="0" rIns="0" bIns="0" rtlCol="0" anchor="t">
            <a:noAutofit/>
          </a:bodyPr>
          <a:lstStyle/>
          <a:p>
            <a:r>
              <a:rPr lang="en-US" dirty="0" smtClean="0"/>
              <a:t>All Click To Edit Master Title Style</a:t>
            </a:r>
            <a:endParaRPr lang="en-US" dirty="0"/>
          </a:p>
        </p:txBody>
      </p:sp>
      <p:sp>
        <p:nvSpPr>
          <p:cNvPr id="3" name="Text Placeholder 2"/>
          <p:cNvSpPr>
            <a:spLocks noGrp="1"/>
          </p:cNvSpPr>
          <p:nvPr>
            <p:ph type="body" idx="1"/>
          </p:nvPr>
        </p:nvSpPr>
        <p:spPr>
          <a:xfrm>
            <a:off x="5105437" y="685800"/>
            <a:ext cx="6476963" cy="54927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a:p>
            <a:pPr lvl="5"/>
            <a:r>
              <a:rPr lang="en-US" dirty="0" smtClean="0"/>
              <a:t>Sixth level</a:t>
            </a:r>
          </a:p>
          <a:p>
            <a:pPr lvl="6"/>
            <a:r>
              <a:rPr lang="en-US" dirty="0" smtClean="0"/>
              <a:t>Seventh level</a:t>
            </a:r>
          </a:p>
          <a:p>
            <a:pPr lvl="7"/>
            <a:r>
              <a:rPr lang="en-US" dirty="0" smtClean="0"/>
              <a:t>More</a:t>
            </a:r>
          </a:p>
          <a:p>
            <a:pPr lvl="8"/>
            <a:r>
              <a:rPr lang="en-US" dirty="0" smtClean="0"/>
              <a:t>More</a:t>
            </a:r>
          </a:p>
        </p:txBody>
      </p:sp>
      <p:cxnSp>
        <p:nvCxnSpPr>
          <p:cNvPr id="69" name="Straight Connector 68"/>
          <p:cNvCxnSpPr/>
          <p:nvPr userDrawn="1"/>
        </p:nvCxnSpPr>
        <p:spPr>
          <a:xfrm>
            <a:off x="609600" y="460057"/>
            <a:ext cx="4242736"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105437" y="460057"/>
            <a:ext cx="647696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457366" y="6397716"/>
            <a:ext cx="125034" cy="123111"/>
          </a:xfrm>
          <a:prstGeom prst="rect">
            <a:avLst/>
          </a:prstGeom>
          <a:noFill/>
        </p:spPr>
        <p:txBody>
          <a:bodyPr wrap="none" lIns="0" tIns="0" rIns="0" bIns="0" rtlCol="0">
            <a:spAutoFit/>
          </a:bodyPr>
          <a:lstStyle/>
          <a:p>
            <a:pPr algn="r"/>
            <a:fld id="{2385CB4A-7E96-44CA-B116-B71B544B697D}" type="slidenum">
              <a:rPr lang="en-US" sz="800" smtClean="0">
                <a:solidFill>
                  <a:schemeClr val="bg2"/>
                </a:solidFill>
                <a:latin typeface="Arial"/>
              </a:rPr>
              <a:pPr algn="r"/>
              <a:t>‹#›</a:t>
            </a:fld>
            <a:endParaRPr lang="en-US" sz="800" dirty="0">
              <a:solidFill>
                <a:schemeClr val="bg2"/>
              </a:solidFill>
              <a:latin typeface="Arial"/>
            </a:endParaRPr>
          </a:p>
        </p:txBody>
      </p:sp>
      <p:sp>
        <p:nvSpPr>
          <p:cNvPr id="117" name="TextBox 116"/>
          <p:cNvSpPr txBox="1"/>
          <p:nvPr userDrawn="1"/>
        </p:nvSpPr>
        <p:spPr>
          <a:xfrm flipH="1">
            <a:off x="11259350" y="6397716"/>
            <a:ext cx="60959" cy="123111"/>
          </a:xfrm>
          <a:prstGeom prst="rect">
            <a:avLst/>
          </a:prstGeom>
          <a:noFill/>
        </p:spPr>
        <p:txBody>
          <a:bodyPr wrap="square" lIns="0" tIns="0" rIns="0" bIns="0" rtlCol="0">
            <a:spAutoFit/>
          </a:bodyPr>
          <a:lstStyle/>
          <a:p>
            <a:pPr algn="r"/>
            <a:r>
              <a:rPr lang="en-US" sz="800" dirty="0" smtClean="0">
                <a:solidFill>
                  <a:schemeClr val="bg2"/>
                </a:solidFill>
                <a:latin typeface="Arial"/>
              </a:rPr>
              <a:t>|</a:t>
            </a:r>
            <a:endParaRPr lang="en-US" sz="800" dirty="0">
              <a:solidFill>
                <a:schemeClr val="bg2"/>
              </a:solidFill>
              <a:latin typeface="Arial"/>
            </a:endParaRPr>
          </a:p>
        </p:txBody>
      </p:sp>
    </p:spTree>
    <p:extLst>
      <p:ext uri="{BB962C8B-B14F-4D97-AF65-F5344CB8AC3E}">
        <p14:creationId xmlns:p14="http://schemas.microsoft.com/office/powerpoint/2010/main" val="30086391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iming>
    <p:tnLst>
      <p:par>
        <p:cTn id="1" dur="indefinite" restart="never" nodeType="tmRoot"/>
      </p:par>
    </p:tnLst>
  </p:timing>
  <p:txStyles>
    <p:title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www.nature.com/nature/journal/v405/n6783/full/405212a0.html" TargetMode="Externa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hyperlink" Target="https://library.sydney.edu.au/research/data-management/research-data-management.html"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70.jpe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18408" y="4871345"/>
            <a:ext cx="8455342" cy="821429"/>
          </a:xfrm>
        </p:spPr>
        <p:txBody>
          <a:bodyPr/>
          <a:lstStyle/>
          <a:p>
            <a:pPr>
              <a:lnSpc>
                <a:spcPct val="100000"/>
              </a:lnSpc>
            </a:pPr>
            <a:r>
              <a:rPr lang="en-US" sz="2400" b="1" cap="none" spc="0" dirty="0">
                <a:solidFill>
                  <a:schemeClr val="bg2">
                    <a:lumMod val="50000"/>
                  </a:schemeClr>
                </a:solidFill>
              </a:rPr>
              <a:t>Dmitry </a:t>
            </a:r>
            <a:r>
              <a:rPr lang="en-US" sz="2400" b="1" cap="none" spc="0" dirty="0" smtClean="0">
                <a:solidFill>
                  <a:schemeClr val="bg2">
                    <a:lumMod val="50000"/>
                  </a:schemeClr>
                </a:solidFill>
              </a:rPr>
              <a:t>Schigel</a:t>
            </a:r>
            <a:r>
              <a:rPr lang="en-US" sz="2400" b="1" cap="none" spc="0" dirty="0">
                <a:solidFill>
                  <a:schemeClr val="bg2">
                    <a:lumMod val="50000"/>
                  </a:schemeClr>
                </a:solidFill>
              </a:rPr>
              <a:t/>
            </a:r>
            <a:br>
              <a:rPr lang="en-US" sz="2400" b="1" cap="none" spc="0" dirty="0">
                <a:solidFill>
                  <a:schemeClr val="bg2">
                    <a:lumMod val="50000"/>
                  </a:schemeClr>
                </a:solidFill>
              </a:rPr>
            </a:br>
            <a:r>
              <a:rPr lang="en-US" sz="2400" b="1" cap="none" spc="0" dirty="0" smtClean="0">
                <a:solidFill>
                  <a:schemeClr val="bg2">
                    <a:lumMod val="50000"/>
                  </a:schemeClr>
                </a:solidFill>
              </a:rPr>
              <a:t>Roderic Page</a:t>
            </a:r>
            <a:br>
              <a:rPr lang="en-US" sz="2400" b="1" cap="none" spc="0" dirty="0" smtClean="0">
                <a:solidFill>
                  <a:schemeClr val="bg2">
                    <a:lumMod val="50000"/>
                  </a:schemeClr>
                </a:solidFill>
              </a:rPr>
            </a:br>
            <a:r>
              <a:rPr lang="en-US" sz="2400" b="1" cap="none" spc="0" dirty="0" smtClean="0">
                <a:solidFill>
                  <a:schemeClr val="bg2">
                    <a:lumMod val="50000"/>
                  </a:schemeClr>
                </a:solidFill>
              </a:rPr>
              <a:t>Donald Hobern</a:t>
            </a:r>
            <a:endParaRPr lang="en-US" sz="2000" b="1" cap="none" spc="0" dirty="0">
              <a:solidFill>
                <a:schemeClr val="bg2">
                  <a:lumMod val="50000"/>
                </a:schemeClr>
              </a:solidFill>
            </a:endParaRPr>
          </a:p>
        </p:txBody>
      </p:sp>
      <p:sp>
        <p:nvSpPr>
          <p:cNvPr id="10" name="Text Placeholder 3"/>
          <p:cNvSpPr>
            <a:spLocks noGrp="1"/>
          </p:cNvSpPr>
          <p:nvPr>
            <p:ph type="body" sz="quarter" idx="11"/>
          </p:nvPr>
        </p:nvSpPr>
        <p:spPr>
          <a:xfrm>
            <a:off x="5303391" y="5565495"/>
            <a:ext cx="5943601" cy="1022351"/>
          </a:xfrm>
        </p:spPr>
        <p:txBody>
          <a:bodyPr/>
          <a:lstStyle/>
          <a:p>
            <a:pPr algn="l"/>
            <a:r>
              <a:rPr lang="en-US" sz="1600" b="0" dirty="0" smtClean="0">
                <a:solidFill>
                  <a:srgbClr val="000000"/>
                </a:solidFill>
              </a:rPr>
              <a:t>iBOL7, Kruger, South Africa</a:t>
            </a:r>
            <a:endParaRPr lang="en-US" sz="1600" b="0" dirty="0">
              <a:solidFill>
                <a:srgbClr val="000000"/>
              </a:solidFill>
            </a:endParaRPr>
          </a:p>
        </p:txBody>
      </p:sp>
      <p:sp>
        <p:nvSpPr>
          <p:cNvPr id="11" name="Text Placeholder 10"/>
          <p:cNvSpPr>
            <a:spLocks noGrp="1"/>
          </p:cNvSpPr>
          <p:nvPr>
            <p:ph type="body" sz="quarter" idx="12"/>
          </p:nvPr>
        </p:nvSpPr>
        <p:spPr/>
        <p:txBody>
          <a:bodyPr/>
          <a:lstStyle/>
          <a:p>
            <a:endParaRPr lang="en-GB"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019" y="422040"/>
            <a:ext cx="3862185" cy="1178292"/>
          </a:xfrm>
          <a:prstGeom prst="rect">
            <a:avLst/>
          </a:prstGeom>
        </p:spPr>
      </p:pic>
      <p:sp>
        <p:nvSpPr>
          <p:cNvPr id="3" name="TextBox 2"/>
          <p:cNvSpPr txBox="1"/>
          <p:nvPr/>
        </p:nvSpPr>
        <p:spPr>
          <a:xfrm>
            <a:off x="357616" y="2105639"/>
            <a:ext cx="6809281" cy="1354217"/>
          </a:xfrm>
          <a:prstGeom prst="rect">
            <a:avLst/>
          </a:prstGeom>
          <a:noFill/>
        </p:spPr>
        <p:txBody>
          <a:bodyPr wrap="square" rtlCol="0">
            <a:spAutoFit/>
          </a:bodyPr>
          <a:lstStyle/>
          <a:p>
            <a:r>
              <a:rPr lang="en-US" sz="2800" b="1" dirty="0">
                <a:solidFill>
                  <a:srgbClr val="429023"/>
                </a:solidFill>
              </a:rPr>
              <a:t>Bridging biodiversity </a:t>
            </a:r>
            <a:r>
              <a:rPr lang="en-US" sz="2800" b="1" dirty="0" smtClean="0">
                <a:solidFill>
                  <a:srgbClr val="429023"/>
                </a:solidFill>
              </a:rPr>
              <a:t>evidence</a:t>
            </a:r>
            <a:br>
              <a:rPr lang="en-US" sz="2800" b="1" dirty="0" smtClean="0">
                <a:solidFill>
                  <a:srgbClr val="429023"/>
                </a:solidFill>
              </a:rPr>
            </a:br>
            <a:r>
              <a:rPr lang="en-US" sz="2800" b="1" dirty="0" smtClean="0">
                <a:solidFill>
                  <a:srgbClr val="429023"/>
                </a:solidFill>
              </a:rPr>
              <a:t>through </a:t>
            </a:r>
            <a:r>
              <a:rPr lang="en-US" sz="2800" b="1" dirty="0">
                <a:solidFill>
                  <a:srgbClr val="429023"/>
                </a:solidFill>
              </a:rPr>
              <a:t>data </a:t>
            </a:r>
            <a:r>
              <a:rPr lang="en-US" sz="2800" b="1" dirty="0" smtClean="0">
                <a:solidFill>
                  <a:srgbClr val="429023"/>
                </a:solidFill>
              </a:rPr>
              <a:t>standards:</a:t>
            </a:r>
            <a:r>
              <a:rPr lang="en-US" sz="2800" dirty="0" smtClean="0"/>
              <a:t/>
            </a:r>
            <a:br>
              <a:rPr lang="en-US" sz="2800" dirty="0" smtClean="0"/>
            </a:br>
            <a:r>
              <a:rPr lang="en-US" sz="2600" dirty="0" smtClean="0"/>
              <a:t>the </a:t>
            </a:r>
            <a:r>
              <a:rPr lang="en-US" sz="2600" dirty="0"/>
              <a:t>GBIF perspectives towards molecular </a:t>
            </a:r>
            <a:r>
              <a:rPr lang="en-US" sz="2600" dirty="0" smtClean="0"/>
              <a:t>data</a:t>
            </a:r>
            <a:endParaRPr lang="en-US" sz="2600" dirty="0"/>
          </a:p>
        </p:txBody>
      </p:sp>
      <p:pic>
        <p:nvPicPr>
          <p:cNvPr id="22" name="Picture 21"/>
          <p:cNvPicPr>
            <a:picLocks noChangeAspect="1"/>
          </p:cNvPicPr>
          <p:nvPr/>
        </p:nvPicPr>
        <p:blipFill>
          <a:blip r:embed="rId4"/>
          <a:stretch>
            <a:fillRect/>
          </a:stretch>
        </p:blipFill>
        <p:spPr>
          <a:xfrm>
            <a:off x="7423010" y="0"/>
            <a:ext cx="4772025" cy="6677025"/>
          </a:xfrm>
          <a:prstGeom prst="rect">
            <a:avLst/>
          </a:prstGeom>
        </p:spPr>
      </p:pic>
      <p:sp>
        <p:nvSpPr>
          <p:cNvPr id="23" name="Rectangle 22"/>
          <p:cNvSpPr/>
          <p:nvPr/>
        </p:nvSpPr>
        <p:spPr>
          <a:xfrm>
            <a:off x="9707790" y="6631835"/>
            <a:ext cx="2525050" cy="276999"/>
          </a:xfrm>
          <a:prstGeom prst="rect">
            <a:avLst/>
          </a:prstGeom>
        </p:spPr>
        <p:txBody>
          <a:bodyPr wrap="none">
            <a:spAutoFit/>
          </a:bodyPr>
          <a:lstStyle/>
          <a:p>
            <a:r>
              <a:rPr lang="da-DK" sz="1200" dirty="0"/>
              <a:t>NASA/CXC/SAO/JPL-</a:t>
            </a:r>
            <a:r>
              <a:rPr lang="da-DK" sz="1200" dirty="0" err="1"/>
              <a:t>Caltech</a:t>
            </a:r>
            <a:r>
              <a:rPr lang="da-DK" sz="1200" dirty="0"/>
              <a:t>/</a:t>
            </a:r>
            <a:r>
              <a:rPr lang="da-DK" sz="1200" dirty="0" err="1"/>
              <a:t>STScI</a:t>
            </a:r>
            <a:endParaRPr lang="en-GB" sz="1200" dirty="0"/>
          </a:p>
        </p:txBody>
      </p:sp>
    </p:spTree>
    <p:extLst>
      <p:ext uri="{BB962C8B-B14F-4D97-AF65-F5344CB8AC3E}">
        <p14:creationId xmlns:p14="http://schemas.microsoft.com/office/powerpoint/2010/main" val="2528442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44892" y="6539125"/>
            <a:ext cx="10110465" cy="450850"/>
          </a:xfrm>
        </p:spPr>
        <p:txBody>
          <a:bodyPr/>
          <a:lstStyle/>
          <a:p>
            <a:pPr algn="r"/>
            <a:r>
              <a:rPr lang="en-GB" sz="2400" i="1" dirty="0">
                <a:solidFill>
                  <a:schemeClr val="accent6"/>
                </a:solidFill>
              </a:rPr>
              <a:t>https://unite.ut.ee/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248" y="536626"/>
            <a:ext cx="10392463" cy="5788760"/>
          </a:xfrm>
          <a:prstGeom prst="rect">
            <a:avLst/>
          </a:prstGeom>
        </p:spPr>
      </p:pic>
      <p:sp>
        <p:nvSpPr>
          <p:cNvPr id="6" name="Title 1"/>
          <p:cNvSpPr txBox="1">
            <a:spLocks/>
          </p:cNvSpPr>
          <p:nvPr/>
        </p:nvSpPr>
        <p:spPr>
          <a:xfrm>
            <a:off x="609601" y="536625"/>
            <a:ext cx="9486899" cy="122802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r>
              <a:rPr lang="en-US" sz="2800" b="1" dirty="0"/>
              <a:t>Experiment:</a:t>
            </a:r>
            <a:r>
              <a:rPr lang="en-US" sz="2800" dirty="0"/>
              <a:t/>
            </a:r>
            <a:br>
              <a:rPr lang="en-US" sz="2800" dirty="0"/>
            </a:br>
            <a:r>
              <a:rPr lang="en-US" sz="2800" dirty="0"/>
              <a:t>adding molecular non</a:t>
            </a:r>
            <a:r>
              <a:rPr lang="da-DK" sz="2800" dirty="0" smtClean="0"/>
              <a:t>-</a:t>
            </a:r>
            <a:r>
              <a:rPr lang="da-DK" sz="2800" dirty="0" err="1" smtClean="0"/>
              <a:t>Linnaean</a:t>
            </a:r>
            <a:r>
              <a:rPr lang="da-DK" sz="2800" dirty="0"/>
              <a:t/>
            </a:r>
            <a:br>
              <a:rPr lang="da-DK" sz="2800" dirty="0"/>
            </a:br>
            <a:r>
              <a:rPr lang="da-DK" sz="2800" dirty="0" smtClean="0"/>
              <a:t>checklist of </a:t>
            </a:r>
            <a:r>
              <a:rPr lang="da-DK" sz="2800" dirty="0" err="1"/>
              <a:t>fungi</a:t>
            </a:r>
            <a:r>
              <a:rPr lang="da-DK" sz="2800" dirty="0"/>
              <a:t> from UNITE…</a:t>
            </a:r>
            <a:endParaRPr lang="en-GB" sz="2800" dirty="0"/>
          </a:p>
        </p:txBody>
      </p:sp>
    </p:spTree>
    <p:extLst>
      <p:ext uri="{BB962C8B-B14F-4D97-AF65-F5344CB8AC3E}">
        <p14:creationId xmlns:p14="http://schemas.microsoft.com/office/powerpoint/2010/main" val="4120616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741" y="1931525"/>
            <a:ext cx="7735430" cy="4308752"/>
          </a:xfrm>
          <a:prstGeom prst="rect">
            <a:avLst/>
          </a:prstGeom>
        </p:spPr>
      </p:pic>
      <p:sp>
        <p:nvSpPr>
          <p:cNvPr id="6" name="Rounded Rectangle 5"/>
          <p:cNvSpPr/>
          <p:nvPr/>
        </p:nvSpPr>
        <p:spPr>
          <a:xfrm rot="16200000">
            <a:off x="3736565" y="4374933"/>
            <a:ext cx="2601393" cy="1463042"/>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sp>
        <p:nvSpPr>
          <p:cNvPr id="7" name="Title 1"/>
          <p:cNvSpPr txBox="1">
            <a:spLocks/>
          </p:cNvSpPr>
          <p:nvPr/>
        </p:nvSpPr>
        <p:spPr>
          <a:xfrm>
            <a:off x="609601" y="536625"/>
            <a:ext cx="9486899" cy="122802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r>
              <a:rPr lang="en-US" sz="2800" b="1" dirty="0"/>
              <a:t>Experiment:</a:t>
            </a:r>
            <a:r>
              <a:rPr lang="en-US" sz="2800" dirty="0"/>
              <a:t/>
            </a:r>
            <a:br>
              <a:rPr lang="en-US" sz="2800" dirty="0"/>
            </a:br>
            <a:r>
              <a:rPr lang="en-US" sz="2800" dirty="0"/>
              <a:t>adding molecular non</a:t>
            </a:r>
            <a:r>
              <a:rPr lang="da-DK" sz="2800" dirty="0" smtClean="0"/>
              <a:t>-</a:t>
            </a:r>
            <a:r>
              <a:rPr lang="da-DK" sz="2800" dirty="0" err="1" smtClean="0"/>
              <a:t>Linnaean</a:t>
            </a:r>
            <a:r>
              <a:rPr lang="da-DK" sz="2800" dirty="0"/>
              <a:t/>
            </a:r>
            <a:br>
              <a:rPr lang="da-DK" sz="2800" dirty="0"/>
            </a:br>
            <a:r>
              <a:rPr lang="da-DK" sz="2800" dirty="0" smtClean="0"/>
              <a:t>checklist of </a:t>
            </a:r>
            <a:r>
              <a:rPr lang="da-DK" sz="2800" dirty="0" err="1"/>
              <a:t>fungi</a:t>
            </a:r>
            <a:r>
              <a:rPr lang="da-DK" sz="2800" dirty="0"/>
              <a:t> from UNITE to GBIF </a:t>
            </a:r>
            <a:r>
              <a:rPr lang="da-DK" sz="2800" dirty="0" smtClean="0"/>
              <a:t>backbone</a:t>
            </a:r>
            <a:endParaRPr lang="en-GB" sz="2800" dirty="0"/>
          </a:p>
        </p:txBody>
      </p:sp>
    </p:spTree>
    <p:extLst>
      <p:ext uri="{BB962C8B-B14F-4D97-AF65-F5344CB8AC3E}">
        <p14:creationId xmlns:p14="http://schemas.microsoft.com/office/powerpoint/2010/main" val="348929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415" y="1400594"/>
            <a:ext cx="9797592" cy="5457408"/>
          </a:xfrm>
          <a:prstGeom prst="rect">
            <a:avLst/>
          </a:prstGeom>
        </p:spPr>
      </p:pic>
      <p:sp>
        <p:nvSpPr>
          <p:cNvPr id="5" name="Title 1"/>
          <p:cNvSpPr txBox="1">
            <a:spLocks/>
          </p:cNvSpPr>
          <p:nvPr/>
        </p:nvSpPr>
        <p:spPr>
          <a:xfrm>
            <a:off x="609601" y="536626"/>
            <a:ext cx="8826630" cy="122802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r>
              <a:rPr lang="en-US" sz="2800" b="1" dirty="0"/>
              <a:t>Experiment:</a:t>
            </a:r>
            <a:r>
              <a:rPr lang="en-US" sz="2800" dirty="0"/>
              <a:t/>
            </a:r>
            <a:br>
              <a:rPr lang="en-US" sz="2800" dirty="0"/>
            </a:br>
            <a:r>
              <a:rPr lang="en-US" sz="2800" dirty="0"/>
              <a:t>an opportunity to index and list georeferenced sequence data</a:t>
            </a:r>
            <a:endParaRPr lang="en-GB" sz="2800" dirty="0"/>
          </a:p>
        </p:txBody>
      </p:sp>
      <p:sp>
        <p:nvSpPr>
          <p:cNvPr id="6" name="Rounded Rectangle 5"/>
          <p:cNvSpPr/>
          <p:nvPr/>
        </p:nvSpPr>
        <p:spPr>
          <a:xfrm rot="16200000">
            <a:off x="2246959" y="4132319"/>
            <a:ext cx="4565245" cy="725861"/>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spTree>
    <p:extLst>
      <p:ext uri="{BB962C8B-B14F-4D97-AF65-F5344CB8AC3E}">
        <p14:creationId xmlns:p14="http://schemas.microsoft.com/office/powerpoint/2010/main" val="32198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609600" y="685800"/>
            <a:ext cx="9844725" cy="122802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r>
              <a:rPr lang="en-US" sz="2800" b="1" dirty="0" smtClean="0"/>
              <a:t>Experiment:</a:t>
            </a:r>
            <a:r>
              <a:rPr lang="en-US" sz="2800" dirty="0" smtClean="0"/>
              <a:t/>
            </a:r>
            <a:br>
              <a:rPr lang="en-US" sz="2800" dirty="0" smtClean="0"/>
            </a:br>
            <a:r>
              <a:rPr lang="en-US" sz="2800" dirty="0" smtClean="0"/>
              <a:t>… and to display sequence occurrences</a:t>
            </a:r>
            <a:br>
              <a:rPr lang="en-US" sz="2800" dirty="0" smtClean="0"/>
            </a:br>
            <a:r>
              <a:rPr lang="en-US" sz="2800" dirty="0" smtClean="0"/>
              <a:t>just as we do with specimens and citizen science observations</a:t>
            </a:r>
            <a:endParaRPr lang="en-GB" sz="2800" dirty="0"/>
          </a:p>
        </p:txBody>
      </p:sp>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289" y="2038030"/>
            <a:ext cx="9144000" cy="5093347"/>
          </a:xfrm>
          <a:prstGeom prst="rect">
            <a:avLst/>
          </a:prstGeom>
        </p:spPr>
      </p:pic>
      <p:sp>
        <p:nvSpPr>
          <p:cNvPr id="6" name="Rounded Rectangle 5"/>
          <p:cNvSpPr/>
          <p:nvPr/>
        </p:nvSpPr>
        <p:spPr>
          <a:xfrm rot="16200000">
            <a:off x="7340992" y="1307832"/>
            <a:ext cx="766243" cy="2802072"/>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spTree>
    <p:extLst>
      <p:ext uri="{BB962C8B-B14F-4D97-AF65-F5344CB8AC3E}">
        <p14:creationId xmlns:p14="http://schemas.microsoft.com/office/powerpoint/2010/main" val="105392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609601" y="685800"/>
            <a:ext cx="8260080" cy="122802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r>
              <a:rPr lang="en-US" sz="2800" b="1" dirty="0" smtClean="0"/>
              <a:t>Experiment:</a:t>
            </a:r>
            <a:r>
              <a:rPr lang="en-US" sz="2800" dirty="0" smtClean="0"/>
              <a:t/>
            </a:r>
            <a:br>
              <a:rPr lang="en-US" sz="2800" dirty="0" smtClean="0"/>
            </a:br>
            <a:r>
              <a:rPr lang="en-US" sz="2800" dirty="0" smtClean="0"/>
              <a:t>… and to link back to the detailed information at source</a:t>
            </a:r>
            <a:endParaRPr lang="en-GB" sz="2800" dirty="0"/>
          </a:p>
        </p:txBody>
      </p:sp>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539228"/>
            <a:ext cx="9144000" cy="5093347"/>
          </a:xfrm>
          <a:prstGeom prst="rect">
            <a:avLst/>
          </a:prstGeom>
        </p:spPr>
      </p:pic>
      <p:pic>
        <p:nvPicPr>
          <p:cNvPr id="2" name="Picture 1"/>
          <p:cNvPicPr>
            <a:picLocks noChangeAspect="1"/>
          </p:cNvPicPr>
          <p:nvPr/>
        </p:nvPicPr>
        <p:blipFill>
          <a:blip r:embed="rId4"/>
          <a:stretch>
            <a:fillRect/>
          </a:stretch>
        </p:blipFill>
        <p:spPr>
          <a:xfrm>
            <a:off x="5220509" y="2220078"/>
            <a:ext cx="6375786" cy="4605357"/>
          </a:xfrm>
          <a:prstGeom prst="rect">
            <a:avLst/>
          </a:prstGeom>
          <a:effectLst>
            <a:outerShdw blurRad="50800" dist="38100" dir="18900000" sx="102000" sy="102000" algn="bl" rotWithShape="0">
              <a:prstClr val="black">
                <a:alpha val="19000"/>
              </a:prstClr>
            </a:outerShdw>
          </a:effectLst>
        </p:spPr>
      </p:pic>
      <p:sp>
        <p:nvSpPr>
          <p:cNvPr id="7" name="Rounded Rectangle 6"/>
          <p:cNvSpPr/>
          <p:nvPr/>
        </p:nvSpPr>
        <p:spPr>
          <a:xfrm rot="16200000">
            <a:off x="8125632" y="3013355"/>
            <a:ext cx="565541" cy="6375787"/>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spTree>
    <p:extLst>
      <p:ext uri="{BB962C8B-B14F-4D97-AF65-F5344CB8AC3E}">
        <p14:creationId xmlns:p14="http://schemas.microsoft.com/office/powerpoint/2010/main" val="16963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436" y="0"/>
            <a:ext cx="12312052" cy="6858000"/>
          </a:xfrm>
          <a:prstGeom prst="rect">
            <a:avLst/>
          </a:prstGeom>
        </p:spPr>
      </p:pic>
      <p:sp>
        <p:nvSpPr>
          <p:cNvPr id="2" name="Title 1"/>
          <p:cNvSpPr>
            <a:spLocks noGrp="1"/>
          </p:cNvSpPr>
          <p:nvPr>
            <p:ph type="title"/>
          </p:nvPr>
        </p:nvSpPr>
        <p:spPr>
          <a:xfrm>
            <a:off x="609601" y="685799"/>
            <a:ext cx="2906598" cy="2604155"/>
          </a:xfrm>
          <a:solidFill>
            <a:schemeClr val="bg1"/>
          </a:solidFill>
        </p:spPr>
        <p:txBody>
          <a:bodyPr/>
          <a:lstStyle/>
          <a:p>
            <a:r>
              <a:rPr lang="en-US" sz="2800" b="1" dirty="0" smtClean="0"/>
              <a:t>Experiment:</a:t>
            </a:r>
            <a:r>
              <a:rPr lang="en-US" sz="2800" dirty="0"/>
              <a:t/>
            </a:r>
            <a:br>
              <a:rPr lang="en-US" sz="2800" dirty="0"/>
            </a:br>
            <a:r>
              <a:rPr lang="en-US" sz="2800" dirty="0" smtClean="0"/>
              <a:t>adding molecular</a:t>
            </a:r>
            <a:br>
              <a:rPr lang="en-US" sz="2800" dirty="0" smtClean="0"/>
            </a:br>
            <a:r>
              <a:rPr lang="en-US" sz="2800" b="1" dirty="0" smtClean="0"/>
              <a:t>non</a:t>
            </a:r>
            <a:r>
              <a:rPr lang="da-DK" sz="2800" b="1" dirty="0" smtClean="0"/>
              <a:t>-</a:t>
            </a:r>
            <a:r>
              <a:rPr lang="da-DK" sz="2800" b="1" dirty="0" err="1" smtClean="0"/>
              <a:t>Linnaean</a:t>
            </a:r>
            <a:r>
              <a:rPr lang="da-DK" sz="2800" dirty="0"/>
              <a:t/>
            </a:r>
            <a:br>
              <a:rPr lang="da-DK" sz="2800" dirty="0"/>
            </a:br>
            <a:r>
              <a:rPr lang="da-DK" sz="2800" dirty="0" smtClean="0"/>
              <a:t>checklist of </a:t>
            </a:r>
            <a:r>
              <a:rPr lang="da-DK" sz="2800" dirty="0" err="1" smtClean="0"/>
              <a:t>fungi</a:t>
            </a:r>
            <a:r>
              <a:rPr lang="da-DK" sz="2800" dirty="0"/>
              <a:t/>
            </a:r>
            <a:br>
              <a:rPr lang="da-DK" sz="2800" dirty="0"/>
            </a:br>
            <a:r>
              <a:rPr lang="da-DK" sz="2800" dirty="0" smtClean="0"/>
              <a:t>from UNITE</a:t>
            </a:r>
            <a:br>
              <a:rPr lang="da-DK" sz="2800" dirty="0" smtClean="0"/>
            </a:br>
            <a:r>
              <a:rPr lang="da-DK" sz="2800" dirty="0" smtClean="0"/>
              <a:t>to GBIF backbone</a:t>
            </a:r>
            <a:endParaRPr lang="en-GB" sz="2800" dirty="0"/>
          </a:p>
        </p:txBody>
      </p:sp>
    </p:spTree>
    <p:extLst>
      <p:ext uri="{BB962C8B-B14F-4D97-AF65-F5344CB8AC3E}">
        <p14:creationId xmlns:p14="http://schemas.microsoft.com/office/powerpoint/2010/main" val="2968091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93" y="619476"/>
            <a:ext cx="4674125" cy="1228028"/>
          </a:xfrm>
        </p:spPr>
        <p:txBody>
          <a:bodyPr/>
          <a:lstStyle/>
          <a:p>
            <a:r>
              <a:rPr lang="en-US" sz="2800" b="1" dirty="0" smtClean="0"/>
              <a:t>BOLD data in GBIF</a:t>
            </a:r>
            <a:r>
              <a:rPr lang="da-DK" sz="2800" b="1" dirty="0" smtClean="0"/>
              <a:t>: </a:t>
            </a:r>
            <a:r>
              <a:rPr lang="da-DK" sz="2800" dirty="0" err="1" smtClean="0"/>
              <a:t>Barcodes</a:t>
            </a:r>
            <a:endParaRPr lang="en-GB" sz="2800" dirty="0"/>
          </a:p>
        </p:txBody>
      </p:sp>
      <p:sp>
        <p:nvSpPr>
          <p:cNvPr id="3" name="Text Placeholder 2"/>
          <p:cNvSpPr>
            <a:spLocks noGrp="1"/>
          </p:cNvSpPr>
          <p:nvPr>
            <p:ph type="body" sz="quarter" idx="10"/>
          </p:nvPr>
        </p:nvSpPr>
        <p:spPr>
          <a:xfrm>
            <a:off x="4159342" y="6180195"/>
            <a:ext cx="7582849" cy="450850"/>
          </a:xfrm>
        </p:spPr>
        <p:txBody>
          <a:bodyPr/>
          <a:lstStyle/>
          <a:p>
            <a:pPr algn="r"/>
            <a:r>
              <a:rPr lang="en-GB" sz="2400" dirty="0">
                <a:solidFill>
                  <a:schemeClr val="accent6"/>
                </a:solidFill>
              </a:rPr>
              <a:t>10.15468/inygc6i</a:t>
            </a:r>
          </a:p>
        </p:txBody>
      </p:sp>
      <p:pic>
        <p:nvPicPr>
          <p:cNvPr id="8" name="Picture 7"/>
          <p:cNvPicPr>
            <a:picLocks noChangeAspect="1"/>
          </p:cNvPicPr>
          <p:nvPr/>
        </p:nvPicPr>
        <p:blipFill>
          <a:blip r:embed="rId3"/>
          <a:stretch>
            <a:fillRect/>
          </a:stretch>
        </p:blipFill>
        <p:spPr>
          <a:xfrm>
            <a:off x="1196109" y="1222374"/>
            <a:ext cx="7784159" cy="5183246"/>
          </a:xfrm>
          <a:prstGeom prst="rect">
            <a:avLst/>
          </a:prstGeom>
        </p:spPr>
      </p:pic>
      <p:pic>
        <p:nvPicPr>
          <p:cNvPr id="7" name="Picture 6"/>
          <p:cNvPicPr>
            <a:picLocks noChangeAspect="1"/>
          </p:cNvPicPr>
          <p:nvPr/>
        </p:nvPicPr>
        <p:blipFill>
          <a:blip r:embed="rId4"/>
          <a:stretch>
            <a:fillRect/>
          </a:stretch>
        </p:blipFill>
        <p:spPr>
          <a:xfrm>
            <a:off x="0" y="1219200"/>
            <a:ext cx="12221948" cy="6102603"/>
          </a:xfrm>
          <a:prstGeom prst="rect">
            <a:avLst/>
          </a:prstGeom>
        </p:spPr>
      </p:pic>
      <p:pic>
        <p:nvPicPr>
          <p:cNvPr id="9" name="Picture 8"/>
          <p:cNvPicPr>
            <a:picLocks noChangeAspect="1"/>
          </p:cNvPicPr>
          <p:nvPr/>
        </p:nvPicPr>
        <p:blipFill>
          <a:blip r:embed="rId5"/>
          <a:stretch>
            <a:fillRect/>
          </a:stretch>
        </p:blipFill>
        <p:spPr>
          <a:xfrm>
            <a:off x="0" y="1203960"/>
            <a:ext cx="6905625" cy="6162675"/>
          </a:xfrm>
          <a:prstGeom prst="rect">
            <a:avLst/>
          </a:prstGeom>
        </p:spPr>
      </p:pic>
      <p:pic>
        <p:nvPicPr>
          <p:cNvPr id="10" name="Picture 9"/>
          <p:cNvPicPr>
            <a:picLocks noChangeAspect="1"/>
          </p:cNvPicPr>
          <p:nvPr/>
        </p:nvPicPr>
        <p:blipFill>
          <a:blip r:embed="rId6"/>
          <a:stretch>
            <a:fillRect/>
          </a:stretch>
        </p:blipFill>
        <p:spPr>
          <a:xfrm>
            <a:off x="5248275" y="1192530"/>
            <a:ext cx="6943725" cy="6219825"/>
          </a:xfrm>
          <a:prstGeom prst="rect">
            <a:avLst/>
          </a:prstGeom>
        </p:spPr>
      </p:pic>
      <p:pic>
        <p:nvPicPr>
          <p:cNvPr id="12" name="Picture 11"/>
          <p:cNvPicPr>
            <a:picLocks noChangeAspect="1"/>
          </p:cNvPicPr>
          <p:nvPr/>
        </p:nvPicPr>
        <p:blipFill>
          <a:blip r:embed="rId7"/>
          <a:stretch>
            <a:fillRect/>
          </a:stretch>
        </p:blipFill>
        <p:spPr>
          <a:xfrm>
            <a:off x="0" y="1158240"/>
            <a:ext cx="12290072" cy="7189483"/>
          </a:xfrm>
          <a:prstGeom prst="rect">
            <a:avLst/>
          </a:prstGeom>
        </p:spPr>
      </p:pic>
      <p:pic>
        <p:nvPicPr>
          <p:cNvPr id="13" name="Picture 12"/>
          <p:cNvPicPr>
            <a:picLocks noChangeAspect="1"/>
          </p:cNvPicPr>
          <p:nvPr/>
        </p:nvPicPr>
        <p:blipFill>
          <a:blip r:embed="rId8"/>
          <a:stretch>
            <a:fillRect/>
          </a:stretch>
        </p:blipFill>
        <p:spPr>
          <a:xfrm>
            <a:off x="2214" y="1964981"/>
            <a:ext cx="12339139" cy="5895586"/>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3027" y="568818"/>
            <a:ext cx="762000" cy="762000"/>
          </a:xfrm>
          <a:prstGeom prst="rect">
            <a:avLst/>
          </a:prstGeom>
        </p:spPr>
      </p:pic>
    </p:spTree>
    <p:extLst>
      <p:ext uri="{BB962C8B-B14F-4D97-AF65-F5344CB8AC3E}">
        <p14:creationId xmlns:p14="http://schemas.microsoft.com/office/powerpoint/2010/main" val="21918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93" y="619476"/>
            <a:ext cx="4674125" cy="1228028"/>
          </a:xfrm>
        </p:spPr>
        <p:txBody>
          <a:bodyPr/>
          <a:lstStyle/>
          <a:p>
            <a:r>
              <a:rPr lang="en-US" sz="2800" b="1" dirty="0" smtClean="0"/>
              <a:t>BOLD data in GBIF</a:t>
            </a:r>
            <a:r>
              <a:rPr lang="da-DK" sz="2800" b="1" dirty="0" smtClean="0"/>
              <a:t>: </a:t>
            </a:r>
            <a:r>
              <a:rPr lang="da-DK" sz="2800" dirty="0" err="1" smtClean="0"/>
              <a:t>Barcodes</a:t>
            </a:r>
            <a:endParaRPr lang="en-GB" sz="2800" dirty="0"/>
          </a:p>
        </p:txBody>
      </p:sp>
      <p:sp>
        <p:nvSpPr>
          <p:cNvPr id="3" name="Text Placeholder 2"/>
          <p:cNvSpPr>
            <a:spLocks noGrp="1"/>
          </p:cNvSpPr>
          <p:nvPr>
            <p:ph type="body" sz="quarter" idx="10"/>
          </p:nvPr>
        </p:nvSpPr>
        <p:spPr>
          <a:xfrm>
            <a:off x="1451482" y="6435160"/>
            <a:ext cx="7582849" cy="450850"/>
          </a:xfrm>
        </p:spPr>
        <p:txBody>
          <a:bodyPr/>
          <a:lstStyle/>
          <a:p>
            <a:pPr algn="r"/>
            <a:r>
              <a:rPr lang="en-GB" sz="2400" dirty="0">
                <a:solidFill>
                  <a:schemeClr val="accent6"/>
                </a:solidFill>
              </a:rPr>
              <a:t>10.15468/inygc6i</a:t>
            </a:r>
          </a:p>
        </p:txBody>
      </p:sp>
      <p:pic>
        <p:nvPicPr>
          <p:cNvPr id="8" name="Picture 7"/>
          <p:cNvPicPr>
            <a:picLocks noChangeAspect="1"/>
          </p:cNvPicPr>
          <p:nvPr/>
        </p:nvPicPr>
        <p:blipFill>
          <a:blip r:embed="rId3"/>
          <a:stretch>
            <a:fillRect/>
          </a:stretch>
        </p:blipFill>
        <p:spPr>
          <a:xfrm>
            <a:off x="1612613" y="1147704"/>
            <a:ext cx="7784159" cy="5183246"/>
          </a:xfrm>
          <a:prstGeom prst="rect">
            <a:avLst/>
          </a:prstGeom>
        </p:spPr>
      </p:pic>
      <p:pic>
        <p:nvPicPr>
          <p:cNvPr id="4" name="Picture 3"/>
          <p:cNvPicPr>
            <a:picLocks noChangeAspect="1"/>
          </p:cNvPicPr>
          <p:nvPr/>
        </p:nvPicPr>
        <p:blipFill>
          <a:blip r:embed="rId4"/>
          <a:stretch>
            <a:fillRect/>
          </a:stretch>
        </p:blipFill>
        <p:spPr>
          <a:xfrm>
            <a:off x="1561975" y="1147704"/>
            <a:ext cx="5855963" cy="2505945"/>
          </a:xfrm>
          <a:prstGeom prst="rect">
            <a:avLst/>
          </a:prstGeom>
        </p:spPr>
      </p:pic>
      <p:sp>
        <p:nvSpPr>
          <p:cNvPr id="6" name="Rounded Rectangle 5"/>
          <p:cNvSpPr/>
          <p:nvPr/>
        </p:nvSpPr>
        <p:spPr>
          <a:xfrm rot="16200000">
            <a:off x="1360041" y="2788919"/>
            <a:ext cx="1615441" cy="1432559"/>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027" y="568818"/>
            <a:ext cx="762000" cy="762000"/>
          </a:xfrm>
          <a:prstGeom prst="rect">
            <a:avLst/>
          </a:prstGeom>
        </p:spPr>
      </p:pic>
    </p:spTree>
    <p:extLst>
      <p:ext uri="{BB962C8B-B14F-4D97-AF65-F5344CB8AC3E}">
        <p14:creationId xmlns:p14="http://schemas.microsoft.com/office/powerpoint/2010/main" val="24738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7" presetClass="emph" presetSubtype="2" fill="hold" nodeType="clickEffect">
                                  <p:stCondLst>
                                    <p:cond delay="0"/>
                                  </p:stCondLst>
                                  <p:childTnLst>
                                    <p:animClr clrSpc="rgb" dir="cw">
                                      <p:cBhvr>
                                        <p:cTn id="14" dur="2000" fill="hold"/>
                                        <p:tgtEl>
                                          <p:spTgt spid="6"/>
                                        </p:tgtEl>
                                        <p:attrNameLst>
                                          <p:attrName>stroke.color</p:attrName>
                                        </p:attrNameLst>
                                      </p:cBhvr>
                                      <p:to>
                                        <a:srgbClr val="FF0000"/>
                                      </p:to>
                                    </p:animClr>
                                    <p:set>
                                      <p:cBhvr>
                                        <p:cTn id="15" dur="2000" fill="hold"/>
                                        <p:tgtEl>
                                          <p:spTgt spid="6"/>
                                        </p:tgtEl>
                                        <p:attrNameLst>
                                          <p:attrName>stroke.on</p:attrName>
                                        </p:attrNameLst>
                                      </p:cBhvr>
                                      <p:to>
                                        <p:strVal val="true"/>
                                      </p:to>
                                    </p:set>
                                  </p:childTnLst>
                                </p:cTn>
                              </p:par>
                              <p:par>
                                <p:cTn id="16" presetID="26" presetClass="emph" presetSubtype="0" fill="hold" grpId="1" nodeType="withEffect">
                                  <p:stCondLst>
                                    <p:cond delay="0"/>
                                  </p:stCondLst>
                                  <p:childTnLst>
                                    <p:animEffect transition="out" filter="fade">
                                      <p:cBhvr>
                                        <p:cTn id="17" dur="2000" tmFilter="0, 0; .2, .5; .8, .5; 1, 0"/>
                                        <p:tgtEl>
                                          <p:spTgt spid="6"/>
                                        </p:tgtEl>
                                      </p:cBhvr>
                                    </p:animEffect>
                                    <p:animScale>
                                      <p:cBhvr>
                                        <p:cTn id="18" dur="10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965700" y="-2"/>
            <a:ext cx="7226300" cy="3406471"/>
          </a:xfrm>
          <a:prstGeom prst="rect">
            <a:avLst/>
          </a:prstGeom>
        </p:spPr>
      </p:pic>
      <p:sp>
        <p:nvSpPr>
          <p:cNvPr id="2" name="Title 1"/>
          <p:cNvSpPr>
            <a:spLocks noGrp="1"/>
          </p:cNvSpPr>
          <p:nvPr>
            <p:ph type="title"/>
          </p:nvPr>
        </p:nvSpPr>
        <p:spPr/>
        <p:txBody>
          <a:bodyPr/>
          <a:lstStyle/>
          <a:p>
            <a:r>
              <a:rPr lang="da-DK" sz="2800" b="1" dirty="0" smtClean="0"/>
              <a:t>Checklists </a:t>
            </a:r>
            <a:r>
              <a:rPr lang="da-DK" sz="2800" b="1" dirty="0" err="1" smtClean="0"/>
              <a:t>are</a:t>
            </a:r>
            <a:r>
              <a:rPr lang="da-DK" sz="2800" b="1" dirty="0" smtClean="0"/>
              <a:t> the </a:t>
            </a:r>
            <a:r>
              <a:rPr lang="da-DK" sz="2800" b="1" dirty="0" err="1" smtClean="0"/>
              <a:t>key</a:t>
            </a:r>
            <a:r>
              <a:rPr lang="da-DK" sz="2800" b="1" dirty="0" smtClean="0"/>
              <a:t>…</a:t>
            </a:r>
            <a:br>
              <a:rPr lang="da-DK" sz="2800" b="1" dirty="0" smtClean="0"/>
            </a:br>
            <a:endParaRPr lang="en-GB" sz="2800" b="1" dirty="0"/>
          </a:p>
        </p:txBody>
      </p:sp>
      <p:sp>
        <p:nvSpPr>
          <p:cNvPr id="4" name="Content Placeholder 3"/>
          <p:cNvSpPr>
            <a:spLocks noGrp="1"/>
          </p:cNvSpPr>
          <p:nvPr>
            <p:ph idx="13"/>
          </p:nvPr>
        </p:nvSpPr>
        <p:spPr>
          <a:xfrm>
            <a:off x="1164739" y="2202676"/>
            <a:ext cx="3095673" cy="2749550"/>
          </a:xfrm>
        </p:spPr>
        <p:txBody>
          <a:bodyPr/>
          <a:lstStyle/>
          <a:p>
            <a:pPr>
              <a:buNone/>
            </a:pPr>
            <a:r>
              <a:rPr lang="da-DK" sz="2400" b="1" i="0" dirty="0" smtClean="0"/>
              <a:t>OTU </a:t>
            </a:r>
            <a:r>
              <a:rPr lang="da-DK" sz="2400" b="1" i="0" dirty="0" err="1" smtClean="0"/>
              <a:t>sources</a:t>
            </a:r>
            <a:endParaRPr lang="en-GB" sz="2400" b="1" i="0" dirty="0" smtClean="0"/>
          </a:p>
          <a:p>
            <a:pPr>
              <a:buNone/>
            </a:pPr>
            <a:r>
              <a:rPr lang="da-DK" sz="2400" i="0" dirty="0" err="1" smtClean="0"/>
              <a:t>What</a:t>
            </a:r>
            <a:r>
              <a:rPr lang="da-DK" sz="2400" i="0" dirty="0" smtClean="0"/>
              <a:t> and </a:t>
            </a:r>
            <a:r>
              <a:rPr lang="da-DK" sz="2400" i="0" dirty="0" err="1" smtClean="0"/>
              <a:t>where</a:t>
            </a:r>
            <a:r>
              <a:rPr lang="da-DK" sz="2400" i="0" dirty="0" smtClean="0"/>
              <a:t>?</a:t>
            </a:r>
            <a:br>
              <a:rPr lang="da-DK" sz="2400" i="0" dirty="0" smtClean="0"/>
            </a:br>
            <a:r>
              <a:rPr lang="da-DK" sz="2400" i="0" dirty="0" smtClean="0"/>
              <a:t>Stable, but </a:t>
            </a:r>
            <a:r>
              <a:rPr lang="da-DK" sz="2400" i="0" dirty="0" err="1" smtClean="0"/>
              <a:t>dynamic</a:t>
            </a:r>
            <a:r>
              <a:rPr lang="da-DK" sz="2400" i="0" dirty="0" smtClean="0"/>
              <a:t/>
            </a:r>
            <a:br>
              <a:rPr lang="da-DK" sz="2400" i="0" dirty="0" smtClean="0"/>
            </a:br>
            <a:r>
              <a:rPr lang="da-DK" sz="2400" i="0" dirty="0" err="1" smtClean="0"/>
              <a:t>Digitally</a:t>
            </a:r>
            <a:r>
              <a:rPr lang="da-DK" sz="2400" i="0" dirty="0" smtClean="0"/>
              <a:t> citable, DOI</a:t>
            </a:r>
            <a:br>
              <a:rPr lang="da-DK" sz="2400" i="0" dirty="0" smtClean="0"/>
            </a:br>
            <a:r>
              <a:rPr lang="da-DK" sz="2400" i="0" dirty="0" err="1" smtClean="0"/>
              <a:t>Linked</a:t>
            </a:r>
            <a:r>
              <a:rPr lang="da-DK" sz="2400" i="0" dirty="0" smtClean="0"/>
              <a:t> to </a:t>
            </a:r>
            <a:r>
              <a:rPr lang="da-DK" sz="2400" i="0" dirty="0" err="1" smtClean="0"/>
              <a:t>Linnaean</a:t>
            </a:r>
            <a:r>
              <a:rPr lang="da-DK" sz="2400" i="0" dirty="0" smtClean="0"/>
              <a:t> taxa</a:t>
            </a:r>
            <a:br>
              <a:rPr lang="da-DK" sz="2400" i="0" dirty="0" smtClean="0"/>
            </a:br>
            <a:endParaRPr lang="da-DK" sz="2400" i="0" dirty="0" smtClean="0"/>
          </a:p>
          <a:p>
            <a:pPr>
              <a:buNone/>
            </a:pPr>
            <a:endParaRPr lang="da-DK" sz="2400" i="0" dirty="0" smtClean="0"/>
          </a:p>
        </p:txBody>
      </p:sp>
      <p:pic>
        <p:nvPicPr>
          <p:cNvPr id="7" name="Picture 6"/>
          <p:cNvPicPr>
            <a:picLocks noChangeAspect="1"/>
          </p:cNvPicPr>
          <p:nvPr/>
        </p:nvPicPr>
        <p:blipFill>
          <a:blip r:embed="rId4"/>
          <a:stretch>
            <a:fillRect/>
          </a:stretch>
        </p:blipFill>
        <p:spPr>
          <a:xfrm>
            <a:off x="7010399" y="2903704"/>
            <a:ext cx="5181601" cy="3807076"/>
          </a:xfrm>
          <a:prstGeom prst="rect">
            <a:avLst/>
          </a:prstGeom>
          <a:effectLst>
            <a:outerShdw blurRad="50800" dist="38100" dir="10800000" sx="103000" sy="103000" algn="r" rotWithShape="0">
              <a:prstClr val="black">
                <a:alpha val="25000"/>
              </a:prstClr>
            </a:outerShdw>
          </a:effectLst>
        </p:spPr>
      </p:pic>
      <p:sp>
        <p:nvSpPr>
          <p:cNvPr id="9" name="Rounded Rectangle 8"/>
          <p:cNvSpPr/>
          <p:nvPr/>
        </p:nvSpPr>
        <p:spPr>
          <a:xfrm rot="16200000">
            <a:off x="859282" y="1754695"/>
            <a:ext cx="3126989" cy="3427599"/>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grpSp>
        <p:nvGrpSpPr>
          <p:cNvPr id="8" name="Group 7"/>
          <p:cNvGrpSpPr/>
          <p:nvPr/>
        </p:nvGrpSpPr>
        <p:grpSpPr>
          <a:xfrm>
            <a:off x="6659880" y="6942"/>
            <a:ext cx="5521605" cy="6864296"/>
            <a:chOff x="6659880" y="0"/>
            <a:chExt cx="5521605" cy="6864296"/>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7775" y="0"/>
              <a:ext cx="2513710" cy="6864296"/>
            </a:xfrm>
            <a:prstGeom prst="rect">
              <a:avLst/>
            </a:prstGeom>
          </p:spPr>
        </p:pic>
        <p:sp>
          <p:nvSpPr>
            <p:cNvPr id="12" name="Isosceles Triangle 11"/>
            <p:cNvSpPr/>
            <p:nvPr/>
          </p:nvSpPr>
          <p:spPr>
            <a:xfrm rot="16200000">
              <a:off x="4738303" y="1928520"/>
              <a:ext cx="6851054" cy="3007899"/>
            </a:xfrm>
            <a:prstGeom prst="triangle">
              <a:avLst>
                <a:gd name="adj" fmla="val 66331"/>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smtClean="0">
                <a:solidFill>
                  <a:schemeClr val="tx2"/>
                </a:solidFill>
                <a:latin typeface="+mj-lt"/>
              </a:endParaRPr>
            </a:p>
          </p:txBody>
        </p:sp>
      </p:grpSp>
    </p:spTree>
    <p:extLst>
      <p:ext uri="{BB962C8B-B14F-4D97-AF65-F5344CB8AC3E}">
        <p14:creationId xmlns:p14="http://schemas.microsoft.com/office/powerpoint/2010/main" val="321915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1419304" y="4628737"/>
            <a:ext cx="3687557" cy="512767"/>
          </a:xfrm>
        </p:spPr>
        <p:txBody>
          <a:bodyPr/>
          <a:lstStyle/>
          <a:p>
            <a:r>
              <a:rPr lang="en-US" sz="3200" dirty="0">
                <a:solidFill>
                  <a:srgbClr val="FDB002">
                    <a:alpha val="32000"/>
                  </a:srgbClr>
                </a:solidFill>
              </a:rPr>
              <a:t>n</a:t>
            </a:r>
            <a:r>
              <a:rPr lang="en-US" sz="3200" dirty="0" smtClean="0">
                <a:solidFill>
                  <a:srgbClr val="FDB002">
                    <a:alpha val="32000"/>
                  </a:srgbClr>
                </a:solidFill>
              </a:rPr>
              <a:t>ational example</a:t>
            </a:r>
            <a:endParaRPr lang="en-US" sz="3200" dirty="0">
              <a:solidFill>
                <a:srgbClr val="FDB002">
                  <a:alpha val="32000"/>
                </a:srgbClr>
              </a:solidFill>
            </a:endParaRPr>
          </a:p>
        </p:txBody>
      </p:sp>
      <p:sp>
        <p:nvSpPr>
          <p:cNvPr id="7" name="Title 8"/>
          <p:cNvSpPr txBox="1">
            <a:spLocks/>
          </p:cNvSpPr>
          <p:nvPr/>
        </p:nvSpPr>
        <p:spPr>
          <a:xfrm>
            <a:off x="638819" y="628052"/>
            <a:ext cx="8197333"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pPr lvl="0">
              <a:defRPr/>
            </a:pPr>
            <a:r>
              <a:rPr lang="en-US" b="1" dirty="0" smtClean="0">
                <a:solidFill>
                  <a:srgbClr val="3A3533"/>
                </a:solidFill>
                <a:latin typeface="Arial"/>
                <a:cs typeface="Arial"/>
              </a:rPr>
              <a:t>Look at Norway – do like Norway</a:t>
            </a:r>
            <a:endParaRPr lang="en-US" b="1" dirty="0">
              <a:solidFill>
                <a:srgbClr val="3A3533"/>
              </a:solidFill>
              <a:latin typeface="Arial"/>
              <a:cs typeface="Arial"/>
            </a:endParaRPr>
          </a:p>
        </p:txBody>
      </p:sp>
      <p:sp>
        <p:nvSpPr>
          <p:cNvPr id="2" name="Rectangle 1"/>
          <p:cNvSpPr/>
          <p:nvPr/>
        </p:nvSpPr>
        <p:spPr>
          <a:xfrm>
            <a:off x="7477961" y="6250292"/>
            <a:ext cx="4362092" cy="369332"/>
          </a:xfrm>
          <a:prstGeom prst="rect">
            <a:avLst/>
          </a:prstGeom>
        </p:spPr>
        <p:txBody>
          <a:bodyPr wrap="none">
            <a:spAutoFit/>
          </a:bodyPr>
          <a:lstStyle/>
          <a:p>
            <a:r>
              <a:rPr lang="en-GB" i="1" dirty="0">
                <a:solidFill>
                  <a:schemeClr val="accent6"/>
                </a:solidFill>
              </a:rPr>
              <a:t>http://www.gbif.no/news/2017/bold.html</a:t>
            </a:r>
          </a:p>
        </p:txBody>
      </p:sp>
      <p:pic>
        <p:nvPicPr>
          <p:cNvPr id="3" name="Picture 2"/>
          <p:cNvPicPr>
            <a:picLocks noChangeAspect="1"/>
          </p:cNvPicPr>
          <p:nvPr/>
        </p:nvPicPr>
        <p:blipFill>
          <a:blip r:embed="rId3"/>
          <a:stretch>
            <a:fillRect/>
          </a:stretch>
        </p:blipFill>
        <p:spPr>
          <a:xfrm>
            <a:off x="941898" y="1444649"/>
            <a:ext cx="6457386" cy="33159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094" y="1148761"/>
            <a:ext cx="1786209" cy="178620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425" y="1198984"/>
            <a:ext cx="3202630" cy="56590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4960" y="1198984"/>
            <a:ext cx="2315548" cy="569054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8994" y="1198984"/>
            <a:ext cx="2202993" cy="1628299"/>
          </a:xfrm>
          <a:prstGeom prst="rect">
            <a:avLst/>
          </a:prstGeom>
        </p:spPr>
      </p:pic>
      <p:sp>
        <p:nvSpPr>
          <p:cNvPr id="12" name="TextBox 11"/>
          <p:cNvSpPr txBox="1"/>
          <p:nvPr/>
        </p:nvSpPr>
        <p:spPr>
          <a:xfrm>
            <a:off x="8730558" y="1576290"/>
            <a:ext cx="763351" cy="1107996"/>
          </a:xfrm>
          <a:prstGeom prst="rect">
            <a:avLst/>
          </a:prstGeom>
          <a:noFill/>
        </p:spPr>
        <p:txBody>
          <a:bodyPr wrap="none" rtlCol="0">
            <a:spAutoFit/>
          </a:bodyPr>
          <a:lstStyle/>
          <a:p>
            <a:r>
              <a:rPr lang="da-DK" sz="6600" dirty="0">
                <a:solidFill>
                  <a:srgbClr val="50944D"/>
                </a:solidFill>
              </a:rPr>
              <a:t>+</a:t>
            </a:r>
            <a:endParaRPr lang="en-GB" sz="6600" dirty="0">
              <a:solidFill>
                <a:srgbClr val="50944D"/>
              </a:solidFill>
            </a:endParaRPr>
          </a:p>
        </p:txBody>
      </p:sp>
      <p:sp>
        <p:nvSpPr>
          <p:cNvPr id="13" name="TextBox 12"/>
          <p:cNvSpPr txBox="1"/>
          <p:nvPr/>
        </p:nvSpPr>
        <p:spPr>
          <a:xfrm>
            <a:off x="8735814" y="2958401"/>
            <a:ext cx="763351" cy="1107996"/>
          </a:xfrm>
          <a:prstGeom prst="rect">
            <a:avLst/>
          </a:prstGeom>
          <a:noFill/>
        </p:spPr>
        <p:txBody>
          <a:bodyPr wrap="none" rtlCol="0">
            <a:spAutoFit/>
          </a:bodyPr>
          <a:lstStyle/>
          <a:p>
            <a:r>
              <a:rPr lang="da-DK" sz="6600" dirty="0" smtClean="0">
                <a:solidFill>
                  <a:srgbClr val="50944D"/>
                </a:solidFill>
              </a:rPr>
              <a:t>=</a:t>
            </a:r>
            <a:endParaRPr lang="en-GB" sz="6600" dirty="0">
              <a:solidFill>
                <a:srgbClr val="50944D"/>
              </a:solidFill>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9733" y="3808104"/>
            <a:ext cx="1905000" cy="19050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8843" y="6218762"/>
            <a:ext cx="429118" cy="348120"/>
          </a:xfrm>
          <a:prstGeom prst="rect">
            <a:avLst/>
          </a:prstGeom>
        </p:spPr>
      </p:pic>
    </p:spTree>
    <p:extLst>
      <p:ext uri="{BB962C8B-B14F-4D97-AF65-F5344CB8AC3E}">
        <p14:creationId xmlns:p14="http://schemas.microsoft.com/office/powerpoint/2010/main" val="24488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69"/>
            <a:ext cx="12192000" cy="7001429"/>
          </a:xfrm>
          <a:prstGeom prst="rect">
            <a:avLst/>
          </a:prstGeom>
        </p:spPr>
      </p:pic>
    </p:spTree>
    <p:extLst>
      <p:ext uri="{BB962C8B-B14F-4D97-AF65-F5344CB8AC3E}">
        <p14:creationId xmlns:p14="http://schemas.microsoft.com/office/powerpoint/2010/main" val="1890062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6134" t="7327" r="14056" b="59534"/>
          <a:stretch/>
        </p:blipFill>
        <p:spPr>
          <a:xfrm>
            <a:off x="1180158" y="1360522"/>
            <a:ext cx="9389870" cy="5519157"/>
          </a:xfrm>
          <a:prstGeom prst="rect">
            <a:avLst/>
          </a:prstGeom>
        </p:spPr>
      </p:pic>
      <p:sp>
        <p:nvSpPr>
          <p:cNvPr id="8" name="Title 7"/>
          <p:cNvSpPr>
            <a:spLocks noGrp="1"/>
          </p:cNvSpPr>
          <p:nvPr>
            <p:ph type="title"/>
          </p:nvPr>
        </p:nvSpPr>
        <p:spPr>
          <a:xfrm rot="16200000">
            <a:off x="-2553197" y="4526345"/>
            <a:ext cx="6844412" cy="512767"/>
          </a:xfrm>
        </p:spPr>
        <p:txBody>
          <a:bodyPr/>
          <a:lstStyle/>
          <a:p>
            <a:pPr algn="r"/>
            <a:r>
              <a:rPr lang="en-US" sz="3200" dirty="0">
                <a:solidFill>
                  <a:srgbClr val="FDB002">
                    <a:alpha val="32000"/>
                  </a:srgbClr>
                </a:solidFill>
              </a:rPr>
              <a:t> data access and use</a:t>
            </a:r>
          </a:p>
        </p:txBody>
      </p:sp>
      <p:sp>
        <p:nvSpPr>
          <p:cNvPr id="7" name="Title 8"/>
          <p:cNvSpPr txBox="1">
            <a:spLocks/>
          </p:cNvSpPr>
          <p:nvPr/>
        </p:nvSpPr>
        <p:spPr>
          <a:xfrm>
            <a:off x="659229" y="478631"/>
            <a:ext cx="8791168"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r>
              <a:rPr lang="en-US" b="1" dirty="0">
                <a:latin typeface="Arial"/>
                <a:cs typeface="Arial"/>
              </a:rPr>
              <a:t>Peer-reviewed publications using GBIF-mediated data</a:t>
            </a:r>
            <a:br>
              <a:rPr lang="en-US" b="1" dirty="0">
                <a:latin typeface="Arial"/>
                <a:cs typeface="Arial"/>
              </a:rPr>
            </a:br>
            <a:r>
              <a:rPr lang="en-US" sz="1800" i="1" dirty="0">
                <a:latin typeface="Arial Narrow"/>
                <a:cs typeface="Arial Narrow"/>
              </a:rPr>
              <a:t>through </a:t>
            </a:r>
            <a:r>
              <a:rPr lang="en-US" sz="1800" i="1" dirty="0" smtClean="0">
                <a:latin typeface="Arial Narrow"/>
                <a:cs typeface="Arial Narrow"/>
              </a:rPr>
              <a:t>30 September  2017</a:t>
            </a:r>
            <a:endParaRPr lang="en-US" sz="2400" b="1" dirty="0">
              <a:latin typeface="Arial"/>
              <a:cs typeface="Arial"/>
            </a:endParaRPr>
          </a:p>
        </p:txBody>
      </p:sp>
      <p:pic>
        <p:nvPicPr>
          <p:cNvPr id="3" name="Picture 2"/>
          <p:cNvPicPr>
            <a:picLocks noChangeAspect="1"/>
          </p:cNvPicPr>
          <p:nvPr/>
        </p:nvPicPr>
        <p:blipFill>
          <a:blip r:embed="rId4"/>
          <a:stretch>
            <a:fillRect/>
          </a:stretch>
        </p:blipFill>
        <p:spPr>
          <a:xfrm>
            <a:off x="7044902" y="1974890"/>
            <a:ext cx="3153581" cy="4733078"/>
          </a:xfrm>
          <a:prstGeom prst="rect">
            <a:avLst/>
          </a:prstGeom>
          <a:effectLst>
            <a:outerShdw blurRad="50800" dist="38100" dir="2700000" sx="103000" sy="103000" algn="tl" rotWithShape="0">
              <a:prstClr val="black">
                <a:alpha val="16000"/>
              </a:prstClr>
            </a:outerShdw>
          </a:effectLst>
        </p:spPr>
      </p:pic>
      <p:sp>
        <p:nvSpPr>
          <p:cNvPr id="9" name="Text Placeholder 9"/>
          <p:cNvSpPr>
            <a:spLocks noGrp="1"/>
          </p:cNvSpPr>
          <p:nvPr>
            <p:ph type="body" sz="quarter" idx="10"/>
          </p:nvPr>
        </p:nvSpPr>
        <p:spPr>
          <a:xfrm rot="16200000">
            <a:off x="7145381" y="6666440"/>
            <a:ext cx="7156324" cy="383119"/>
          </a:xfrm>
        </p:spPr>
        <p:txBody>
          <a:bodyPr/>
          <a:lstStyle/>
          <a:p>
            <a:pPr algn="r"/>
            <a:r>
              <a:rPr lang="en-US" sz="2000" i="1" dirty="0">
                <a:solidFill>
                  <a:schemeClr val="accent6"/>
                </a:solidFill>
              </a:rPr>
              <a:t>https://www.gbif.org/science-review</a:t>
            </a:r>
          </a:p>
        </p:txBody>
      </p:sp>
      <p:sp>
        <p:nvSpPr>
          <p:cNvPr id="5" name="32-Point Star 4"/>
          <p:cNvSpPr/>
          <p:nvPr/>
        </p:nvSpPr>
        <p:spPr>
          <a:xfrm>
            <a:off x="9505162" y="33252"/>
            <a:ext cx="2648932" cy="2526383"/>
          </a:xfrm>
          <a:prstGeom prst="star32">
            <a:avLst>
              <a:gd name="adj" fmla="val 42724"/>
            </a:avLst>
          </a:prstGeom>
          <a:solidFill>
            <a:srgbClr val="50944D"/>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b="1" dirty="0" smtClean="0">
                <a:solidFill>
                  <a:schemeClr val="bg1"/>
                </a:solidFill>
                <a:latin typeface="+mj-lt"/>
              </a:rPr>
              <a:t>Grab your copy </a:t>
            </a:r>
            <a:r>
              <a:rPr lang="en-GB" b="1" dirty="0" smtClean="0">
                <a:solidFill>
                  <a:schemeClr val="bg1"/>
                </a:solidFill>
                <a:latin typeface="+mj-lt"/>
              </a:rPr>
              <a:t>here and in </a:t>
            </a:r>
            <a:r>
              <a:rPr lang="en-GB" b="1" dirty="0" smtClean="0">
                <a:solidFill>
                  <a:schemeClr val="bg1"/>
                </a:solidFill>
                <a:latin typeface="+mj-lt"/>
              </a:rPr>
              <a:t>the GBIF booth</a:t>
            </a:r>
          </a:p>
        </p:txBody>
      </p:sp>
    </p:spTree>
    <p:extLst>
      <p:ext uri="{BB962C8B-B14F-4D97-AF65-F5344CB8AC3E}">
        <p14:creationId xmlns:p14="http://schemas.microsoft.com/office/powerpoint/2010/main" val="33813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940523" y="4489037"/>
            <a:ext cx="3687557" cy="512767"/>
          </a:xfrm>
        </p:spPr>
        <p:txBody>
          <a:bodyPr/>
          <a:lstStyle/>
          <a:p>
            <a:r>
              <a:rPr lang="en-US" sz="3200" dirty="0">
                <a:solidFill>
                  <a:srgbClr val="FDB002">
                    <a:alpha val="32000"/>
                  </a:srgbClr>
                </a:solidFill>
              </a:rPr>
              <a:t> data access and use</a:t>
            </a:r>
          </a:p>
        </p:txBody>
      </p:sp>
      <p:sp>
        <p:nvSpPr>
          <p:cNvPr id="3" name="Text Placeholder 2"/>
          <p:cNvSpPr>
            <a:spLocks noGrp="1"/>
          </p:cNvSpPr>
          <p:nvPr>
            <p:ph type="body" sz="quarter" idx="10"/>
          </p:nvPr>
        </p:nvSpPr>
        <p:spPr/>
        <p:txBody>
          <a:bodyPr/>
          <a:lstStyle/>
          <a:p>
            <a:endParaRPr lang="en-GB"/>
          </a:p>
        </p:txBody>
      </p:sp>
      <p:sp>
        <p:nvSpPr>
          <p:cNvPr id="7" name="Title 8"/>
          <p:cNvSpPr txBox="1">
            <a:spLocks/>
          </p:cNvSpPr>
          <p:nvPr/>
        </p:nvSpPr>
        <p:spPr>
          <a:xfrm>
            <a:off x="638819" y="628052"/>
            <a:ext cx="8197333"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pPr lvl="0">
              <a:defRPr/>
            </a:pPr>
            <a:r>
              <a:rPr lang="en-US" b="1" dirty="0">
                <a:solidFill>
                  <a:srgbClr val="3A3533"/>
                </a:solidFill>
                <a:latin typeface="Arial"/>
                <a:cs typeface="Arial"/>
              </a:rPr>
              <a:t>Data citation: tracking and display</a:t>
            </a:r>
          </a:p>
        </p:txBody>
      </p:sp>
      <p:pic>
        <p:nvPicPr>
          <p:cNvPr id="6" name="Picture 5"/>
          <p:cNvPicPr>
            <a:picLocks noChangeAspect="1"/>
          </p:cNvPicPr>
          <p:nvPr/>
        </p:nvPicPr>
        <p:blipFill>
          <a:blip r:embed="rId3"/>
          <a:stretch>
            <a:fillRect/>
          </a:stretch>
        </p:blipFill>
        <p:spPr>
          <a:xfrm>
            <a:off x="2026744" y="1232600"/>
            <a:ext cx="7374421" cy="5625399"/>
          </a:xfrm>
          <a:prstGeom prst="rect">
            <a:avLst/>
          </a:prstGeom>
        </p:spPr>
      </p:pic>
      <p:sp>
        <p:nvSpPr>
          <p:cNvPr id="11" name="Rounded Rectangle 10"/>
          <p:cNvSpPr/>
          <p:nvPr/>
        </p:nvSpPr>
        <p:spPr>
          <a:xfrm>
            <a:off x="7718593" y="2493140"/>
            <a:ext cx="1801147" cy="564229"/>
          </a:xfrm>
          <a:prstGeom prst="roundRect">
            <a:avLst/>
          </a:prstGeom>
          <a:noFill/>
          <a:ln w="76200">
            <a:solidFill>
              <a:schemeClr val="accent6"/>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pic>
        <p:nvPicPr>
          <p:cNvPr id="13" name="Picture 12"/>
          <p:cNvPicPr>
            <a:picLocks noChangeAspect="1"/>
          </p:cNvPicPr>
          <p:nvPr/>
        </p:nvPicPr>
        <p:blipFill>
          <a:blip r:embed="rId4"/>
          <a:stretch>
            <a:fillRect/>
          </a:stretch>
        </p:blipFill>
        <p:spPr>
          <a:xfrm>
            <a:off x="1836246" y="2131930"/>
            <a:ext cx="5041900" cy="4729627"/>
          </a:xfrm>
          <a:prstGeom prst="rect">
            <a:avLst/>
          </a:prstGeom>
        </p:spPr>
      </p:pic>
      <p:sp>
        <p:nvSpPr>
          <p:cNvPr id="15" name="Rounded Rectangle 14"/>
          <p:cNvSpPr/>
          <p:nvPr/>
        </p:nvSpPr>
        <p:spPr>
          <a:xfrm>
            <a:off x="7503915" y="3774395"/>
            <a:ext cx="949657" cy="254000"/>
          </a:xfrm>
          <a:prstGeom prst="roundRect">
            <a:avLst/>
          </a:prstGeom>
          <a:noFill/>
          <a:ln w="57150">
            <a:solidFill>
              <a:schemeClr val="accent6">
                <a:lumMod val="75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grpSp>
        <p:nvGrpSpPr>
          <p:cNvPr id="30" name="Group 29"/>
          <p:cNvGrpSpPr/>
          <p:nvPr/>
        </p:nvGrpSpPr>
        <p:grpSpPr>
          <a:xfrm>
            <a:off x="3842846" y="2585545"/>
            <a:ext cx="5558319" cy="4080751"/>
            <a:chOff x="2476501" y="2564524"/>
            <a:chExt cx="5558319" cy="4080751"/>
          </a:xfrm>
        </p:grpSpPr>
        <p:sp>
          <p:nvSpPr>
            <p:cNvPr id="12" name="Rounded Rectangle 11"/>
            <p:cNvSpPr/>
            <p:nvPr/>
          </p:nvSpPr>
          <p:spPr>
            <a:xfrm>
              <a:off x="7340598" y="2564524"/>
              <a:ext cx="694222" cy="364796"/>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cxnSp>
          <p:nvCxnSpPr>
            <p:cNvPr id="20" name="Straight Arrow Connector 19"/>
            <p:cNvCxnSpPr>
              <a:stCxn id="12" idx="1"/>
            </p:cNvCxnSpPr>
            <p:nvPr/>
          </p:nvCxnSpPr>
          <p:spPr>
            <a:xfrm flipH="1">
              <a:off x="2476502" y="2746922"/>
              <a:ext cx="4864096" cy="809078"/>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89300" y="2929319"/>
              <a:ext cx="4083241" cy="1795081"/>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2"/>
            </p:cNvCxnSpPr>
            <p:nvPr/>
          </p:nvCxnSpPr>
          <p:spPr>
            <a:xfrm flipH="1">
              <a:off x="2476501" y="2929320"/>
              <a:ext cx="5211208" cy="3715955"/>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63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927207" y="6327076"/>
            <a:ext cx="8985049" cy="450850"/>
          </a:xfrm>
        </p:spPr>
        <p:txBody>
          <a:bodyPr/>
          <a:lstStyle/>
          <a:p>
            <a:pPr algn="r"/>
            <a:r>
              <a:rPr lang="en-GB" sz="2000" dirty="0" smtClean="0">
                <a:solidFill>
                  <a:schemeClr val="accent6"/>
                </a:solidFill>
              </a:rPr>
              <a:t>Troudet et al. Nature 2017</a:t>
            </a:r>
            <a:endParaRPr lang="en-GB" sz="2000" dirty="0">
              <a:solidFill>
                <a:schemeClr val="accent6"/>
              </a:solidFill>
            </a:endParaRPr>
          </a:p>
        </p:txBody>
      </p:sp>
      <p:sp>
        <p:nvSpPr>
          <p:cNvPr id="7" name="Title 8"/>
          <p:cNvSpPr txBox="1">
            <a:spLocks/>
          </p:cNvSpPr>
          <p:nvPr/>
        </p:nvSpPr>
        <p:spPr>
          <a:xfrm>
            <a:off x="638819" y="628052"/>
            <a:ext cx="10081247"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pPr lvl="0">
              <a:defRPr/>
            </a:pPr>
            <a:r>
              <a:rPr lang="en-US" b="1" dirty="0" smtClean="0">
                <a:solidFill>
                  <a:srgbClr val="3A3533"/>
                </a:solidFill>
                <a:latin typeface="Arial"/>
                <a:cs typeface="Arial"/>
              </a:rPr>
              <a:t>Global biodiversity</a:t>
            </a:r>
            <a:endParaRPr lang="en-US" b="1" dirty="0">
              <a:solidFill>
                <a:srgbClr val="3A3533"/>
              </a:solidFill>
              <a:latin typeface="Arial"/>
              <a:cs typeface="Arial"/>
            </a:endParaRPr>
          </a:p>
        </p:txBody>
      </p:sp>
      <p:pic>
        <p:nvPicPr>
          <p:cNvPr id="12"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6309868" y="780452"/>
            <a:ext cx="5699251" cy="5319301"/>
          </a:xfrm>
          <a:prstGeom prst="rect">
            <a:avLst/>
          </a:prstGeom>
        </p:spPr>
      </p:pic>
      <p:pic>
        <p:nvPicPr>
          <p:cNvPr id="11" name="Picture 227" descr="http://www.natuurwetenschappen.be/cb/ants/projects/SpeciesScap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3579" y="1792715"/>
            <a:ext cx="4606369" cy="348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Left-Right Arrow 3"/>
          <p:cNvSpPr/>
          <p:nvPr/>
        </p:nvSpPr>
        <p:spPr>
          <a:xfrm>
            <a:off x="5174460" y="5715368"/>
            <a:ext cx="1173480" cy="758247"/>
          </a:xfrm>
          <a:prstGeom prst="leftRightArrow">
            <a:avLst/>
          </a:prstGeom>
          <a:solidFill>
            <a:srgbClr val="50942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smtClean="0">
              <a:solidFill>
                <a:schemeClr val="tx2"/>
              </a:solidFill>
              <a:latin typeface="+mj-lt"/>
            </a:endParaRPr>
          </a:p>
        </p:txBody>
      </p:sp>
    </p:spTree>
    <p:extLst>
      <p:ext uri="{BB962C8B-B14F-4D97-AF65-F5344CB8AC3E}">
        <p14:creationId xmlns:p14="http://schemas.microsoft.com/office/powerpoint/2010/main" val="1243533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7" name="Title 8"/>
          <p:cNvSpPr txBox="1">
            <a:spLocks/>
          </p:cNvSpPr>
          <p:nvPr/>
        </p:nvSpPr>
        <p:spPr>
          <a:xfrm>
            <a:off x="638819" y="628052"/>
            <a:ext cx="10081247"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pPr lvl="0">
              <a:defRPr/>
            </a:pPr>
            <a:r>
              <a:rPr lang="en-US" b="1" dirty="0" smtClean="0">
                <a:solidFill>
                  <a:srgbClr val="3A3533"/>
                </a:solidFill>
                <a:latin typeface="Arial"/>
                <a:cs typeface="Arial"/>
              </a:rPr>
              <a:t>Global biodiversity state of knowledge</a:t>
            </a:r>
            <a:endParaRPr lang="en-US" b="1" dirty="0">
              <a:solidFill>
                <a:srgbClr val="3A3533"/>
              </a:solidFill>
              <a:latin typeface="Arial"/>
              <a:cs typeface="Aria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32" y="1572608"/>
            <a:ext cx="4683729" cy="3489378"/>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4271775532"/>
              </p:ext>
            </p:extLst>
          </p:nvPr>
        </p:nvGraphicFramePr>
        <p:xfrm>
          <a:off x="5198074" y="1589321"/>
          <a:ext cx="5534088" cy="3605298"/>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
          <p:cNvSpPr>
            <a:spLocks noChangeArrowheads="1"/>
          </p:cNvSpPr>
          <p:nvPr/>
        </p:nvSpPr>
        <p:spPr bwMode="auto">
          <a:xfrm>
            <a:off x="743495" y="5361900"/>
            <a:ext cx="35702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da-DK" altLang="da-DK" b="1" dirty="0" err="1">
                <a:solidFill>
                  <a:prstClr val="black"/>
                </a:solidFill>
                <a:latin typeface="Arial" panose="020B0604020202020204" pitchFamily="34" charset="0"/>
              </a:rPr>
              <a:t>Number</a:t>
            </a:r>
            <a:r>
              <a:rPr lang="da-DK" altLang="da-DK" b="1" dirty="0">
                <a:solidFill>
                  <a:prstClr val="black"/>
                </a:solidFill>
                <a:latin typeface="Arial" panose="020B0604020202020204" pitchFamily="34" charset="0"/>
              </a:rPr>
              <a:t> of species </a:t>
            </a:r>
            <a:r>
              <a:rPr lang="da-DK" altLang="da-DK" b="1" dirty="0" err="1">
                <a:solidFill>
                  <a:prstClr val="black"/>
                </a:solidFill>
                <a:latin typeface="Arial" panose="020B0604020202020204" pitchFamily="34" charset="0"/>
              </a:rPr>
              <a:t>worldwide</a:t>
            </a:r>
            <a:r>
              <a:rPr lang="da-DK" altLang="da-DK" dirty="0">
                <a:solidFill>
                  <a:prstClr val="black"/>
                </a:solidFill>
                <a:latin typeface="Arial" panose="020B0604020202020204" pitchFamily="34" charset="0"/>
              </a:rPr>
              <a:t>:</a:t>
            </a:r>
            <a:endParaRPr lang="da-DK" altLang="da-DK" dirty="0">
              <a:solidFill>
                <a:prstClr val="black"/>
              </a:solidFill>
              <a:latin typeface="Arial" panose="020B0604020202020204" pitchFamily="34" charset="0"/>
              <a:hlinkClick r:id="rId5"/>
            </a:endParaRPr>
          </a:p>
          <a:p>
            <a:pPr eaLnBrk="0" fontAlgn="base" hangingPunct="0">
              <a:spcBef>
                <a:spcPct val="0"/>
              </a:spcBef>
              <a:spcAft>
                <a:spcPct val="0"/>
              </a:spcAft>
              <a:defRPr/>
            </a:pPr>
            <a:r>
              <a:rPr lang="da-DK" altLang="da-DK" dirty="0" err="1">
                <a:solidFill>
                  <a:prstClr val="black"/>
                </a:solidFill>
                <a:latin typeface="Arial" panose="020B0604020202020204" pitchFamily="34" charset="0"/>
              </a:rPr>
              <a:t>Purvis</a:t>
            </a:r>
            <a:r>
              <a:rPr lang="da-DK" altLang="da-DK" dirty="0">
                <a:solidFill>
                  <a:prstClr val="black"/>
                </a:solidFill>
                <a:latin typeface="Arial" panose="020B0604020202020204" pitchFamily="34" charset="0"/>
              </a:rPr>
              <a:t> &amp; Hector 2000 Nature 405</a:t>
            </a:r>
            <a:br>
              <a:rPr lang="da-DK" altLang="da-DK" dirty="0">
                <a:solidFill>
                  <a:prstClr val="black"/>
                </a:solidFill>
                <a:latin typeface="Arial" panose="020B0604020202020204" pitchFamily="34" charset="0"/>
              </a:rPr>
            </a:br>
            <a:r>
              <a:rPr lang="da-DK" altLang="da-DK" dirty="0">
                <a:solidFill>
                  <a:prstClr val="black"/>
                </a:solidFill>
                <a:latin typeface="Arial" panose="020B0604020202020204" pitchFamily="34" charset="0"/>
              </a:rPr>
              <a:t>doi:10.1038/35012221</a:t>
            </a:r>
          </a:p>
        </p:txBody>
      </p:sp>
      <p:sp>
        <p:nvSpPr>
          <p:cNvPr id="22" name="Rectangle 2"/>
          <p:cNvSpPr>
            <a:spLocks noChangeArrowheads="1"/>
          </p:cNvSpPr>
          <p:nvPr/>
        </p:nvSpPr>
        <p:spPr bwMode="auto">
          <a:xfrm>
            <a:off x="5965100" y="5420391"/>
            <a:ext cx="36856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da-DK" altLang="da-DK" b="1" dirty="0" err="1">
                <a:solidFill>
                  <a:prstClr val="black"/>
                </a:solidFill>
                <a:latin typeface="Arial" panose="020B0604020202020204" pitchFamily="34" charset="0"/>
              </a:rPr>
              <a:t>Number</a:t>
            </a:r>
            <a:r>
              <a:rPr lang="da-DK" altLang="da-DK" b="1" dirty="0">
                <a:solidFill>
                  <a:prstClr val="black"/>
                </a:solidFill>
                <a:latin typeface="Arial" panose="020B0604020202020204" pitchFamily="34" charset="0"/>
              </a:rPr>
              <a:t> of species </a:t>
            </a:r>
            <a:r>
              <a:rPr lang="da-DK" altLang="da-DK" b="1" dirty="0" err="1">
                <a:solidFill>
                  <a:prstClr val="black"/>
                </a:solidFill>
                <a:latin typeface="Arial" panose="020B0604020202020204" pitchFamily="34" charset="0"/>
              </a:rPr>
              <a:t>occurrences</a:t>
            </a:r>
            <a:r>
              <a:rPr lang="da-DK" altLang="da-DK" b="1" dirty="0">
                <a:solidFill>
                  <a:prstClr val="black"/>
                </a:solidFill>
                <a:latin typeface="Arial" panose="020B0604020202020204" pitchFamily="34" charset="0"/>
              </a:rPr>
              <a:t/>
            </a:r>
            <a:br>
              <a:rPr lang="da-DK" altLang="da-DK" b="1" dirty="0">
                <a:solidFill>
                  <a:prstClr val="black"/>
                </a:solidFill>
                <a:latin typeface="Arial" panose="020B0604020202020204" pitchFamily="34" charset="0"/>
              </a:rPr>
            </a:br>
            <a:r>
              <a:rPr lang="da-DK" altLang="da-DK" dirty="0">
                <a:solidFill>
                  <a:prstClr val="black"/>
                </a:solidFill>
                <a:latin typeface="Arial" panose="020B0604020202020204" pitchFamily="34" charset="0"/>
              </a:rPr>
              <a:t>GBIF.org, 9 May 2017</a:t>
            </a:r>
          </a:p>
        </p:txBody>
      </p:sp>
      <p:cxnSp>
        <p:nvCxnSpPr>
          <p:cNvPr id="23" name="Straight Connector 22"/>
          <p:cNvCxnSpPr/>
          <p:nvPr/>
        </p:nvCxnSpPr>
        <p:spPr>
          <a:xfrm>
            <a:off x="3233212" y="1822111"/>
            <a:ext cx="4000964" cy="190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1038"/>
          <p:cNvCxnSpPr/>
          <p:nvPr/>
        </p:nvCxnSpPr>
        <p:spPr>
          <a:xfrm>
            <a:off x="2766349" y="2026941"/>
            <a:ext cx="4847520" cy="1698256"/>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7" name="Straight Connector 1040"/>
          <p:cNvCxnSpPr/>
          <p:nvPr/>
        </p:nvCxnSpPr>
        <p:spPr>
          <a:xfrm>
            <a:off x="4033855" y="3136283"/>
            <a:ext cx="3774057" cy="181014"/>
          </a:xfrm>
          <a:prstGeom prst="bentConnector3">
            <a:avLst>
              <a:gd name="adj1" fmla="val 50000"/>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28" name="Left-Right Arrow 27"/>
          <p:cNvSpPr/>
          <p:nvPr/>
        </p:nvSpPr>
        <p:spPr>
          <a:xfrm>
            <a:off x="4465320" y="5386648"/>
            <a:ext cx="1173480" cy="758247"/>
          </a:xfrm>
          <a:prstGeom prst="leftRightArrow">
            <a:avLst/>
          </a:prstGeom>
          <a:solidFill>
            <a:srgbClr val="50942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smtClean="0">
              <a:solidFill>
                <a:schemeClr val="tx2"/>
              </a:solidFill>
              <a:latin typeface="+mj-lt"/>
            </a:endParaRPr>
          </a:p>
        </p:txBody>
      </p:sp>
    </p:spTree>
    <p:extLst>
      <p:ext uri="{BB962C8B-B14F-4D97-AF65-F5344CB8AC3E}">
        <p14:creationId xmlns:p14="http://schemas.microsoft.com/office/powerpoint/2010/main" val="275576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513193"/>
            <a:ext cx="5064868" cy="793915"/>
          </a:xfrm>
        </p:spPr>
        <p:txBody>
          <a:bodyPr/>
          <a:lstStyle/>
          <a:p>
            <a:r>
              <a:rPr lang="da-DK" dirty="0" smtClean="0"/>
              <a:t>SUPPORTING SUSTAINABILITY</a:t>
            </a:r>
            <a:endParaRPr lang="en-US" dirty="0"/>
          </a:p>
        </p:txBody>
      </p:sp>
      <p:sp>
        <p:nvSpPr>
          <p:cNvPr id="4" name="Text Placeholder 3"/>
          <p:cNvSpPr>
            <a:spLocks noGrp="1"/>
          </p:cNvSpPr>
          <p:nvPr>
            <p:ph type="body" sz="quarter" idx="10"/>
          </p:nvPr>
        </p:nvSpPr>
        <p:spPr>
          <a:xfrm>
            <a:off x="3412852" y="6312999"/>
            <a:ext cx="9541765" cy="383119"/>
          </a:xfrm>
        </p:spPr>
        <p:txBody>
          <a:bodyPr/>
          <a:lstStyle/>
          <a:p>
            <a:pPr algn="ctr"/>
            <a:r>
              <a:rPr lang="da-DK" sz="1400" dirty="0"/>
              <a:t>Engage expert communities – Deliver relevant data products</a:t>
            </a:r>
            <a:endParaRPr lang="en-US" sz="1400" dirty="0"/>
          </a:p>
        </p:txBody>
      </p:sp>
      <p:sp>
        <p:nvSpPr>
          <p:cNvPr id="5" name="AutoShape 4" descr="Image result for ipbes"/>
          <p:cNvSpPr>
            <a:spLocks noChangeAspect="1" noChangeArrowheads="1"/>
          </p:cNvSpPr>
          <p:nvPr/>
        </p:nvSpPr>
        <p:spPr bwMode="auto">
          <a:xfrm>
            <a:off x="548359"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3479" b="6177"/>
          <a:stretch/>
        </p:blipFill>
        <p:spPr bwMode="auto">
          <a:xfrm>
            <a:off x="4330936" y="2852661"/>
            <a:ext cx="1840919" cy="94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7" descr="Image result for geo bon"/>
          <p:cNvSpPr>
            <a:spLocks noChangeAspect="1" noChangeArrowheads="1"/>
          </p:cNvSpPr>
          <p:nvPr/>
        </p:nvSpPr>
        <p:spPr bwMode="auto">
          <a:xfrm>
            <a:off x="700759"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2000" y="4114267"/>
            <a:ext cx="2694232" cy="94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98535" y="1708596"/>
            <a:ext cx="2767284" cy="110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s://sustainabledevelopment.un.org/content/images/image18_364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02634" y="1042100"/>
            <a:ext cx="3807159" cy="5300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BIF logo, standard versio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10305" y="5008726"/>
            <a:ext cx="2257809" cy="1500205"/>
          </a:xfrm>
          <a:prstGeom prst="rect">
            <a:avLst/>
          </a:prstGeom>
          <a:noFill/>
          <a:extLst>
            <a:ext uri="{909E8E84-426E-40DD-AFC4-6F175D3DCCD1}">
              <a14:hiddenFill xmlns:a14="http://schemas.microsoft.com/office/drawing/2010/main">
                <a:solidFill>
                  <a:srgbClr val="FFFFFF"/>
                </a:solidFill>
              </a14:hiddenFill>
            </a:ext>
          </a:extLst>
        </p:spPr>
      </p:pic>
      <p:sp>
        <p:nvSpPr>
          <p:cNvPr id="3" name="Bent Arrow 2"/>
          <p:cNvSpPr/>
          <p:nvPr/>
        </p:nvSpPr>
        <p:spPr>
          <a:xfrm rot="5400000" flipH="1" flipV="1">
            <a:off x="2426308" y="1735890"/>
            <a:ext cx="624292" cy="621698"/>
          </a:xfrm>
          <a:prstGeom prst="bentArrow">
            <a:avLst/>
          </a:prstGeom>
          <a:solidFill>
            <a:srgbClr val="50944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5400000" flipH="1" flipV="1">
            <a:off x="3441232" y="2854598"/>
            <a:ext cx="624292" cy="621698"/>
          </a:xfrm>
          <a:prstGeom prst="bentArrow">
            <a:avLst/>
          </a:prstGeom>
          <a:solidFill>
            <a:srgbClr val="50944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5400000" flipH="1" flipV="1">
            <a:off x="4382177" y="4045946"/>
            <a:ext cx="624292" cy="621698"/>
          </a:xfrm>
          <a:prstGeom prst="bentArrow">
            <a:avLst/>
          </a:prstGeom>
          <a:solidFill>
            <a:srgbClr val="50944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rot="5400000" flipH="1" flipV="1">
            <a:off x="5453673" y="5341172"/>
            <a:ext cx="624292" cy="621698"/>
          </a:xfrm>
          <a:prstGeom prst="bentArrow">
            <a:avLst/>
          </a:prstGeom>
          <a:solidFill>
            <a:srgbClr val="50944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22312" y="1938889"/>
            <a:ext cx="1715534" cy="646331"/>
          </a:xfrm>
          <a:prstGeom prst="rect">
            <a:avLst/>
          </a:prstGeom>
          <a:noFill/>
        </p:spPr>
        <p:txBody>
          <a:bodyPr wrap="none" rtlCol="0">
            <a:spAutoFit/>
          </a:bodyPr>
          <a:lstStyle/>
          <a:p>
            <a:pPr algn="r"/>
            <a:r>
              <a:rPr lang="da-DK" b="1" dirty="0"/>
              <a:t>Biodiversity</a:t>
            </a:r>
          </a:p>
          <a:p>
            <a:pPr algn="r"/>
            <a:r>
              <a:rPr lang="da-DK" b="1" dirty="0"/>
              <a:t>Commitments</a:t>
            </a:r>
            <a:endParaRPr lang="en-US" b="1" dirty="0"/>
          </a:p>
        </p:txBody>
      </p:sp>
      <p:sp>
        <p:nvSpPr>
          <p:cNvPr id="17" name="TextBox 16"/>
          <p:cNvSpPr txBox="1"/>
          <p:nvPr/>
        </p:nvSpPr>
        <p:spPr>
          <a:xfrm>
            <a:off x="695436" y="3003004"/>
            <a:ext cx="1542410" cy="646331"/>
          </a:xfrm>
          <a:prstGeom prst="rect">
            <a:avLst/>
          </a:prstGeom>
          <a:noFill/>
        </p:spPr>
        <p:txBody>
          <a:bodyPr wrap="none" rtlCol="0">
            <a:spAutoFit/>
          </a:bodyPr>
          <a:lstStyle/>
          <a:p>
            <a:pPr algn="r"/>
            <a:r>
              <a:rPr lang="da-DK" b="1" dirty="0"/>
              <a:t>Biodiversity</a:t>
            </a:r>
          </a:p>
          <a:p>
            <a:pPr algn="r"/>
            <a:r>
              <a:rPr lang="da-DK" b="1" dirty="0"/>
              <a:t>Assessments</a:t>
            </a:r>
            <a:endParaRPr lang="en-US" b="1" dirty="0"/>
          </a:p>
        </p:txBody>
      </p:sp>
      <p:sp>
        <p:nvSpPr>
          <p:cNvPr id="18" name="TextBox 17"/>
          <p:cNvSpPr txBox="1"/>
          <p:nvPr/>
        </p:nvSpPr>
        <p:spPr>
          <a:xfrm>
            <a:off x="769174" y="4262592"/>
            <a:ext cx="1468672" cy="646331"/>
          </a:xfrm>
          <a:prstGeom prst="rect">
            <a:avLst/>
          </a:prstGeom>
          <a:noFill/>
        </p:spPr>
        <p:txBody>
          <a:bodyPr wrap="none" rtlCol="0">
            <a:spAutoFit/>
          </a:bodyPr>
          <a:lstStyle/>
          <a:p>
            <a:pPr algn="r"/>
            <a:r>
              <a:rPr lang="da-DK" b="1" dirty="0"/>
              <a:t>Biodiversity</a:t>
            </a:r>
          </a:p>
          <a:p>
            <a:pPr algn="r"/>
            <a:r>
              <a:rPr lang="da-DK" b="1" dirty="0"/>
              <a:t>Models</a:t>
            </a:r>
            <a:endParaRPr lang="en-US" b="1" dirty="0"/>
          </a:p>
        </p:txBody>
      </p:sp>
      <p:sp>
        <p:nvSpPr>
          <p:cNvPr id="19" name="TextBox 18"/>
          <p:cNvSpPr txBox="1"/>
          <p:nvPr/>
        </p:nvSpPr>
        <p:spPr>
          <a:xfrm>
            <a:off x="769174" y="5435663"/>
            <a:ext cx="1468672" cy="646331"/>
          </a:xfrm>
          <a:prstGeom prst="rect">
            <a:avLst/>
          </a:prstGeom>
          <a:noFill/>
        </p:spPr>
        <p:txBody>
          <a:bodyPr wrap="none" rtlCol="0">
            <a:spAutoFit/>
          </a:bodyPr>
          <a:lstStyle/>
          <a:p>
            <a:pPr algn="r"/>
            <a:r>
              <a:rPr lang="da-DK" b="1" dirty="0"/>
              <a:t>Biodiversity</a:t>
            </a:r>
          </a:p>
          <a:p>
            <a:pPr algn="r"/>
            <a:r>
              <a:rPr lang="da-DK" b="1" dirty="0"/>
              <a:t>Data</a:t>
            </a:r>
            <a:endParaRPr lang="en-US" b="1"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1234" y="1307108"/>
            <a:ext cx="1905000" cy="1905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3539" y="2234438"/>
            <a:ext cx="1428750" cy="1428750"/>
          </a:xfrm>
          <a:prstGeom prst="rect">
            <a:avLst/>
          </a:prstGeom>
        </p:spPr>
      </p:pic>
    </p:spTree>
    <p:extLst>
      <p:ext uri="{BB962C8B-B14F-4D97-AF65-F5344CB8AC3E}">
        <p14:creationId xmlns:p14="http://schemas.microsoft.com/office/powerpoint/2010/main" val="101217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81633" y="1151984"/>
            <a:ext cx="8229600" cy="5382866"/>
          </a:xfrm>
        </p:spPr>
        <p:txBody>
          <a:bodyPr>
            <a:noAutofit/>
          </a:bodyPr>
          <a:lstStyle/>
          <a:p>
            <a:pPr marL="120650">
              <a:spcBef>
                <a:spcPts val="1200"/>
              </a:spcBef>
              <a:spcAft>
                <a:spcPts val="600"/>
              </a:spcAft>
              <a:buNone/>
            </a:pPr>
            <a:r>
              <a:rPr lang="en-US" sz="3200" i="0" dirty="0" smtClean="0">
                <a:solidFill>
                  <a:schemeClr val="tx1"/>
                </a:solidFill>
                <a:latin typeface="Arial Narrow" panose="020B0606020202030204" pitchFamily="34" charset="0"/>
              </a:rPr>
              <a:t>Efficiency </a:t>
            </a:r>
            <a:r>
              <a:rPr lang="en-US" sz="3200" i="0" dirty="0">
                <a:solidFill>
                  <a:schemeClr val="tx1"/>
                </a:solidFill>
                <a:latin typeface="Arial Narrow" panose="020B0606020202030204" pitchFamily="34" charset="0"/>
              </a:rPr>
              <a:t>of research</a:t>
            </a:r>
            <a:br>
              <a:rPr lang="en-US" sz="3200" i="0" dirty="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Scholarly </a:t>
            </a:r>
            <a:r>
              <a:rPr lang="en-US" sz="3200" i="0" dirty="0">
                <a:solidFill>
                  <a:schemeClr val="tx1"/>
                </a:solidFill>
                <a:latin typeface="Arial Narrow" panose="020B0606020202030204" pitchFamily="34" charset="0"/>
              </a:rPr>
              <a:t>rigor and quality of research</a:t>
            </a:r>
            <a:br>
              <a:rPr lang="en-US" sz="3200" i="0" dirty="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DOIs</a:t>
            </a:r>
            <a:r>
              <a:rPr lang="da-DK" sz="3200" i="0" dirty="0" smtClean="0">
                <a:solidFill>
                  <a:schemeClr val="tx1"/>
                </a:solidFill>
                <a:latin typeface="Arial Narrow" panose="020B0606020202030204" pitchFamily="34" charset="0"/>
              </a:rPr>
              <a:t>: </a:t>
            </a:r>
            <a:r>
              <a:rPr lang="en-US" sz="3200" i="0" dirty="0">
                <a:solidFill>
                  <a:schemeClr val="tx1"/>
                </a:solidFill>
                <a:latin typeface="Arial Narrow" panose="020B0606020202030204" pitchFamily="34" charset="0"/>
              </a:rPr>
              <a:t>t</a:t>
            </a:r>
            <a:r>
              <a:rPr lang="en-US" sz="3200" i="0" dirty="0" smtClean="0">
                <a:solidFill>
                  <a:schemeClr val="tx1"/>
                </a:solidFill>
                <a:latin typeface="Arial Narrow" panose="020B0606020202030204" pitchFamily="34" charset="0"/>
              </a:rPr>
              <a:t>racking data </a:t>
            </a:r>
            <a:r>
              <a:rPr lang="en-US" sz="3200" i="0" dirty="0">
                <a:solidFill>
                  <a:schemeClr val="tx1"/>
                </a:solidFill>
                <a:latin typeface="Arial Narrow" panose="020B0606020202030204" pitchFamily="34" charset="0"/>
              </a:rPr>
              <a:t>use and </a:t>
            </a:r>
            <a:r>
              <a:rPr lang="en-US" sz="3200" i="0" dirty="0" smtClean="0">
                <a:solidFill>
                  <a:schemeClr val="tx1"/>
                </a:solidFill>
                <a:latin typeface="Arial Narrow" panose="020B0606020202030204" pitchFamily="34" charset="0"/>
              </a:rPr>
              <a:t>citation</a:t>
            </a:r>
            <a:r>
              <a:rPr lang="en-US" sz="3200" i="0" dirty="0">
                <a:solidFill>
                  <a:schemeClr val="tx1"/>
                </a:solidFill>
                <a:latin typeface="Arial Narrow" panose="020B0606020202030204" pitchFamily="34" charset="0"/>
              </a:rPr>
              <a:t/>
            </a:r>
            <a:br>
              <a:rPr lang="en-US" sz="3200" i="0" dirty="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Spectrum </a:t>
            </a:r>
            <a:r>
              <a:rPr lang="en-US" sz="3200" i="0" dirty="0">
                <a:solidFill>
                  <a:schemeClr val="tx1"/>
                </a:solidFill>
                <a:latin typeface="Arial Narrow" panose="020B0606020202030204" pitchFamily="34" charset="0"/>
              </a:rPr>
              <a:t>of academic </a:t>
            </a:r>
            <a:r>
              <a:rPr lang="en-US" sz="3200" i="0" dirty="0" smtClean="0">
                <a:solidFill>
                  <a:schemeClr val="tx1"/>
                </a:solidFill>
                <a:latin typeface="Arial Narrow" panose="020B0606020202030204" pitchFamily="34" charset="0"/>
              </a:rPr>
              <a:t>products, data papers</a:t>
            </a:r>
            <a:br>
              <a:rPr lang="en-US" sz="3200" i="0" dirty="0" smtClean="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Visibility </a:t>
            </a:r>
            <a:r>
              <a:rPr lang="en-US" sz="3200" i="0" dirty="0">
                <a:solidFill>
                  <a:schemeClr val="tx1"/>
                </a:solidFill>
                <a:latin typeface="Arial Narrow" panose="020B0606020202030204" pitchFamily="34" charset="0"/>
              </a:rPr>
              <a:t>and scope for engagement</a:t>
            </a:r>
            <a:br>
              <a:rPr lang="en-US" sz="3200" i="0" dirty="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Researchers </a:t>
            </a:r>
            <a:r>
              <a:rPr lang="en-US" sz="3200" i="0" dirty="0">
                <a:solidFill>
                  <a:schemeClr val="tx1"/>
                </a:solidFill>
                <a:latin typeface="Arial Narrow" panose="020B0606020202030204" pitchFamily="34" charset="0"/>
              </a:rPr>
              <a:t>to ask new </a:t>
            </a:r>
            <a:r>
              <a:rPr lang="en-US" sz="3200" i="0" dirty="0" smtClean="0">
                <a:solidFill>
                  <a:schemeClr val="tx1"/>
                </a:solidFill>
                <a:latin typeface="Arial Narrow" panose="020B0606020202030204" pitchFamily="34" charset="0"/>
              </a:rPr>
              <a:t>questions</a:t>
            </a:r>
            <a:r>
              <a:rPr lang="en-US" sz="3200" i="0" dirty="0">
                <a:solidFill>
                  <a:schemeClr val="tx1"/>
                </a:solidFill>
                <a:latin typeface="Arial Narrow" panose="020B0606020202030204" pitchFamily="34" charset="0"/>
              </a:rPr>
              <a:t/>
            </a:r>
            <a:br>
              <a:rPr lang="en-US" sz="3200" i="0" dirty="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Collaboration </a:t>
            </a:r>
            <a:r>
              <a:rPr lang="en-US" sz="3200" i="0" dirty="0">
                <a:solidFill>
                  <a:schemeClr val="tx1"/>
                </a:solidFill>
                <a:latin typeface="Arial Narrow" panose="020B0606020202030204" pitchFamily="34" charset="0"/>
              </a:rPr>
              <a:t>and community-building</a:t>
            </a:r>
            <a:br>
              <a:rPr lang="en-US" sz="3200" i="0" dirty="0">
                <a:solidFill>
                  <a:schemeClr val="tx1"/>
                </a:solidFill>
                <a:latin typeface="Arial Narrow" panose="020B0606020202030204" pitchFamily="34" charset="0"/>
              </a:rPr>
            </a:br>
            <a:r>
              <a:rPr lang="en-US" sz="3200" i="0" dirty="0" smtClean="0">
                <a:solidFill>
                  <a:schemeClr val="tx1"/>
                </a:solidFill>
                <a:latin typeface="Arial Narrow" panose="020B0606020202030204" pitchFamily="34" charset="0"/>
              </a:rPr>
              <a:t>Economic </a:t>
            </a:r>
            <a:r>
              <a:rPr lang="en-US" sz="3200" i="0" dirty="0">
                <a:solidFill>
                  <a:schemeClr val="tx1"/>
                </a:solidFill>
                <a:latin typeface="Arial Narrow" panose="020B0606020202030204" pitchFamily="34" charset="0"/>
              </a:rPr>
              <a:t>and social impact of research</a:t>
            </a:r>
            <a:br>
              <a:rPr lang="en-US" sz="3200" i="0" dirty="0">
                <a:solidFill>
                  <a:schemeClr val="tx1"/>
                </a:solidFill>
                <a:latin typeface="Arial Narrow" panose="020B0606020202030204" pitchFamily="34" charset="0"/>
              </a:rPr>
            </a:br>
            <a:r>
              <a:rPr lang="en-US" sz="3200" i="0" dirty="0">
                <a:solidFill>
                  <a:schemeClr val="tx1"/>
                </a:solidFill>
                <a:latin typeface="Arial Narrow" panose="020B0606020202030204" pitchFamily="34" charset="0"/>
              </a:rPr>
              <a:t>International conventions and funding </a:t>
            </a:r>
            <a:r>
              <a:rPr lang="en-US" sz="3200" i="0" dirty="0" smtClean="0">
                <a:solidFill>
                  <a:schemeClr val="tx1"/>
                </a:solidFill>
                <a:latin typeface="Arial Narrow" panose="020B0606020202030204" pitchFamily="34" charset="0"/>
              </a:rPr>
              <a:t>requirements</a:t>
            </a:r>
            <a:endParaRPr lang="en-US" sz="3200" i="0" dirty="0">
              <a:solidFill>
                <a:schemeClr val="tx1"/>
              </a:solidFill>
              <a:latin typeface="Arial Narrow" panose="020B0606020202030204" pitchFamily="34" charset="0"/>
            </a:endParaRPr>
          </a:p>
        </p:txBody>
      </p:sp>
      <p:sp>
        <p:nvSpPr>
          <p:cNvPr id="4" name="Shape 263"/>
          <p:cNvSpPr txBox="1"/>
          <p:nvPr/>
        </p:nvSpPr>
        <p:spPr>
          <a:xfrm>
            <a:off x="1486039" y="190961"/>
            <a:ext cx="9115142" cy="784830"/>
          </a:xfrm>
          <a:prstGeom prst="rect">
            <a:avLst/>
          </a:prstGeom>
          <a:noFill/>
          <a:ln>
            <a:noFill/>
          </a:ln>
        </p:spPr>
        <p:txBody>
          <a:bodyPr lIns="91425" tIns="45700" rIns="91425" bIns="45700" anchor="t" anchorCtr="0">
            <a:noAutofit/>
          </a:bodyPr>
          <a:lstStyle/>
          <a:p>
            <a:pPr algn="ctr">
              <a:buSzPct val="25000"/>
            </a:pPr>
            <a:endParaRPr lang="en-GB" sz="4800" b="1" kern="0" dirty="0">
              <a:latin typeface="Calibri" panose="020F0502020204030204" pitchFamily="34" charset="0"/>
              <a:cs typeface="Arial"/>
              <a:sym typeface="Arial"/>
              <a:rtl val="0"/>
            </a:endParaRPr>
          </a:p>
        </p:txBody>
      </p:sp>
      <p:sp>
        <p:nvSpPr>
          <p:cNvPr id="5" name="Title 1"/>
          <p:cNvSpPr txBox="1">
            <a:spLocks/>
          </p:cNvSpPr>
          <p:nvPr/>
        </p:nvSpPr>
        <p:spPr>
          <a:xfrm>
            <a:off x="509883" y="671332"/>
            <a:ext cx="8229600" cy="793915"/>
          </a:xfrm>
          <a:prstGeom prst="rect">
            <a:avLst/>
          </a:prstGeom>
          <a:noFill/>
          <a:ln>
            <a:noFill/>
          </a:ln>
        </p:spPr>
        <p:txBody>
          <a:bodyPr vert="horz" lIns="91425" tIns="91425" rIns="91425" bIns="91425" rtlCol="0" anchor="ctr" anchorCtr="0">
            <a:noAutofit/>
          </a:bodyPr>
          <a:lstStyle>
            <a:lvl1pPr algn="ctr" defTabSz="457200" rtl="0" eaLnBrk="1" latinLnBrk="0" hangingPunct="1">
              <a:spcBef>
                <a:spcPts val="0"/>
              </a:spcBef>
              <a:buClr>
                <a:schemeClr val="lt1"/>
              </a:buClr>
              <a:buFont typeface="Calibri"/>
              <a:buNone/>
              <a:defRPr sz="4400" b="1" kern="1200" cap="all">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algn="l"/>
            <a:r>
              <a:rPr lang="en-US" sz="2800" kern="0" cap="none" dirty="0" smtClean="0">
                <a:solidFill>
                  <a:schemeClr val="tx1"/>
                </a:solidFill>
                <a:latin typeface="Arial" panose="020B0604020202020204" pitchFamily="34" charset="0"/>
                <a:cs typeface="Arial" panose="020B0604020202020204" pitchFamily="34" charset="0"/>
                <a:sym typeface="Arial"/>
                <a:rtl val="0"/>
              </a:rPr>
              <a:t>Benefits of </a:t>
            </a:r>
            <a:r>
              <a:rPr lang="en-US" sz="2800" kern="0" cap="none" dirty="0" err="1" smtClean="0">
                <a:solidFill>
                  <a:schemeClr val="tx1"/>
                </a:solidFill>
                <a:latin typeface="Arial" panose="020B0604020202020204" pitchFamily="34" charset="0"/>
                <a:cs typeface="Arial" panose="020B0604020202020204" pitchFamily="34" charset="0"/>
                <a:sym typeface="Arial"/>
                <a:rtl val="0"/>
              </a:rPr>
              <a:t>openess</a:t>
            </a:r>
            <a:endParaRPr lang="en-GB" sz="2800" kern="0" cap="none" dirty="0" smtClean="0">
              <a:solidFill>
                <a:schemeClr val="tx1"/>
              </a:solidFill>
              <a:latin typeface="Arial" panose="020B0604020202020204" pitchFamily="34" charset="0"/>
              <a:cs typeface="Arial" panose="020B0604020202020204" pitchFamily="34" charset="0"/>
              <a:sym typeface="Arial"/>
              <a:rtl val="0"/>
            </a:endParaRPr>
          </a:p>
          <a:p>
            <a:pPr algn="l"/>
            <a:endParaRPr lang="en-US" sz="3000" dirty="0">
              <a:solidFill>
                <a:srgbClr val="509E2F"/>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883" y="1792835"/>
            <a:ext cx="2814620" cy="40059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64019" y="6197665"/>
            <a:ext cx="3547804" cy="307777"/>
          </a:xfrm>
          <a:prstGeom prst="rect">
            <a:avLst/>
          </a:prstGeom>
        </p:spPr>
        <p:txBody>
          <a:bodyPr wrap="square">
            <a:spAutoFit/>
          </a:bodyPr>
          <a:lstStyle/>
          <a:p>
            <a:pPr algn="r"/>
            <a:r>
              <a:rPr lang="en-US" sz="1400" i="1" dirty="0" err="1">
                <a:latin typeface="+mj-lt"/>
              </a:rPr>
              <a:t>Piwowar</a:t>
            </a:r>
            <a:r>
              <a:rPr lang="en-US" sz="1400" i="1" dirty="0">
                <a:latin typeface="+mj-lt"/>
              </a:rPr>
              <a:t> et al</a:t>
            </a:r>
            <a:r>
              <a:rPr lang="en-US" sz="1400" i="1" dirty="0" smtClean="0">
                <a:latin typeface="+mj-lt"/>
              </a:rPr>
              <a:t>. 2007</a:t>
            </a:r>
            <a:endParaRPr lang="en-US" sz="1400" i="1" dirty="0">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387" y="1202126"/>
            <a:ext cx="8434706" cy="5508917"/>
          </a:xfrm>
          <a:prstGeom prst="rect">
            <a:avLst/>
          </a:prstGeom>
        </p:spPr>
      </p:pic>
      <p:sp>
        <p:nvSpPr>
          <p:cNvPr id="10" name="Rectangle 9"/>
          <p:cNvSpPr/>
          <p:nvPr/>
        </p:nvSpPr>
        <p:spPr>
          <a:xfrm rot="16200000">
            <a:off x="9848802" y="4208173"/>
            <a:ext cx="4423006" cy="369332"/>
          </a:xfrm>
          <a:prstGeom prst="rect">
            <a:avLst/>
          </a:prstGeom>
        </p:spPr>
        <p:txBody>
          <a:bodyPr wrap="none">
            <a:spAutoFit/>
          </a:bodyPr>
          <a:lstStyle/>
          <a:p>
            <a:r>
              <a:rPr lang="en-GB" i="1" dirty="0">
                <a:solidFill>
                  <a:schemeClr val="accent5">
                    <a:lumMod val="75000"/>
                  </a:schemeClr>
                </a:solidFill>
              </a:rPr>
              <a:t>Cartoon: Seppo </a:t>
            </a:r>
            <a:r>
              <a:rPr lang="en-GB" i="1" dirty="0" err="1">
                <a:solidFill>
                  <a:schemeClr val="accent5">
                    <a:lumMod val="75000"/>
                  </a:schemeClr>
                </a:solidFill>
              </a:rPr>
              <a:t>Leinonen</a:t>
            </a:r>
            <a:r>
              <a:rPr lang="en-GB" i="1" dirty="0">
                <a:solidFill>
                  <a:schemeClr val="accent5">
                    <a:lumMod val="75000"/>
                  </a:schemeClr>
                </a:solidFill>
              </a:rPr>
              <a:t>, www.seppo.net</a:t>
            </a:r>
          </a:p>
        </p:txBody>
      </p:sp>
    </p:spTree>
    <p:extLst>
      <p:ext uri="{BB962C8B-B14F-4D97-AF65-F5344CB8AC3E}">
        <p14:creationId xmlns:p14="http://schemas.microsoft.com/office/powerpoint/2010/main" val="9695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1087" y="6572668"/>
            <a:ext cx="8813800" cy="246221"/>
          </a:xfrm>
          <a:prstGeom prst="rect">
            <a:avLst/>
          </a:prstGeom>
        </p:spPr>
        <p:txBody>
          <a:bodyPr wrap="square">
            <a:spAutoFit/>
          </a:bodyPr>
          <a:lstStyle/>
          <a:p>
            <a:pPr algn="r"/>
            <a:r>
              <a:rPr lang="en-US" sz="1000" dirty="0" smtClean="0"/>
              <a:t>University </a:t>
            </a:r>
            <a:r>
              <a:rPr lang="en-US" sz="1000" dirty="0"/>
              <a:t>of Sydney </a:t>
            </a:r>
            <a:r>
              <a:rPr lang="en-US" sz="1000" dirty="0">
                <a:hlinkClick r:id="rId3"/>
              </a:rPr>
              <a:t>https://library.sydney.edu.au/research/data-management/research-data-management.html</a:t>
            </a:r>
            <a:endParaRPr lang="en-US" sz="1000" dirty="0"/>
          </a:p>
        </p:txBody>
      </p:sp>
      <p:sp>
        <p:nvSpPr>
          <p:cNvPr id="9" name="Title 8"/>
          <p:cNvSpPr txBox="1">
            <a:spLocks/>
          </p:cNvSpPr>
          <p:nvPr/>
        </p:nvSpPr>
        <p:spPr>
          <a:xfrm>
            <a:off x="576607" y="606253"/>
            <a:ext cx="8197333"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r>
              <a:rPr lang="en-US" b="1" dirty="0">
                <a:latin typeface="Arial"/>
                <a:cs typeface="Arial"/>
              </a:rPr>
              <a:t>The research data lifecycle</a:t>
            </a:r>
          </a:p>
          <a:p>
            <a:pPr lvl="1"/>
            <a:endParaRPr lang="en-US" dirty="0">
              <a:latin typeface="Arial"/>
              <a:cs typeface="Arial"/>
            </a:endParaRPr>
          </a:p>
          <a:p>
            <a:pPr marL="457200" indent="-457200">
              <a:buFont typeface="Arial"/>
              <a:buChar char="•"/>
            </a:pPr>
            <a:endParaRPr lang="en-US" b="1" dirty="0">
              <a:latin typeface="Arial"/>
              <a:cs typeface="Arial"/>
            </a:endParaRPr>
          </a:p>
        </p:txBody>
      </p:sp>
      <p:pic>
        <p:nvPicPr>
          <p:cNvPr id="10" name="Picture 9"/>
          <p:cNvPicPr>
            <a:picLocks noChangeAspect="1"/>
          </p:cNvPicPr>
          <p:nvPr/>
        </p:nvPicPr>
        <p:blipFill>
          <a:blip r:embed="rId4"/>
          <a:stretch>
            <a:fillRect/>
          </a:stretch>
        </p:blipFill>
        <p:spPr>
          <a:xfrm>
            <a:off x="5438624" y="813422"/>
            <a:ext cx="5229376" cy="5229376"/>
          </a:xfrm>
          <a:prstGeom prst="rect">
            <a:avLst/>
          </a:prstGeom>
        </p:spPr>
      </p:pic>
      <p:sp>
        <p:nvSpPr>
          <p:cNvPr id="7" name="Text Placeholder 2"/>
          <p:cNvSpPr>
            <a:spLocks noGrp="1"/>
          </p:cNvSpPr>
          <p:nvPr>
            <p:ph type="body" idx="1"/>
          </p:nvPr>
        </p:nvSpPr>
        <p:spPr>
          <a:xfrm>
            <a:off x="887691" y="1724004"/>
            <a:ext cx="8229600" cy="4525963"/>
          </a:xfrm>
        </p:spPr>
        <p:txBody>
          <a:bodyPr>
            <a:noAutofit/>
          </a:bodyPr>
          <a:lstStyle/>
          <a:p>
            <a:pPr>
              <a:lnSpc>
                <a:spcPct val="100000"/>
              </a:lnSpc>
              <a:spcBef>
                <a:spcPts val="1200"/>
              </a:spcBef>
              <a:spcAft>
                <a:spcPts val="600"/>
              </a:spcAft>
            </a:pPr>
            <a:r>
              <a:rPr lang="en-US" sz="3200" i="0" dirty="0" smtClean="0">
                <a:solidFill>
                  <a:schemeClr val="tx1"/>
                </a:solidFill>
                <a:latin typeface="Arial Narrow" panose="020B0606020202030204" pitchFamily="34" charset="0"/>
              </a:rPr>
              <a:t>Generate / </a:t>
            </a:r>
            <a:r>
              <a:rPr lang="en-US" sz="3200" b="1" i="0" dirty="0" smtClean="0">
                <a:solidFill>
                  <a:schemeClr val="tx1"/>
                </a:solidFill>
                <a:latin typeface="Arial Narrow" panose="020B0606020202030204" pitchFamily="34" charset="0"/>
              </a:rPr>
              <a:t>Access</a:t>
            </a:r>
          </a:p>
          <a:p>
            <a:pPr>
              <a:lnSpc>
                <a:spcPct val="100000"/>
              </a:lnSpc>
              <a:spcBef>
                <a:spcPts val="1200"/>
              </a:spcBef>
              <a:spcAft>
                <a:spcPts val="600"/>
              </a:spcAft>
            </a:pPr>
            <a:r>
              <a:rPr lang="en-US" sz="3200" i="0" dirty="0" smtClean="0">
                <a:solidFill>
                  <a:schemeClr val="tx1"/>
                </a:solidFill>
                <a:latin typeface="Arial Narrow" panose="020B0606020202030204" pitchFamily="34" charset="0"/>
              </a:rPr>
              <a:t>(re)</a:t>
            </a:r>
            <a:r>
              <a:rPr lang="en-US" sz="3200" b="1" i="0" dirty="0" smtClean="0">
                <a:solidFill>
                  <a:schemeClr val="tx1"/>
                </a:solidFill>
                <a:latin typeface="Arial Narrow" panose="020B0606020202030204" pitchFamily="34" charset="0"/>
              </a:rPr>
              <a:t>Organize</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Modify</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Analyze</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Archive</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Cite</a:t>
            </a:r>
            <a:endParaRPr lang="en-US" sz="3200" b="1" i="0" dirty="0">
              <a:solidFill>
                <a:schemeClr val="tx1"/>
              </a:solidFill>
              <a:latin typeface="Arial Narrow" panose="020B060602020203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2441" y="2371725"/>
            <a:ext cx="2081139" cy="1983485"/>
          </a:xfrm>
          <a:prstGeom prst="rect">
            <a:avLst/>
          </a:prstGeom>
        </p:spPr>
      </p:pic>
    </p:spTree>
    <p:extLst>
      <p:ext uri="{BB962C8B-B14F-4D97-AF65-F5344CB8AC3E}">
        <p14:creationId xmlns:p14="http://schemas.microsoft.com/office/powerpoint/2010/main" val="237077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Take home messages</a:t>
            </a:r>
            <a:endParaRPr lang="en-GB" b="1" dirty="0"/>
          </a:p>
        </p:txBody>
      </p:sp>
      <p:sp>
        <p:nvSpPr>
          <p:cNvPr id="5" name="Text Placeholder 2"/>
          <p:cNvSpPr txBox="1">
            <a:spLocks/>
          </p:cNvSpPr>
          <p:nvPr/>
        </p:nvSpPr>
        <p:spPr>
          <a:xfrm>
            <a:off x="3962400" y="685800"/>
            <a:ext cx="8229600" cy="5382866"/>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pPr marL="120650">
              <a:lnSpc>
                <a:spcPct val="100000"/>
              </a:lnSpc>
              <a:spcBef>
                <a:spcPts val="1200"/>
              </a:spcBef>
              <a:spcAft>
                <a:spcPts val="600"/>
              </a:spcAft>
              <a:buFont typeface="Arial" panose="020B0604020202020204" pitchFamily="34" charset="0"/>
              <a:buNone/>
            </a:pPr>
            <a:r>
              <a:rPr lang="en-US" sz="2400" i="0" dirty="0" smtClean="0">
                <a:solidFill>
                  <a:schemeClr val="tx1"/>
                </a:solidFill>
                <a:latin typeface="Arial Narrow" panose="020B0606020202030204" pitchFamily="34" charset="0"/>
              </a:rPr>
              <a:t>Only one biodiversity: </a:t>
            </a:r>
            <a:r>
              <a:rPr lang="en-US" sz="2400" b="1" i="0" dirty="0" smtClean="0">
                <a:solidFill>
                  <a:schemeClr val="tx1"/>
                </a:solidFill>
                <a:latin typeface="Arial Narrow" panose="020B0606020202030204" pitchFamily="34" charset="0"/>
              </a:rPr>
              <a:t>cross-link</a:t>
            </a:r>
            <a:r>
              <a:rPr lang="en-US" sz="2400" i="0" dirty="0" smtClean="0">
                <a:solidFill>
                  <a:schemeClr val="tx1"/>
                </a:solidFill>
                <a:latin typeface="Arial Narrow" panose="020B0606020202030204" pitchFamily="34" charset="0"/>
              </a:rPr>
              <a:t> the data</a:t>
            </a:r>
          </a:p>
          <a:p>
            <a:pPr marL="120650">
              <a:lnSpc>
                <a:spcPct val="100000"/>
              </a:lnSpc>
              <a:spcBef>
                <a:spcPts val="1200"/>
              </a:spcBef>
              <a:spcAft>
                <a:spcPts val="600"/>
              </a:spcAft>
              <a:buFont typeface="Arial" panose="020B0604020202020204" pitchFamily="34" charset="0"/>
              <a:buNone/>
            </a:pPr>
            <a:r>
              <a:rPr lang="en-US" sz="2400" i="0" dirty="0" smtClean="0">
                <a:solidFill>
                  <a:schemeClr val="tx1"/>
                </a:solidFill>
                <a:latin typeface="Arial Narrow" panose="020B0606020202030204" pitchFamily="34" charset="0"/>
              </a:rPr>
              <a:t>GBIF: </a:t>
            </a:r>
            <a:r>
              <a:rPr lang="en-US" sz="2400" b="1" i="0" dirty="0" smtClean="0">
                <a:solidFill>
                  <a:schemeClr val="tx1"/>
                </a:solidFill>
                <a:latin typeface="Arial Narrow" panose="020B0606020202030204" pitchFamily="34" charset="0"/>
              </a:rPr>
              <a:t>big, open and free</a:t>
            </a:r>
            <a:r>
              <a:rPr lang="en-US" sz="2400" i="0" dirty="0" smtClean="0">
                <a:solidFill>
                  <a:schemeClr val="tx1"/>
                </a:solidFill>
                <a:latin typeface="Arial Narrow" panose="020B0606020202030204" pitchFamily="34" charset="0"/>
              </a:rPr>
              <a:t> to use for all</a:t>
            </a:r>
          </a:p>
          <a:p>
            <a:pPr marL="120650">
              <a:lnSpc>
                <a:spcPct val="100000"/>
              </a:lnSpc>
              <a:spcBef>
                <a:spcPts val="1200"/>
              </a:spcBef>
              <a:spcAft>
                <a:spcPts val="600"/>
              </a:spcAft>
              <a:buNone/>
            </a:pPr>
            <a:r>
              <a:rPr lang="en-US" sz="2400" i="0" dirty="0">
                <a:solidFill>
                  <a:schemeClr val="tx1"/>
                </a:solidFill>
                <a:latin typeface="Arial Narrow" panose="020B0606020202030204" pitchFamily="34" charset="0"/>
              </a:rPr>
              <a:t>Involve </a:t>
            </a:r>
            <a:r>
              <a:rPr lang="en-US" sz="2400" b="1" i="0" dirty="0">
                <a:solidFill>
                  <a:schemeClr val="tx1"/>
                </a:solidFill>
                <a:latin typeface="Arial Narrow" panose="020B0606020202030204" pitchFamily="34" charset="0"/>
              </a:rPr>
              <a:t>your institution</a:t>
            </a:r>
            <a:r>
              <a:rPr lang="en-US" sz="2400" i="0" dirty="0">
                <a:solidFill>
                  <a:schemeClr val="tx1"/>
                </a:solidFill>
                <a:latin typeface="Arial Narrow" panose="020B0606020202030204" pitchFamily="34" charset="0"/>
              </a:rPr>
              <a:t> and </a:t>
            </a:r>
            <a:r>
              <a:rPr lang="en-US" sz="2400" b="1" i="0" dirty="0">
                <a:solidFill>
                  <a:schemeClr val="tx1"/>
                </a:solidFill>
                <a:latin typeface="Arial Narrow" panose="020B0606020202030204" pitchFamily="34" charset="0"/>
              </a:rPr>
              <a:t>your </a:t>
            </a:r>
            <a:r>
              <a:rPr lang="en-US" sz="2400" b="1" i="0" dirty="0" smtClean="0">
                <a:solidFill>
                  <a:schemeClr val="tx1"/>
                </a:solidFill>
                <a:latin typeface="Arial Narrow" panose="020B0606020202030204" pitchFamily="34" charset="0"/>
              </a:rPr>
              <a:t>country</a:t>
            </a:r>
          </a:p>
          <a:p>
            <a:pPr marL="120650">
              <a:lnSpc>
                <a:spcPct val="100000"/>
              </a:lnSpc>
              <a:spcBef>
                <a:spcPts val="1200"/>
              </a:spcBef>
              <a:spcAft>
                <a:spcPts val="600"/>
              </a:spcAft>
              <a:buFont typeface="Arial" panose="020B0604020202020204" pitchFamily="34" charset="0"/>
              <a:buNone/>
            </a:pPr>
            <a:r>
              <a:rPr lang="en-US" sz="2400" i="0" dirty="0" smtClean="0">
                <a:solidFill>
                  <a:schemeClr val="tx1"/>
                </a:solidFill>
                <a:latin typeface="Arial Narrow" panose="020B0606020202030204" pitchFamily="34" charset="0"/>
              </a:rPr>
              <a:t>GBIF: actively and increasingly used </a:t>
            </a:r>
            <a:r>
              <a:rPr lang="en-US" sz="2400" b="1" i="0" dirty="0" smtClean="0">
                <a:solidFill>
                  <a:schemeClr val="tx1"/>
                </a:solidFill>
                <a:latin typeface="Arial Narrow" panose="020B0606020202030204" pitchFamily="34" charset="0"/>
              </a:rPr>
              <a:t>scientific infrastructure</a:t>
            </a:r>
          </a:p>
          <a:p>
            <a:pPr marL="120650">
              <a:lnSpc>
                <a:spcPct val="100000"/>
              </a:lnSpc>
              <a:spcBef>
                <a:spcPts val="1200"/>
              </a:spcBef>
              <a:spcAft>
                <a:spcPts val="600"/>
              </a:spcAft>
              <a:buFont typeface="Arial" panose="020B0604020202020204" pitchFamily="34" charset="0"/>
              <a:buNone/>
            </a:pPr>
            <a:r>
              <a:rPr lang="en-US" sz="2400" b="1" i="0" dirty="0" smtClean="0">
                <a:solidFill>
                  <a:schemeClr val="tx1"/>
                </a:solidFill>
                <a:latin typeface="Arial Narrow" panose="020B0606020202030204" pitchFamily="34" charset="0"/>
              </a:rPr>
              <a:t>Open</a:t>
            </a:r>
            <a:r>
              <a:rPr lang="en-US" sz="2400" i="0" dirty="0" smtClean="0">
                <a:solidFill>
                  <a:schemeClr val="tx1"/>
                </a:solidFill>
                <a:latin typeface="Arial Narrow" panose="020B0606020202030204" pitchFamily="34" charset="0"/>
              </a:rPr>
              <a:t> your barcode, BIN and other data (as soon as you can)</a:t>
            </a:r>
          </a:p>
          <a:p>
            <a:pPr marL="120650">
              <a:lnSpc>
                <a:spcPct val="100000"/>
              </a:lnSpc>
              <a:spcBef>
                <a:spcPts val="1200"/>
              </a:spcBef>
              <a:spcAft>
                <a:spcPts val="600"/>
              </a:spcAft>
              <a:buFont typeface="Arial" panose="020B0604020202020204" pitchFamily="34" charset="0"/>
              <a:buNone/>
            </a:pPr>
            <a:r>
              <a:rPr lang="en-US" sz="2400" b="1" i="0" dirty="0" smtClean="0">
                <a:solidFill>
                  <a:schemeClr val="tx1"/>
                </a:solidFill>
                <a:latin typeface="Arial Narrow" panose="020B0606020202030204" pitchFamily="34" charset="0"/>
              </a:rPr>
              <a:t>Fill the gaps and fight the biases</a:t>
            </a:r>
            <a:r>
              <a:rPr lang="en-US" sz="2400" i="0" dirty="0" smtClean="0">
                <a:solidFill>
                  <a:schemeClr val="tx1"/>
                </a:solidFill>
                <a:latin typeface="Arial Narrow" panose="020B0606020202030204" pitchFamily="34" charset="0"/>
              </a:rPr>
              <a:t> – temporal, spatial and taxonomic</a:t>
            </a:r>
          </a:p>
          <a:p>
            <a:pPr marL="120650">
              <a:lnSpc>
                <a:spcPct val="100000"/>
              </a:lnSpc>
              <a:spcBef>
                <a:spcPts val="1200"/>
              </a:spcBef>
              <a:spcAft>
                <a:spcPts val="600"/>
              </a:spcAft>
              <a:buFont typeface="Arial" panose="020B0604020202020204" pitchFamily="34" charset="0"/>
              <a:buNone/>
            </a:pPr>
            <a:r>
              <a:rPr lang="en-US" sz="2400" i="0" dirty="0" smtClean="0">
                <a:solidFill>
                  <a:schemeClr val="tx1"/>
                </a:solidFill>
                <a:latin typeface="Arial Narrow" panose="020B0606020202030204" pitchFamily="34" charset="0"/>
              </a:rPr>
              <a:t>Track the use though DOI-powered </a:t>
            </a:r>
            <a:r>
              <a:rPr lang="en-US" sz="2400" b="1" i="0" dirty="0" smtClean="0">
                <a:solidFill>
                  <a:schemeClr val="tx1"/>
                </a:solidFill>
                <a:latin typeface="Arial Narrow" panose="020B0606020202030204" pitchFamily="34" charset="0"/>
              </a:rPr>
              <a:t>data citation</a:t>
            </a:r>
          </a:p>
          <a:p>
            <a:pPr marL="120650">
              <a:lnSpc>
                <a:spcPct val="100000"/>
              </a:lnSpc>
              <a:spcBef>
                <a:spcPts val="1200"/>
              </a:spcBef>
              <a:spcAft>
                <a:spcPts val="600"/>
              </a:spcAft>
              <a:buFont typeface="Arial" panose="020B0604020202020204" pitchFamily="34" charset="0"/>
              <a:buNone/>
            </a:pPr>
            <a:r>
              <a:rPr lang="en-US" sz="2400" i="0" dirty="0" smtClean="0">
                <a:solidFill>
                  <a:schemeClr val="tx1"/>
                </a:solidFill>
                <a:latin typeface="Arial Narrow" panose="020B0606020202030204" pitchFamily="34" charset="0"/>
              </a:rPr>
              <a:t>Data </a:t>
            </a:r>
            <a:r>
              <a:rPr lang="en-US" sz="2400" i="0" dirty="0" err="1" smtClean="0">
                <a:solidFill>
                  <a:schemeClr val="tx1"/>
                </a:solidFill>
                <a:latin typeface="Arial Narrow" panose="020B0606020202030204" pitchFamily="34" charset="0"/>
              </a:rPr>
              <a:t>postprocessing</a:t>
            </a:r>
            <a:r>
              <a:rPr lang="en-US" sz="2400" i="0" dirty="0" smtClean="0">
                <a:solidFill>
                  <a:schemeClr val="tx1"/>
                </a:solidFill>
                <a:latin typeface="Arial Narrow" panose="020B0606020202030204" pitchFamily="34" charset="0"/>
              </a:rPr>
              <a:t>: </a:t>
            </a:r>
            <a:r>
              <a:rPr lang="en-US" sz="2400" b="1" i="0" dirty="0" smtClean="0">
                <a:solidFill>
                  <a:schemeClr val="tx1"/>
                </a:solidFill>
                <a:latin typeface="Arial Narrow" panose="020B0606020202030204" pitchFamily="34" charset="0"/>
              </a:rPr>
              <a:t>fitness for use</a:t>
            </a:r>
            <a:r>
              <a:rPr lang="en-US" sz="2400" i="0" dirty="0" smtClean="0">
                <a:solidFill>
                  <a:schemeClr val="tx1"/>
                </a:solidFill>
                <a:latin typeface="Arial Narrow" panose="020B0606020202030204" pitchFamily="34" charset="0"/>
              </a:rPr>
              <a:t> needs user action</a:t>
            </a:r>
            <a:endParaRPr lang="da-DK" sz="2400" i="0" dirty="0" smtClean="0">
              <a:solidFill>
                <a:schemeClr val="tx1"/>
              </a:solidFill>
              <a:latin typeface="Arial Narrow" panose="020B0606020202030204" pitchFamily="34" charset="0"/>
            </a:endParaRPr>
          </a:p>
          <a:p>
            <a:pPr marL="120650">
              <a:lnSpc>
                <a:spcPct val="100000"/>
              </a:lnSpc>
              <a:spcBef>
                <a:spcPts val="1200"/>
              </a:spcBef>
              <a:spcAft>
                <a:spcPts val="600"/>
              </a:spcAft>
              <a:buFont typeface="Arial" panose="020B0604020202020204" pitchFamily="34" charset="0"/>
              <a:buNone/>
            </a:pPr>
            <a:r>
              <a:rPr lang="da-DK" sz="2400" b="1" i="0" dirty="0" smtClean="0">
                <a:solidFill>
                  <a:schemeClr val="tx1"/>
                </a:solidFill>
                <a:latin typeface="Arial Narrow" panose="020B0606020202030204" pitchFamily="34" charset="0"/>
              </a:rPr>
              <a:t>GBIF </a:t>
            </a:r>
            <a:r>
              <a:rPr lang="da-DK" sz="2400" b="1" i="0" dirty="0" err="1" smtClean="0">
                <a:solidFill>
                  <a:schemeClr val="tx1"/>
                </a:solidFill>
                <a:latin typeface="Arial Narrow" panose="020B0606020202030204" pitchFamily="34" charset="0"/>
              </a:rPr>
              <a:t>adds</a:t>
            </a:r>
            <a:r>
              <a:rPr lang="da-DK" sz="2400" b="1" i="0" dirty="0" smtClean="0">
                <a:solidFill>
                  <a:schemeClr val="tx1"/>
                </a:solidFill>
                <a:latin typeface="Arial Narrow" panose="020B0606020202030204" pitchFamily="34" charset="0"/>
              </a:rPr>
              <a:t> </a:t>
            </a:r>
            <a:r>
              <a:rPr lang="da-DK" sz="2400" b="1" i="0" dirty="0" err="1" smtClean="0">
                <a:solidFill>
                  <a:schemeClr val="tx1"/>
                </a:solidFill>
                <a:latin typeface="Arial Narrow" panose="020B0606020202030204" pitchFamily="34" charset="0"/>
              </a:rPr>
              <a:t>value</a:t>
            </a:r>
            <a:r>
              <a:rPr lang="da-DK" sz="2400" i="0" dirty="0" smtClean="0">
                <a:solidFill>
                  <a:schemeClr val="tx1"/>
                </a:solidFill>
                <a:latin typeface="Arial Narrow" panose="020B0606020202030204" pitchFamily="34" charset="0"/>
              </a:rPr>
              <a:t>: </a:t>
            </a:r>
            <a:r>
              <a:rPr lang="da-DK" sz="2400" i="0" dirty="0" err="1" smtClean="0">
                <a:solidFill>
                  <a:schemeClr val="tx1"/>
                </a:solidFill>
                <a:latin typeface="Arial Narrow" panose="020B0606020202030204" pitchFamily="34" charset="0"/>
              </a:rPr>
              <a:t>every</a:t>
            </a:r>
            <a:r>
              <a:rPr lang="da-DK" sz="2400" i="0" dirty="0" smtClean="0">
                <a:solidFill>
                  <a:schemeClr val="tx1"/>
                </a:solidFill>
                <a:latin typeface="Arial Narrow" panose="020B0606020202030204" pitchFamily="34" charset="0"/>
              </a:rPr>
              <a:t> </a:t>
            </a:r>
            <a:r>
              <a:rPr lang="da-DK" sz="2400" i="0" dirty="0" err="1" smtClean="0">
                <a:solidFill>
                  <a:schemeClr val="tx1"/>
                </a:solidFill>
                <a:latin typeface="Arial Narrow" panose="020B0606020202030204" pitchFamily="34" charset="0"/>
              </a:rPr>
              <a:t>records</a:t>
            </a:r>
            <a:r>
              <a:rPr lang="da-DK" sz="2400" i="0" dirty="0" smtClean="0">
                <a:solidFill>
                  <a:schemeClr val="tx1"/>
                </a:solidFill>
                <a:latin typeface="Arial Narrow" panose="020B0606020202030204" pitchFamily="34" charset="0"/>
              </a:rPr>
              <a:t> </a:t>
            </a:r>
            <a:r>
              <a:rPr lang="da-DK" sz="2400" i="0" dirty="0" err="1" smtClean="0">
                <a:solidFill>
                  <a:schemeClr val="tx1"/>
                </a:solidFill>
                <a:latin typeface="Arial Narrow" panose="020B0606020202030204" pitchFamily="34" charset="0"/>
              </a:rPr>
              <a:t>counts</a:t>
            </a:r>
            <a:r>
              <a:rPr lang="da-DK" sz="2400" i="0" dirty="0" smtClean="0">
                <a:solidFill>
                  <a:schemeClr val="tx1"/>
                </a:solidFill>
                <a:latin typeface="Arial Narrow" panose="020B0606020202030204" pitchFamily="34" charset="0"/>
              </a:rPr>
              <a:t> in science and policy</a:t>
            </a:r>
          </a:p>
          <a:p>
            <a:pPr marL="120650">
              <a:lnSpc>
                <a:spcPct val="100000"/>
              </a:lnSpc>
              <a:spcBef>
                <a:spcPts val="1200"/>
              </a:spcBef>
              <a:spcAft>
                <a:spcPts val="600"/>
              </a:spcAft>
              <a:buNone/>
            </a:pPr>
            <a:endParaRPr lang="da-DK" sz="2400" i="0" dirty="0" smtClean="0">
              <a:solidFill>
                <a:schemeClr val="tx1"/>
              </a:solidFill>
              <a:latin typeface="Arial Narrow" panose="020B0606020202030204" pitchFamily="34" charset="0"/>
            </a:endParaRPr>
          </a:p>
          <a:p>
            <a:pPr marL="120650">
              <a:spcBef>
                <a:spcPts val="1200"/>
              </a:spcBef>
              <a:spcAft>
                <a:spcPts val="600"/>
              </a:spcAft>
              <a:buFont typeface="Arial" panose="020B0604020202020204" pitchFamily="34" charset="0"/>
              <a:buNone/>
            </a:pPr>
            <a:endParaRPr lang="en-US" sz="2600" i="0" dirty="0" smtClean="0">
              <a:solidFill>
                <a:schemeClr val="tx1"/>
              </a:solidFill>
              <a:latin typeface="Arial Narrow" panose="020B0606020202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66" y="1353604"/>
            <a:ext cx="2381250" cy="18478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1328" y="685800"/>
            <a:ext cx="2807624" cy="1336964"/>
          </a:xfrm>
          <a:prstGeom prst="rect">
            <a:avLst/>
          </a:prstGeom>
        </p:spPr>
      </p:pic>
      <p:sp>
        <p:nvSpPr>
          <p:cNvPr id="11" name="Rectangle 10"/>
          <p:cNvSpPr/>
          <p:nvPr/>
        </p:nvSpPr>
        <p:spPr>
          <a:xfrm>
            <a:off x="762866" y="6068666"/>
            <a:ext cx="10557698" cy="646331"/>
          </a:xfrm>
          <a:prstGeom prst="rect">
            <a:avLst/>
          </a:prstGeom>
        </p:spPr>
        <p:txBody>
          <a:bodyPr wrap="none">
            <a:spAutoFit/>
          </a:bodyPr>
          <a:lstStyle/>
          <a:p>
            <a:r>
              <a:rPr lang="da-DK" sz="3600" dirty="0">
                <a:latin typeface="Arial Narrow" panose="020B0606020202030204" pitchFamily="34" charset="0"/>
              </a:rPr>
              <a:t>BOLD and GBIF to </a:t>
            </a:r>
            <a:r>
              <a:rPr lang="da-DK" sz="3600" dirty="0" err="1">
                <a:latin typeface="Arial Narrow" panose="020B0606020202030204" pitchFamily="34" charset="0"/>
              </a:rPr>
              <a:t>move</a:t>
            </a:r>
            <a:r>
              <a:rPr lang="da-DK" sz="3600" dirty="0">
                <a:latin typeface="Arial Narrow" panose="020B0606020202030204" pitchFamily="34" charset="0"/>
              </a:rPr>
              <a:t> from </a:t>
            </a:r>
            <a:r>
              <a:rPr lang="da-DK" sz="3600" dirty="0" err="1">
                <a:latin typeface="Arial Narrow" panose="020B0606020202030204" pitchFamily="34" charset="0"/>
              </a:rPr>
              <a:t>static</a:t>
            </a:r>
            <a:r>
              <a:rPr lang="da-DK" sz="3600" dirty="0">
                <a:latin typeface="Arial Narrow" panose="020B0606020202030204" pitchFamily="34" charset="0"/>
              </a:rPr>
              <a:t> to </a:t>
            </a:r>
            <a:r>
              <a:rPr lang="da-DK" sz="3600" b="1" dirty="0" err="1">
                <a:latin typeface="Arial Narrow" panose="020B0606020202030204" pitchFamily="34" charset="0"/>
              </a:rPr>
              <a:t>dynamic</a:t>
            </a:r>
            <a:r>
              <a:rPr lang="da-DK" sz="3600" b="1" dirty="0">
                <a:latin typeface="Arial Narrow" panose="020B0606020202030204" pitchFamily="34" charset="0"/>
              </a:rPr>
              <a:t> </a:t>
            </a:r>
            <a:r>
              <a:rPr lang="da-DK" sz="3600" b="1" dirty="0" err="1" smtClean="0">
                <a:latin typeface="Arial Narrow" panose="020B0606020202030204" pitchFamily="34" charset="0"/>
              </a:rPr>
              <a:t>connection</a:t>
            </a:r>
            <a:r>
              <a:rPr lang="da-DK" sz="3600" b="1" dirty="0" smtClean="0">
                <a:latin typeface="Arial Narrow" panose="020B0606020202030204" pitchFamily="34" charset="0"/>
              </a:rPr>
              <a:t>!</a:t>
            </a:r>
            <a:endParaRPr lang="en-GB" sz="3600" dirty="0"/>
          </a:p>
        </p:txBody>
      </p:sp>
    </p:spTree>
    <p:extLst>
      <p:ext uri="{BB962C8B-B14F-4D97-AF65-F5344CB8AC3E}">
        <p14:creationId xmlns:p14="http://schemas.microsoft.com/office/powerpoint/2010/main" val="194601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398" y="189765"/>
            <a:ext cx="3211984" cy="9799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369"/>
            <a:ext cx="12192000" cy="7001429"/>
          </a:xfrm>
          <a:prstGeom prst="rect">
            <a:avLst/>
          </a:prstGeom>
        </p:spPr>
      </p:pic>
      <p:sp>
        <p:nvSpPr>
          <p:cNvPr id="4" name="Title 1"/>
          <p:cNvSpPr txBox="1">
            <a:spLocks/>
          </p:cNvSpPr>
          <p:nvPr/>
        </p:nvSpPr>
        <p:spPr>
          <a:xfrm>
            <a:off x="8796237" y="693300"/>
            <a:ext cx="3182052" cy="12280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6600" b="0" i="0" kern="100" cap="all" spc="-200" baseline="0">
                <a:solidFill>
                  <a:schemeClr val="bg1"/>
                </a:solidFill>
                <a:latin typeface="Arial"/>
                <a:ea typeface="+mj-ea"/>
                <a:cs typeface="Arial"/>
              </a:defRPr>
            </a:lvl1pPr>
          </a:lstStyle>
          <a:p>
            <a:r>
              <a:rPr lang="en-US" sz="2800" b="1" cap="none" dirty="0" smtClean="0"/>
              <a:t>Thank you</a:t>
            </a:r>
            <a:r>
              <a:rPr lang="en-US" sz="2800" cap="none" dirty="0" smtClean="0"/>
              <a:t> </a:t>
            </a:r>
            <a:endParaRPr lang="en-GB" sz="2800" cap="none" dirty="0"/>
          </a:p>
        </p:txBody>
      </p:sp>
      <p:sp>
        <p:nvSpPr>
          <p:cNvPr id="6" name="Rounded Rectangle 5"/>
          <p:cNvSpPr/>
          <p:nvPr/>
        </p:nvSpPr>
        <p:spPr>
          <a:xfrm>
            <a:off x="42045" y="3079530"/>
            <a:ext cx="3394838" cy="3310759"/>
          </a:xfrm>
          <a:prstGeom prst="roundRect">
            <a:avLst/>
          </a:prstGeom>
          <a:solidFill>
            <a:schemeClr val="bg2">
              <a:lumMod val="50000"/>
              <a:alpha val="54902"/>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000" b="1" dirty="0" smtClean="0">
                <a:solidFill>
                  <a:schemeClr val="bg1"/>
                </a:solidFill>
              </a:rPr>
              <a:t>Many thanks to:</a:t>
            </a:r>
          </a:p>
          <a:p>
            <a:pPr algn="ctr">
              <a:lnSpc>
                <a:spcPct val="95000"/>
              </a:lnSpc>
            </a:pPr>
            <a:endParaRPr lang="en-US" sz="2000" dirty="0">
              <a:solidFill>
                <a:schemeClr val="bg1"/>
              </a:solidFill>
            </a:endParaRPr>
          </a:p>
          <a:p>
            <a:pPr algn="ctr">
              <a:lnSpc>
                <a:spcPct val="95000"/>
              </a:lnSpc>
            </a:pPr>
            <a:r>
              <a:rPr lang="en-US" sz="2000" dirty="0" smtClean="0">
                <a:solidFill>
                  <a:schemeClr val="bg1"/>
                </a:solidFill>
              </a:rPr>
              <a:t>Markus Döring</a:t>
            </a:r>
            <a:r>
              <a:rPr lang="en-US" sz="2000" dirty="0">
                <a:solidFill>
                  <a:schemeClr val="bg1"/>
                </a:solidFill>
              </a:rPr>
              <a:t/>
            </a:r>
            <a:br>
              <a:rPr lang="en-US" sz="2000" dirty="0">
                <a:solidFill>
                  <a:schemeClr val="bg1"/>
                </a:solidFill>
              </a:rPr>
            </a:br>
            <a:r>
              <a:rPr lang="en-US" sz="2000" dirty="0">
                <a:solidFill>
                  <a:schemeClr val="bg1"/>
                </a:solidFill>
              </a:rPr>
              <a:t>Urmas Kõljalg</a:t>
            </a:r>
            <a:br>
              <a:rPr lang="en-US" sz="2000" dirty="0">
                <a:solidFill>
                  <a:schemeClr val="bg1"/>
                </a:solidFill>
              </a:rPr>
            </a:br>
            <a:r>
              <a:rPr lang="en-US" sz="2000" dirty="0">
                <a:solidFill>
                  <a:schemeClr val="bg1"/>
                </a:solidFill>
              </a:rPr>
              <a:t>Paul </a:t>
            </a:r>
            <a:r>
              <a:rPr lang="en-US" sz="2000" dirty="0" smtClean="0">
                <a:solidFill>
                  <a:schemeClr val="bg1"/>
                </a:solidFill>
              </a:rPr>
              <a:t>Hebert</a:t>
            </a:r>
          </a:p>
          <a:p>
            <a:pPr algn="ctr">
              <a:lnSpc>
                <a:spcPct val="95000"/>
              </a:lnSpc>
            </a:pPr>
            <a:r>
              <a:rPr lang="en-GB" sz="2000" dirty="0">
                <a:solidFill>
                  <a:schemeClr val="bg1"/>
                </a:solidFill>
                <a:latin typeface="+mj-lt"/>
              </a:rPr>
              <a:t>Sujeevan </a:t>
            </a:r>
            <a:r>
              <a:rPr lang="en-GB" sz="2000" dirty="0" smtClean="0">
                <a:solidFill>
                  <a:schemeClr val="bg1"/>
                </a:solidFill>
                <a:latin typeface="+mj-lt"/>
              </a:rPr>
              <a:t>Ratnasingham</a:t>
            </a:r>
          </a:p>
        </p:txBody>
      </p:sp>
    </p:spTree>
    <p:extLst>
      <p:ext uri="{BB962C8B-B14F-4D97-AF65-F5344CB8AC3E}">
        <p14:creationId xmlns:p14="http://schemas.microsoft.com/office/powerpoint/2010/main" val="11047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61" y="672919"/>
            <a:ext cx="8297333" cy="1035052"/>
          </a:xfrm>
        </p:spPr>
        <p:txBody>
          <a:bodyPr>
            <a:normAutofit/>
          </a:bodyPr>
          <a:lstStyle/>
          <a:p>
            <a:r>
              <a:rPr lang="en-GB" spc="0" dirty="0" smtClean="0">
                <a:solidFill>
                  <a:schemeClr val="tx1"/>
                </a:solidFill>
              </a:rPr>
              <a:t>Biodiversity</a:t>
            </a:r>
            <a:r>
              <a:rPr lang="da-DK" spc="0" dirty="0" smtClean="0">
                <a:solidFill>
                  <a:schemeClr val="tx1"/>
                </a:solidFill>
              </a:rPr>
              <a:t> information</a:t>
            </a:r>
            <a:endParaRPr lang="en-US" spc="0" dirty="0">
              <a:solidFill>
                <a:schemeClr val="tx1"/>
              </a:solidFill>
            </a:endParaRPr>
          </a:p>
        </p:txBody>
      </p:sp>
      <p:sp>
        <p:nvSpPr>
          <p:cNvPr id="4" name="Text Placeholder 3"/>
          <p:cNvSpPr>
            <a:spLocks noGrp="1"/>
          </p:cNvSpPr>
          <p:nvPr>
            <p:ph type="body" sz="quarter" idx="10"/>
          </p:nvPr>
        </p:nvSpPr>
        <p:spPr>
          <a:xfrm>
            <a:off x="1587675" y="6397723"/>
            <a:ext cx="9541765" cy="383119"/>
          </a:xfrm>
        </p:spPr>
        <p:txBody>
          <a:bodyPr/>
          <a:lstStyle/>
          <a:p>
            <a:pPr algn="ctr"/>
            <a:r>
              <a:rPr lang="da-DK" sz="2400" dirty="0"/>
              <a:t>Informatics partnerships – Common standards – Stable infrastructure</a:t>
            </a:r>
            <a:endParaRPr lang="en-US" sz="2400" dirty="0"/>
          </a:p>
        </p:txBody>
      </p:sp>
      <p:sp>
        <p:nvSpPr>
          <p:cNvPr id="3" name="Rounded Rectangle 2"/>
          <p:cNvSpPr/>
          <p:nvPr/>
        </p:nvSpPr>
        <p:spPr>
          <a:xfrm>
            <a:off x="4927600" y="2351490"/>
            <a:ext cx="2908300" cy="3528610"/>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smtClean="0">
              <a:solidFill>
                <a:schemeClr val="tx2"/>
              </a:solidFill>
              <a:latin typeface="+mj-lt"/>
            </a:endParaRPr>
          </a:p>
        </p:txBody>
      </p:sp>
      <p:grpSp>
        <p:nvGrpSpPr>
          <p:cNvPr id="6" name="Group 5"/>
          <p:cNvGrpSpPr/>
          <p:nvPr/>
        </p:nvGrpSpPr>
        <p:grpSpPr>
          <a:xfrm>
            <a:off x="5094207" y="765979"/>
            <a:ext cx="6432087" cy="4991583"/>
            <a:chOff x="5094207" y="765979"/>
            <a:chExt cx="6432087" cy="4991583"/>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07" y="765979"/>
              <a:ext cx="6432087" cy="496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5376545" y="5041566"/>
              <a:ext cx="2182495" cy="715996"/>
            </a:xfrm>
            <a:prstGeom prst="rect">
              <a:avLst/>
            </a:prstGeom>
          </p:spPr>
        </p:pic>
      </p:grpSp>
    </p:spTree>
    <p:extLst>
      <p:ext uri="{BB962C8B-B14F-4D97-AF65-F5344CB8AC3E}">
        <p14:creationId xmlns:p14="http://schemas.microsoft.com/office/powerpoint/2010/main" val="35467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half" idx="1"/>
          </p:nvPr>
        </p:nvSpPr>
        <p:spPr>
          <a:xfrm>
            <a:off x="588435" y="1778000"/>
            <a:ext cx="9878429" cy="5154812"/>
          </a:xfrm>
        </p:spPr>
        <p:txBody>
          <a:bodyPr>
            <a:normAutofit/>
          </a:bodyPr>
          <a:lstStyle/>
          <a:p>
            <a:pPr>
              <a:buNone/>
            </a:pPr>
            <a:r>
              <a:rPr lang="en-US" i="0" dirty="0" smtClean="0">
                <a:solidFill>
                  <a:schemeClr val="tx1"/>
                </a:solidFill>
              </a:rPr>
              <a:t>Intergovernmental </a:t>
            </a:r>
            <a:r>
              <a:rPr lang="da-DK" i="0" dirty="0" smtClean="0">
                <a:solidFill>
                  <a:schemeClr val="tx1"/>
                </a:solidFill>
              </a:rPr>
              <a:t>open </a:t>
            </a:r>
            <a:r>
              <a:rPr lang="da-DK" i="0" dirty="0">
                <a:solidFill>
                  <a:schemeClr val="tx1"/>
                </a:solidFill>
              </a:rPr>
              <a:t>data </a:t>
            </a:r>
            <a:r>
              <a:rPr lang="en-GB" i="0" dirty="0" smtClean="0">
                <a:solidFill>
                  <a:schemeClr val="tx1"/>
                </a:solidFill>
              </a:rPr>
              <a:t>infrastructure</a:t>
            </a:r>
          </a:p>
          <a:p>
            <a:pPr>
              <a:buNone/>
            </a:pPr>
            <a:r>
              <a:rPr lang="en-US" i="0" dirty="0" smtClean="0">
                <a:solidFill>
                  <a:schemeClr val="tx1"/>
                </a:solidFill>
              </a:rPr>
              <a:t>Funded </a:t>
            </a:r>
            <a:r>
              <a:rPr lang="en-US" i="0" dirty="0">
                <a:solidFill>
                  <a:schemeClr val="tx1"/>
                </a:solidFill>
              </a:rPr>
              <a:t>by the </a:t>
            </a:r>
            <a:r>
              <a:rPr lang="en-US" i="0" dirty="0" smtClean="0">
                <a:solidFill>
                  <a:schemeClr val="tx1"/>
                </a:solidFill>
              </a:rPr>
              <a:t>governments</a:t>
            </a:r>
            <a:br>
              <a:rPr lang="en-US" i="0" dirty="0" smtClean="0">
                <a:solidFill>
                  <a:schemeClr val="tx1"/>
                </a:solidFill>
              </a:rPr>
            </a:br>
            <a:r>
              <a:rPr lang="en-US" i="0" dirty="0" smtClean="0">
                <a:solidFill>
                  <a:schemeClr val="tx1"/>
                </a:solidFill>
              </a:rPr>
              <a:t>of </a:t>
            </a:r>
            <a:r>
              <a:rPr lang="en-US" i="0" dirty="0">
                <a:solidFill>
                  <a:schemeClr val="tx1"/>
                </a:solidFill>
              </a:rPr>
              <a:t>the participant countries</a:t>
            </a:r>
          </a:p>
          <a:p>
            <a:pPr>
              <a:buNone/>
            </a:pPr>
            <a:r>
              <a:rPr lang="en-US" i="0" dirty="0">
                <a:solidFill>
                  <a:schemeClr val="tx1"/>
                </a:solidFill>
              </a:rPr>
              <a:t>Network for free and open access</a:t>
            </a:r>
            <a:br>
              <a:rPr lang="en-US" i="0" dirty="0">
                <a:solidFill>
                  <a:schemeClr val="tx1"/>
                </a:solidFill>
              </a:rPr>
            </a:br>
            <a:r>
              <a:rPr lang="en-US" i="0" dirty="0">
                <a:solidFill>
                  <a:schemeClr val="tx1"/>
                </a:solidFill>
              </a:rPr>
              <a:t>to biodiversity data</a:t>
            </a:r>
            <a:endParaRPr lang="en-US" b="1" i="0" dirty="0">
              <a:solidFill>
                <a:schemeClr val="tx1"/>
              </a:solidFill>
            </a:endParaRPr>
          </a:p>
          <a:p>
            <a:pPr>
              <a:buNone/>
            </a:pPr>
            <a:r>
              <a:rPr lang="en-US" i="0" dirty="0">
                <a:solidFill>
                  <a:schemeClr val="tx1"/>
                </a:solidFill>
              </a:rPr>
              <a:t>94 </a:t>
            </a:r>
            <a:r>
              <a:rPr lang="en-US" i="0" dirty="0" smtClean="0">
                <a:solidFill>
                  <a:schemeClr val="tx1"/>
                </a:solidFill>
              </a:rPr>
              <a:t>participants:</a:t>
            </a:r>
            <a:br>
              <a:rPr lang="en-US" i="0" dirty="0" smtClean="0">
                <a:solidFill>
                  <a:schemeClr val="tx1"/>
                </a:solidFill>
              </a:rPr>
            </a:br>
            <a:r>
              <a:rPr lang="en-US" i="0" dirty="0" smtClean="0">
                <a:solidFill>
                  <a:schemeClr val="tx1"/>
                </a:solidFill>
              </a:rPr>
              <a:t>5</a:t>
            </a:r>
            <a:r>
              <a:rPr lang="ru-RU" i="0" dirty="0">
                <a:solidFill>
                  <a:schemeClr val="tx1"/>
                </a:solidFill>
              </a:rPr>
              <a:t>4</a:t>
            </a:r>
            <a:r>
              <a:rPr lang="en-US" i="0" dirty="0">
                <a:solidFill>
                  <a:schemeClr val="tx1"/>
                </a:solidFill>
              </a:rPr>
              <a:t> countries and 40 </a:t>
            </a:r>
            <a:r>
              <a:rPr lang="en-US" i="0" dirty="0" err="1">
                <a:solidFill>
                  <a:schemeClr val="tx1"/>
                </a:solidFill>
              </a:rPr>
              <a:t>organisations</a:t>
            </a:r>
            <a:endParaRPr lang="en-US" i="0" dirty="0">
              <a:solidFill>
                <a:schemeClr val="tx1"/>
              </a:solidFill>
            </a:endParaRPr>
          </a:p>
        </p:txBody>
      </p:sp>
      <p:pic>
        <p:nvPicPr>
          <p:cNvPr id="12" name="Content Placeholder 8"/>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02" t="9296" b="9977"/>
          <a:stretch/>
        </p:blipFill>
        <p:spPr>
          <a:xfrm>
            <a:off x="588435" y="486049"/>
            <a:ext cx="4072465" cy="1291951"/>
          </a:xfrm>
        </p:spPr>
      </p:pic>
      <p:sp>
        <p:nvSpPr>
          <p:cNvPr id="8" name="Text Placeholder 7"/>
          <p:cNvSpPr>
            <a:spLocks noGrp="1"/>
          </p:cNvSpPr>
          <p:nvPr>
            <p:ph type="body" sz="quarter" idx="10"/>
          </p:nvPr>
        </p:nvSpPr>
        <p:spPr/>
        <p:txBody>
          <a:bodyPr/>
          <a:lstStyle/>
          <a:p>
            <a:r>
              <a:rPr lang="da-DK" sz="2400" dirty="0">
                <a:solidFill>
                  <a:schemeClr val="accent6"/>
                </a:solidFill>
                <a:ea typeface="MS PGothic" pitchFamily="34" charset="-128"/>
              </a:rPr>
              <a:t>https://www.gbif.org/the-gbif-network</a:t>
            </a:r>
          </a:p>
        </p:txBody>
      </p:sp>
      <p:pic>
        <p:nvPicPr>
          <p:cNvPr id="7" name="Picture 6"/>
          <p:cNvPicPr>
            <a:picLocks noChangeAspect="1"/>
          </p:cNvPicPr>
          <p:nvPr/>
        </p:nvPicPr>
        <p:blipFill>
          <a:blip r:embed="rId4"/>
          <a:stretch>
            <a:fillRect/>
          </a:stretch>
        </p:blipFill>
        <p:spPr>
          <a:xfrm>
            <a:off x="6655393" y="535939"/>
            <a:ext cx="5012240" cy="3208551"/>
          </a:xfrm>
          <a:prstGeom prst="rect">
            <a:avLst/>
          </a:prstGeom>
        </p:spPr>
      </p:pic>
      <p:pic>
        <p:nvPicPr>
          <p:cNvPr id="2" name="Picture 1"/>
          <p:cNvPicPr>
            <a:picLocks noChangeAspect="1"/>
          </p:cNvPicPr>
          <p:nvPr/>
        </p:nvPicPr>
        <p:blipFill>
          <a:blip r:embed="rId5"/>
          <a:stretch>
            <a:fillRect/>
          </a:stretch>
        </p:blipFill>
        <p:spPr>
          <a:xfrm>
            <a:off x="6997700" y="3893048"/>
            <a:ext cx="3645724" cy="2560542"/>
          </a:xfrm>
          <a:prstGeom prst="rect">
            <a:avLst/>
          </a:prstGeom>
        </p:spPr>
      </p:pic>
      <p:sp>
        <p:nvSpPr>
          <p:cNvPr id="10" name="Rounded Rectangle 9"/>
          <p:cNvSpPr/>
          <p:nvPr/>
        </p:nvSpPr>
        <p:spPr>
          <a:xfrm>
            <a:off x="7579658" y="5885329"/>
            <a:ext cx="927847" cy="331695"/>
          </a:xfrm>
          <a:prstGeom prst="roundRect">
            <a:avLst/>
          </a:prstGeom>
          <a:noFill/>
          <a:ln w="76200">
            <a:solidFill>
              <a:schemeClr val="accent6">
                <a:lumMod val="50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smtClean="0">
              <a:solidFill>
                <a:schemeClr val="tx2"/>
              </a:solidFill>
              <a:latin typeface="+mj-lt"/>
            </a:endParaRPr>
          </a:p>
        </p:txBody>
      </p:sp>
    </p:spTree>
    <p:extLst>
      <p:ext uri="{BB962C8B-B14F-4D97-AF65-F5344CB8AC3E}">
        <p14:creationId xmlns:p14="http://schemas.microsoft.com/office/powerpoint/2010/main" val="284889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Text Placeholder 14"/>
          <p:cNvSpPr>
            <a:spLocks noGrp="1"/>
          </p:cNvSpPr>
          <p:nvPr>
            <p:ph type="body" sz="quarter" idx="32"/>
          </p:nvPr>
        </p:nvSpPr>
        <p:spPr>
          <a:xfrm>
            <a:off x="1781504" y="3710144"/>
            <a:ext cx="1022480" cy="1083733"/>
          </a:xfrm>
        </p:spPr>
        <p:txBody>
          <a:bodyPr/>
          <a:lstStyle/>
          <a:p>
            <a:r>
              <a:rPr lang="en-US" sz="6000">
                <a:solidFill>
                  <a:srgbClr val="FFFFFF"/>
                </a:solidFill>
              </a:rPr>
              <a:t>54</a:t>
            </a:r>
            <a:endParaRPr lang="en-US">
              <a:solidFill>
                <a:srgbClr val="FFFFFF"/>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617" y="-75527"/>
            <a:ext cx="3671164" cy="2437654"/>
          </a:xfrm>
          <a:prstGeom prst="rect">
            <a:avLst/>
          </a:prstGeom>
        </p:spPr>
      </p:pic>
      <p:sp>
        <p:nvSpPr>
          <p:cNvPr id="14" name="Text Placeholder 13"/>
          <p:cNvSpPr>
            <a:spLocks noGrp="1"/>
          </p:cNvSpPr>
          <p:nvPr>
            <p:ph type="body" sz="quarter" idx="10"/>
          </p:nvPr>
        </p:nvSpPr>
        <p:spPr>
          <a:xfrm>
            <a:off x="1781504" y="2078135"/>
            <a:ext cx="4863307" cy="1083733"/>
          </a:xfrm>
        </p:spPr>
        <p:txBody>
          <a:bodyPr/>
          <a:lstStyle/>
          <a:p>
            <a:r>
              <a:rPr lang="en-US" sz="6000" dirty="0" smtClean="0">
                <a:solidFill>
                  <a:schemeClr val="bg1"/>
                </a:solidFill>
              </a:rPr>
              <a:t>875,244,719</a:t>
            </a:r>
            <a:endParaRPr lang="en-US" sz="6000" dirty="0">
              <a:solidFill>
                <a:schemeClr val="bg1"/>
              </a:solidFill>
            </a:endParaRPr>
          </a:p>
        </p:txBody>
      </p:sp>
      <p:sp>
        <p:nvSpPr>
          <p:cNvPr id="15" name="Text Placeholder 14"/>
          <p:cNvSpPr>
            <a:spLocks noGrp="1"/>
          </p:cNvSpPr>
          <p:nvPr>
            <p:ph type="body" sz="quarter" idx="11"/>
          </p:nvPr>
        </p:nvSpPr>
        <p:spPr/>
        <p:txBody>
          <a:bodyPr/>
          <a:lstStyle/>
          <a:p>
            <a:pPr algn="r">
              <a:lnSpc>
                <a:spcPct val="95000"/>
              </a:lnSpc>
              <a:spcBef>
                <a:spcPct val="0"/>
              </a:spcBef>
              <a:buNone/>
            </a:pPr>
            <a:r>
              <a:rPr lang="en-US" sz="3200" b="1" kern="100" spc="-200" dirty="0">
                <a:solidFill>
                  <a:schemeClr val="bg1"/>
                </a:solidFill>
                <a:latin typeface="+mj-lt"/>
                <a:ea typeface="+mj-ea"/>
                <a:cs typeface="+mj-cs"/>
              </a:rPr>
              <a:t>BY THE NUMBERS </a:t>
            </a:r>
            <a:br>
              <a:rPr lang="en-US" sz="3200" b="1" kern="100" spc="-200" dirty="0">
                <a:solidFill>
                  <a:schemeClr val="bg1"/>
                </a:solidFill>
                <a:latin typeface="+mj-lt"/>
                <a:ea typeface="+mj-ea"/>
                <a:cs typeface="+mj-cs"/>
              </a:rPr>
            </a:br>
            <a:r>
              <a:rPr lang="en-US" sz="2400" i="1" kern="100" spc="-200" dirty="0" smtClean="0">
                <a:solidFill>
                  <a:schemeClr val="bg1"/>
                </a:solidFill>
                <a:ea typeface="+mj-ea"/>
                <a:cs typeface="+mj-cs"/>
              </a:rPr>
              <a:t>21</a:t>
            </a:r>
            <a:r>
              <a:rPr lang="en-US" sz="2400" i="1" kern="100" spc="-200" dirty="0" smtClean="0">
                <a:solidFill>
                  <a:schemeClr val="bg1"/>
                </a:solidFill>
                <a:ea typeface="+mj-ea"/>
              </a:rPr>
              <a:t> Nov </a:t>
            </a:r>
            <a:r>
              <a:rPr lang="en-US" sz="2400" i="1" kern="100" spc="-200" dirty="0">
                <a:solidFill>
                  <a:schemeClr val="bg1"/>
                </a:solidFill>
                <a:ea typeface="+mj-ea"/>
              </a:rPr>
              <a:t>2017</a:t>
            </a:r>
          </a:p>
        </p:txBody>
      </p:sp>
      <p:sp>
        <p:nvSpPr>
          <p:cNvPr id="18" name="Text Placeholder 17"/>
          <p:cNvSpPr>
            <a:spLocks noGrp="1"/>
          </p:cNvSpPr>
          <p:nvPr>
            <p:ph type="body" sz="quarter" idx="14"/>
          </p:nvPr>
        </p:nvSpPr>
        <p:spPr>
          <a:xfrm>
            <a:off x="7040373" y="2078135"/>
            <a:ext cx="3180159" cy="1083733"/>
          </a:xfrm>
        </p:spPr>
        <p:txBody>
          <a:bodyPr/>
          <a:lstStyle/>
          <a:p>
            <a:r>
              <a:rPr lang="en-US" sz="6000" dirty="0" smtClean="0">
                <a:solidFill>
                  <a:srgbClr val="FFFFFF"/>
                </a:solidFill>
              </a:rPr>
              <a:t>37,209</a:t>
            </a:r>
            <a:endParaRPr lang="en-US" sz="6000" dirty="0">
              <a:solidFill>
                <a:srgbClr val="FFFFFF"/>
              </a:solidFill>
            </a:endParaRPr>
          </a:p>
          <a:p>
            <a:endParaRPr lang="en-US" sz="6000" dirty="0">
              <a:solidFill>
                <a:srgbClr val="FFFFFF"/>
              </a:solidFill>
            </a:endParaRPr>
          </a:p>
        </p:txBody>
      </p:sp>
      <p:sp>
        <p:nvSpPr>
          <p:cNvPr id="20" name="Text Placeholder 19"/>
          <p:cNvSpPr>
            <a:spLocks noGrp="1"/>
          </p:cNvSpPr>
          <p:nvPr>
            <p:ph type="body" sz="quarter" idx="21"/>
          </p:nvPr>
        </p:nvSpPr>
        <p:spPr>
          <a:xfrm>
            <a:off x="1781504" y="1986400"/>
            <a:ext cx="3180160" cy="295466"/>
          </a:xfrm>
        </p:spPr>
        <p:txBody>
          <a:bodyPr/>
          <a:lstStyle/>
          <a:p>
            <a:r>
              <a:rPr lang="en-US">
                <a:solidFill>
                  <a:srgbClr val="FDB002"/>
                </a:solidFill>
              </a:rPr>
              <a:t>Species occurrence records</a:t>
            </a:r>
          </a:p>
        </p:txBody>
      </p:sp>
      <p:sp>
        <p:nvSpPr>
          <p:cNvPr id="23" name="Text Placeholder 22"/>
          <p:cNvSpPr>
            <a:spLocks noGrp="1"/>
          </p:cNvSpPr>
          <p:nvPr>
            <p:ph type="body" sz="quarter" idx="24"/>
          </p:nvPr>
        </p:nvSpPr>
        <p:spPr>
          <a:xfrm>
            <a:off x="7142493" y="1986400"/>
            <a:ext cx="1996017" cy="295466"/>
          </a:xfrm>
        </p:spPr>
        <p:txBody>
          <a:bodyPr/>
          <a:lstStyle/>
          <a:p>
            <a:r>
              <a:rPr lang="en-US">
                <a:solidFill>
                  <a:srgbClr val="FDB002"/>
                </a:solidFill>
              </a:rPr>
              <a:t>Datasets</a:t>
            </a:r>
          </a:p>
        </p:txBody>
      </p:sp>
      <p:sp>
        <p:nvSpPr>
          <p:cNvPr id="25" name="Text Placeholder 24"/>
          <p:cNvSpPr>
            <a:spLocks noGrp="1"/>
          </p:cNvSpPr>
          <p:nvPr>
            <p:ph type="body" sz="quarter" idx="31"/>
          </p:nvPr>
        </p:nvSpPr>
        <p:spPr>
          <a:xfrm>
            <a:off x="7030642" y="3454232"/>
            <a:ext cx="1857408" cy="1083733"/>
          </a:xfrm>
        </p:spPr>
        <p:txBody>
          <a:bodyPr/>
          <a:lstStyle/>
          <a:p>
            <a:r>
              <a:rPr lang="en-US" sz="6000" dirty="0" smtClean="0">
                <a:solidFill>
                  <a:srgbClr val="FFFFFF"/>
                </a:solidFill>
              </a:rPr>
              <a:t>1,129</a:t>
            </a:r>
            <a:endParaRPr lang="en-US" dirty="0">
              <a:solidFill>
                <a:srgbClr val="FFFFFF"/>
              </a:solidFill>
            </a:endParaRPr>
          </a:p>
        </p:txBody>
      </p:sp>
      <p:sp>
        <p:nvSpPr>
          <p:cNvPr id="29" name="Text Placeholder 28"/>
          <p:cNvSpPr>
            <a:spLocks noGrp="1"/>
          </p:cNvSpPr>
          <p:nvPr>
            <p:ph type="body" sz="quarter" idx="35"/>
          </p:nvPr>
        </p:nvSpPr>
        <p:spPr>
          <a:xfrm>
            <a:off x="3729158" y="3823914"/>
            <a:ext cx="967997" cy="997153"/>
          </a:xfrm>
        </p:spPr>
        <p:txBody>
          <a:bodyPr anchor="b"/>
          <a:lstStyle/>
          <a:p>
            <a:r>
              <a:rPr lang="en-US" sz="6000" dirty="0">
                <a:solidFill>
                  <a:srgbClr val="E8E8E8"/>
                </a:solidFill>
              </a:rPr>
              <a:t>40</a:t>
            </a:r>
            <a:endParaRPr lang="en-US" dirty="0">
              <a:solidFill>
                <a:srgbClr val="E8E8E8"/>
              </a:solidFill>
            </a:endParaRPr>
          </a:p>
        </p:txBody>
      </p:sp>
      <p:sp>
        <p:nvSpPr>
          <p:cNvPr id="30" name="Text Placeholder 29"/>
          <p:cNvSpPr>
            <a:spLocks noGrp="1"/>
          </p:cNvSpPr>
          <p:nvPr>
            <p:ph type="body" sz="quarter" idx="36"/>
          </p:nvPr>
        </p:nvSpPr>
        <p:spPr>
          <a:xfrm>
            <a:off x="7040373" y="3322943"/>
            <a:ext cx="1497013" cy="295466"/>
          </a:xfrm>
        </p:spPr>
        <p:txBody>
          <a:bodyPr/>
          <a:lstStyle/>
          <a:p>
            <a:r>
              <a:rPr lang="en-US" dirty="0">
                <a:solidFill>
                  <a:srgbClr val="FDB002"/>
                </a:solidFill>
              </a:rPr>
              <a:t>Publishers</a:t>
            </a:r>
          </a:p>
        </p:txBody>
      </p:sp>
      <p:sp>
        <p:nvSpPr>
          <p:cNvPr id="34" name="Text Placeholder 33"/>
          <p:cNvSpPr>
            <a:spLocks noGrp="1"/>
          </p:cNvSpPr>
          <p:nvPr>
            <p:ph type="body" sz="quarter" idx="40"/>
          </p:nvPr>
        </p:nvSpPr>
        <p:spPr>
          <a:xfrm>
            <a:off x="3816781" y="3545247"/>
            <a:ext cx="1497013" cy="295466"/>
          </a:xfrm>
        </p:spPr>
        <p:txBody>
          <a:bodyPr/>
          <a:lstStyle/>
          <a:p>
            <a:r>
              <a:rPr lang="en-US" dirty="0">
                <a:solidFill>
                  <a:srgbClr val="FDB002"/>
                </a:solidFill>
              </a:rPr>
              <a:t>Organizational Participants</a:t>
            </a:r>
          </a:p>
        </p:txBody>
      </p:sp>
      <p:sp>
        <p:nvSpPr>
          <p:cNvPr id="37" name="Text Placeholder 19"/>
          <p:cNvSpPr>
            <a:spLocks noGrp="1"/>
          </p:cNvSpPr>
          <p:nvPr>
            <p:ph type="body" sz="quarter" idx="37"/>
          </p:nvPr>
        </p:nvSpPr>
        <p:spPr>
          <a:xfrm>
            <a:off x="1781504" y="3533128"/>
            <a:ext cx="1433852" cy="295466"/>
          </a:xfrm>
        </p:spPr>
        <p:txBody>
          <a:bodyPr/>
          <a:lstStyle/>
          <a:p>
            <a:r>
              <a:rPr lang="en-US" dirty="0">
                <a:solidFill>
                  <a:srgbClr val="FDB002"/>
                </a:solidFill>
              </a:rPr>
              <a:t>Country Participants</a:t>
            </a:r>
          </a:p>
        </p:txBody>
      </p:sp>
      <p:sp>
        <p:nvSpPr>
          <p:cNvPr id="16" name="Text Placeholder 13"/>
          <p:cNvSpPr>
            <a:spLocks noGrp="1"/>
          </p:cNvSpPr>
          <p:nvPr>
            <p:ph type="body" sz="quarter" idx="10"/>
          </p:nvPr>
        </p:nvSpPr>
        <p:spPr>
          <a:xfrm>
            <a:off x="1739397" y="4911028"/>
            <a:ext cx="4863307" cy="1083733"/>
          </a:xfrm>
        </p:spPr>
        <p:txBody>
          <a:bodyPr/>
          <a:lstStyle/>
          <a:p>
            <a:r>
              <a:rPr lang="en-US" sz="6000" dirty="0">
                <a:solidFill>
                  <a:schemeClr val="bg1"/>
                </a:solidFill>
              </a:rPr>
              <a:t>43.4</a:t>
            </a:r>
            <a:r>
              <a:rPr lang="en-US" sz="5400" dirty="0">
                <a:solidFill>
                  <a:schemeClr val="bg1"/>
                </a:solidFill>
              </a:rPr>
              <a:t> </a:t>
            </a:r>
            <a:r>
              <a:rPr lang="en-US" sz="6000" dirty="0">
                <a:solidFill>
                  <a:schemeClr val="bg1"/>
                </a:solidFill>
              </a:rPr>
              <a:t>billion</a:t>
            </a:r>
          </a:p>
        </p:txBody>
      </p:sp>
      <p:sp>
        <p:nvSpPr>
          <p:cNvPr id="17" name="Text Placeholder 17"/>
          <p:cNvSpPr>
            <a:spLocks noGrp="1"/>
          </p:cNvSpPr>
          <p:nvPr>
            <p:ph type="body" sz="quarter" idx="14"/>
          </p:nvPr>
        </p:nvSpPr>
        <p:spPr>
          <a:xfrm>
            <a:off x="7030642" y="4924201"/>
            <a:ext cx="3637359" cy="1083733"/>
          </a:xfrm>
        </p:spPr>
        <p:txBody>
          <a:bodyPr/>
          <a:lstStyle/>
          <a:p>
            <a:r>
              <a:rPr lang="en-US" sz="6000" dirty="0">
                <a:solidFill>
                  <a:srgbClr val="FFFFFF"/>
                </a:solidFill>
              </a:rPr>
              <a:t>97,053</a:t>
            </a:r>
            <a:endParaRPr lang="en-US" sz="5400" dirty="0">
              <a:solidFill>
                <a:srgbClr val="FFFFFF"/>
              </a:solidFill>
            </a:endParaRPr>
          </a:p>
        </p:txBody>
      </p:sp>
      <p:sp>
        <p:nvSpPr>
          <p:cNvPr id="19" name="Text Placeholder 19"/>
          <p:cNvSpPr>
            <a:spLocks noGrp="1"/>
          </p:cNvSpPr>
          <p:nvPr>
            <p:ph type="body" sz="quarter" idx="21"/>
          </p:nvPr>
        </p:nvSpPr>
        <p:spPr>
          <a:xfrm>
            <a:off x="1764936" y="4793877"/>
            <a:ext cx="4103689" cy="295466"/>
          </a:xfrm>
        </p:spPr>
        <p:txBody>
          <a:bodyPr/>
          <a:lstStyle/>
          <a:p>
            <a:r>
              <a:rPr lang="en-US" dirty="0">
                <a:solidFill>
                  <a:srgbClr val="FDB002"/>
                </a:solidFill>
              </a:rPr>
              <a:t>Records downloaded per month (</a:t>
            </a:r>
            <a:r>
              <a:rPr lang="en-US" dirty="0" err="1">
                <a:solidFill>
                  <a:srgbClr val="FDB002"/>
                </a:solidFill>
              </a:rPr>
              <a:t>avg</a:t>
            </a:r>
            <a:r>
              <a:rPr lang="en-US" dirty="0">
                <a:solidFill>
                  <a:srgbClr val="FDB002"/>
                </a:solidFill>
              </a:rPr>
              <a:t> Jan-Aug 2017)</a:t>
            </a:r>
          </a:p>
        </p:txBody>
      </p:sp>
      <p:sp>
        <p:nvSpPr>
          <p:cNvPr id="21" name="Text Placeholder 22"/>
          <p:cNvSpPr>
            <a:spLocks noGrp="1"/>
          </p:cNvSpPr>
          <p:nvPr>
            <p:ph type="body" sz="quarter" idx="24"/>
          </p:nvPr>
        </p:nvSpPr>
        <p:spPr>
          <a:xfrm>
            <a:off x="7030642" y="4793877"/>
            <a:ext cx="3069594" cy="295466"/>
          </a:xfrm>
        </p:spPr>
        <p:txBody>
          <a:bodyPr/>
          <a:lstStyle/>
          <a:p>
            <a:r>
              <a:rPr lang="en-US" dirty="0">
                <a:solidFill>
                  <a:srgbClr val="FDB002"/>
                </a:solidFill>
              </a:rPr>
              <a:t>Total page views (Aug)</a:t>
            </a:r>
          </a:p>
        </p:txBody>
      </p:sp>
    </p:spTree>
    <p:extLst>
      <p:ext uri="{BB962C8B-B14F-4D97-AF65-F5344CB8AC3E}">
        <p14:creationId xmlns:p14="http://schemas.microsoft.com/office/powerpoint/2010/main" val="1076113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570322" y="778353"/>
            <a:ext cx="4767256" cy="1228028"/>
          </a:xfrm>
        </p:spPr>
        <p:txBody>
          <a:bodyPr/>
          <a:lstStyle/>
          <a:p>
            <a:r>
              <a:rPr lang="en-US" sz="2800" b="1" dirty="0"/>
              <a:t>Data </a:t>
            </a:r>
            <a:r>
              <a:rPr lang="en-US" sz="2800" b="1" dirty="0" smtClean="0"/>
              <a:t>published</a:t>
            </a:r>
            <a:br>
              <a:rPr lang="en-US" sz="2800" b="1" dirty="0" smtClean="0"/>
            </a:br>
            <a:r>
              <a:rPr lang="en-US" sz="2800" b="1" dirty="0" smtClean="0"/>
              <a:t>through </a:t>
            </a:r>
            <a:r>
              <a:rPr lang="en-US" sz="2800" b="1" dirty="0"/>
              <a:t>GBIF.org</a:t>
            </a:r>
          </a:p>
        </p:txBody>
      </p:sp>
      <p:sp>
        <p:nvSpPr>
          <p:cNvPr id="28" name="Text Placeholder 27"/>
          <p:cNvSpPr>
            <a:spLocks noGrp="1"/>
          </p:cNvSpPr>
          <p:nvPr>
            <p:ph type="body" sz="quarter" idx="10"/>
          </p:nvPr>
        </p:nvSpPr>
        <p:spPr>
          <a:xfrm>
            <a:off x="2825263" y="6407150"/>
            <a:ext cx="6531546" cy="450850"/>
          </a:xfrm>
        </p:spPr>
        <p:txBody>
          <a:bodyPr/>
          <a:lstStyle/>
          <a:p>
            <a:pPr algn="r"/>
            <a:endParaRPr lang="en-US" dirty="0"/>
          </a:p>
        </p:txBody>
      </p:sp>
      <p:sp>
        <p:nvSpPr>
          <p:cNvPr id="26" name="Title 7"/>
          <p:cNvSpPr txBox="1">
            <a:spLocks/>
          </p:cNvSpPr>
          <p:nvPr/>
        </p:nvSpPr>
        <p:spPr>
          <a:xfrm rot="16200000">
            <a:off x="-1250595" y="4555274"/>
            <a:ext cx="3641835" cy="512767"/>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r>
              <a:rPr lang="en-US" sz="3200" dirty="0">
                <a:solidFill>
                  <a:srgbClr val="FDB002">
                    <a:alpha val="32000"/>
                  </a:srgbClr>
                </a:solidFill>
              </a:rPr>
              <a:t>data availability</a:t>
            </a:r>
          </a:p>
        </p:txBody>
      </p:sp>
      <p:pic>
        <p:nvPicPr>
          <p:cNvPr id="7" name="Content Placeholder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9762" y="528029"/>
            <a:ext cx="8391204" cy="6293403"/>
          </a:xfrm>
          <a:prstGeom prst="rect">
            <a:avLst/>
          </a:prstGeom>
        </p:spPr>
      </p:pic>
      <p:sp>
        <p:nvSpPr>
          <p:cNvPr id="9" name="Text Placeholder 9"/>
          <p:cNvSpPr txBox="1">
            <a:spLocks/>
          </p:cNvSpPr>
          <p:nvPr/>
        </p:nvSpPr>
        <p:spPr>
          <a:xfrm rot="16200000">
            <a:off x="8286879" y="6215590"/>
            <a:ext cx="7156324" cy="383119"/>
          </a:xfrm>
          <a:prstGeom prst="rect">
            <a:avLst/>
          </a:prstGeom>
        </p:spPr>
        <p:txBody>
          <a:bodyPr vert="horz" lIns="0" tIns="0" rIns="0" bIns="0" rtlCol="0">
            <a:noAutofit/>
          </a:bodyPr>
          <a:lstStyle>
            <a:lvl1pPr marL="0" indent="0" algn="l" defTabSz="914400" rtl="0" eaLnBrk="1" latinLnBrk="0" hangingPunct="1">
              <a:lnSpc>
                <a:spcPct val="85000"/>
              </a:lnSpc>
              <a:spcBef>
                <a:spcPts val="600"/>
              </a:spcBef>
              <a:spcAft>
                <a:spcPts val="1200"/>
              </a:spcAft>
              <a:buFontTx/>
              <a:buNone/>
              <a:defRPr sz="800" b="0" i="0" kern="1200">
                <a:solidFill>
                  <a:schemeClr val="bg2"/>
                </a:solidFill>
                <a:latin typeface="Arial"/>
                <a:ea typeface="+mn-ea"/>
                <a:cs typeface="Arial Narrow"/>
              </a:defRPr>
            </a:lvl1pPr>
            <a:lvl2pPr marL="0" indent="0" algn="l" defTabSz="914400" rtl="0" eaLnBrk="1" latinLnBrk="0" hangingPunct="1">
              <a:lnSpc>
                <a:spcPct val="85000"/>
              </a:lnSpc>
              <a:spcBef>
                <a:spcPts val="0"/>
              </a:spcBef>
              <a:spcAft>
                <a:spcPts val="600"/>
              </a:spcAft>
              <a:buFontTx/>
              <a:buNone/>
              <a:defRPr sz="800" b="1" i="0" kern="1200">
                <a:solidFill>
                  <a:schemeClr val="bg2"/>
                </a:solidFill>
                <a:latin typeface="+mn-lt"/>
                <a:ea typeface="+mn-ea"/>
                <a:cs typeface="Arial"/>
              </a:defRPr>
            </a:lvl2pPr>
            <a:lvl3pPr marL="285750" indent="-285750" algn="l" defTabSz="914400" rtl="0" eaLnBrk="1" latinLnBrk="0" hangingPunct="1">
              <a:lnSpc>
                <a:spcPct val="85000"/>
              </a:lnSpc>
              <a:spcBef>
                <a:spcPts val="600"/>
              </a:spcBef>
              <a:spcAft>
                <a:spcPts val="0"/>
              </a:spcAft>
              <a:buFontTx/>
              <a:buNone/>
              <a:defRPr sz="800" b="0" i="0" kern="1200">
                <a:solidFill>
                  <a:schemeClr val="bg2"/>
                </a:solidFill>
                <a:latin typeface="+mn-lt"/>
                <a:ea typeface="+mn-ea"/>
                <a:cs typeface="Arial"/>
              </a:defRPr>
            </a:lvl3pPr>
            <a:lvl4pPr marL="265113" indent="0" algn="l" defTabSz="914400" rtl="0" eaLnBrk="1" latinLnBrk="0" hangingPunct="1">
              <a:lnSpc>
                <a:spcPct val="85000"/>
              </a:lnSpc>
              <a:spcBef>
                <a:spcPts val="600"/>
              </a:spcBef>
              <a:spcAft>
                <a:spcPts val="600"/>
              </a:spcAft>
              <a:buFontTx/>
              <a:buNone/>
              <a:defRPr sz="800" kern="1200">
                <a:solidFill>
                  <a:schemeClr val="bg2"/>
                </a:solidFill>
                <a:latin typeface="+mn-lt"/>
                <a:ea typeface="+mn-ea"/>
                <a:cs typeface="Arial"/>
              </a:defRPr>
            </a:lvl4pPr>
            <a:lvl5pPr marL="0" indent="0" algn="l" defTabSz="914400" rtl="0" eaLnBrk="1" latinLnBrk="0" hangingPunct="1">
              <a:lnSpc>
                <a:spcPct val="85000"/>
              </a:lnSpc>
              <a:spcBef>
                <a:spcPts val="0"/>
              </a:spcBef>
              <a:spcAft>
                <a:spcPts val="600"/>
              </a:spcAft>
              <a:buFontTx/>
              <a:buNone/>
              <a:defRPr sz="800" kern="1200">
                <a:solidFill>
                  <a:schemeClr val="bg2"/>
                </a:solidFill>
                <a:latin typeface="+mn-lt"/>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a:lstStyle>
          <a:p>
            <a:pPr algn="r"/>
            <a:r>
              <a:rPr lang="en-US" sz="2000" i="1" dirty="0" smtClean="0">
                <a:solidFill>
                  <a:schemeClr val="accent6"/>
                </a:solidFill>
              </a:rPr>
              <a:t>www.gbif.org/analytics/global</a:t>
            </a:r>
            <a:endParaRPr lang="en-US" sz="2000" i="1" dirty="0">
              <a:solidFill>
                <a:schemeClr val="accent6"/>
              </a:solidFill>
            </a:endParaRPr>
          </a:p>
        </p:txBody>
      </p:sp>
    </p:spTree>
    <p:extLst>
      <p:ext uri="{BB962C8B-B14F-4D97-AF65-F5344CB8AC3E}">
        <p14:creationId xmlns:p14="http://schemas.microsoft.com/office/powerpoint/2010/main" val="183576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434" y="638167"/>
            <a:ext cx="8229600" cy="793915"/>
          </a:xfrm>
        </p:spPr>
        <p:txBody>
          <a:bodyPr>
            <a:noAutofit/>
          </a:bodyPr>
          <a:lstStyle/>
          <a:p>
            <a:r>
              <a:rPr lang="en-US" dirty="0" smtClean="0">
                <a:solidFill>
                  <a:schemeClr val="tx1"/>
                </a:solidFill>
              </a:rPr>
              <a:t>Data richness levels</a:t>
            </a:r>
            <a:br>
              <a:rPr lang="en-US" dirty="0" smtClean="0">
                <a:solidFill>
                  <a:schemeClr val="tx1"/>
                </a:solidFill>
              </a:rPr>
            </a:br>
            <a:r>
              <a:rPr lang="en-US" dirty="0" smtClean="0">
                <a:solidFill>
                  <a:schemeClr val="tx1"/>
                </a:solidFill>
              </a:rPr>
              <a:t>supported by GBIF</a:t>
            </a:r>
            <a:endParaRPr lang="en-US" dirty="0">
              <a:solidFill>
                <a:schemeClr val="tx1"/>
              </a:solidFill>
            </a:endParaRPr>
          </a:p>
        </p:txBody>
      </p:sp>
      <p:pic>
        <p:nvPicPr>
          <p:cNvPr id="13" name="Content Placeholder 12" descr="metadataonly.jpg"/>
          <p:cNvPicPr>
            <a:picLocks noGrp="1" noChangeAspect="1"/>
          </p:cNvPicPr>
          <p:nvPr>
            <p:ph idx="1"/>
          </p:nvPr>
        </p:nvPicPr>
        <p:blipFill rotWithShape="1">
          <a:blip r:embed="rId3">
            <a:extLst>
              <a:ext uri="{28A0092B-C50C-407E-A947-70E740481C1C}">
                <a14:useLocalDpi xmlns:a14="http://schemas.microsoft.com/office/drawing/2010/main" val="0"/>
              </a:ext>
            </a:extLst>
          </a:blip>
          <a:srcRect l="-753"/>
          <a:stretch/>
        </p:blipFill>
        <p:spPr>
          <a:xfrm>
            <a:off x="4150690" y="655770"/>
            <a:ext cx="3657600" cy="2120421"/>
          </a:xfrm>
        </p:spPr>
        <p:style>
          <a:lnRef idx="2">
            <a:schemeClr val="dk1"/>
          </a:lnRef>
          <a:fillRef idx="1">
            <a:schemeClr val="lt1"/>
          </a:fillRef>
          <a:effectRef idx="0">
            <a:schemeClr val="dk1"/>
          </a:effectRef>
          <a:fontRef idx="minor">
            <a:schemeClr val="dk1"/>
          </a:fontRef>
        </p:style>
      </p:pic>
      <p:sp>
        <p:nvSpPr>
          <p:cNvPr id="4" name="Text Placeholder 3"/>
          <p:cNvSpPr>
            <a:spLocks noGrp="1"/>
          </p:cNvSpPr>
          <p:nvPr>
            <p:ph type="body" sz="quarter" idx="10"/>
          </p:nvPr>
        </p:nvSpPr>
        <p:spPr/>
        <p:txBody>
          <a:bodyPr/>
          <a:lstStyle/>
          <a:p>
            <a:r>
              <a:rPr lang="en-US" sz="2400" dirty="0"/>
              <a:t>https://www.gbif.org/dataset-classes</a:t>
            </a:r>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55136" y="3363805"/>
            <a:ext cx="3624144" cy="2103120"/>
          </a:xfrm>
          <a:prstGeom prst="rect">
            <a:avLst/>
          </a:prstGeom>
          <a:noFill/>
          <a:ln>
            <a:noFill/>
          </a:ln>
        </p:spPr>
      </p:pic>
      <p:sp>
        <p:nvSpPr>
          <p:cNvPr id="6" name="TextBox 5"/>
          <p:cNvSpPr txBox="1"/>
          <p:nvPr/>
        </p:nvSpPr>
        <p:spPr>
          <a:xfrm>
            <a:off x="4138408" y="5514420"/>
            <a:ext cx="3657600" cy="461665"/>
          </a:xfrm>
          <a:prstGeom prst="rect">
            <a:avLst/>
          </a:prstGeom>
          <a:ln w="19050" cmpd="sng"/>
        </p:spPr>
        <p:style>
          <a:lnRef idx="3">
            <a:schemeClr val="lt1"/>
          </a:lnRef>
          <a:fillRef idx="1">
            <a:schemeClr val="accent4"/>
          </a:fillRef>
          <a:effectRef idx="1">
            <a:schemeClr val="accent4"/>
          </a:effectRef>
          <a:fontRef idx="minor">
            <a:schemeClr val="lt1"/>
          </a:fontRef>
        </p:style>
        <p:txBody>
          <a:bodyPr wrap="square" rtlCol="0">
            <a:spAutoFit/>
          </a:bodyPr>
          <a:lstStyle/>
          <a:p>
            <a:pPr>
              <a:defRPr/>
            </a:pPr>
            <a:r>
              <a:rPr lang="en-US" sz="2400" dirty="0">
                <a:solidFill>
                  <a:srgbClr val="FFFFFF"/>
                </a:solidFill>
                <a:latin typeface="Microsoft New Tai Lue"/>
              </a:rPr>
              <a:t>Species Checklists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7995" y="698572"/>
            <a:ext cx="3641782" cy="2103120"/>
          </a:xfrm>
          <a:prstGeom prst="rect">
            <a:avLst/>
          </a:prstGeom>
        </p:spPr>
      </p:pic>
      <p:sp>
        <p:nvSpPr>
          <p:cNvPr id="8" name="TextBox 7"/>
          <p:cNvSpPr txBox="1"/>
          <p:nvPr/>
        </p:nvSpPr>
        <p:spPr>
          <a:xfrm>
            <a:off x="8016598" y="2833134"/>
            <a:ext cx="3644576" cy="461665"/>
          </a:xfrm>
          <a:prstGeom prst="rect">
            <a:avLst/>
          </a:prstGeom>
          <a:ln w="19050" cmpd="sng"/>
        </p:spPr>
        <p:style>
          <a:lnRef idx="3">
            <a:schemeClr val="lt1"/>
          </a:lnRef>
          <a:fillRef idx="1">
            <a:schemeClr val="accent4"/>
          </a:fillRef>
          <a:effectRef idx="1">
            <a:schemeClr val="accent4"/>
          </a:effectRef>
          <a:fontRef idx="minor">
            <a:schemeClr val="lt1"/>
          </a:fontRef>
        </p:style>
        <p:txBody>
          <a:bodyPr wrap="square" rtlCol="0">
            <a:spAutoFit/>
          </a:bodyPr>
          <a:lstStyle/>
          <a:p>
            <a:pPr>
              <a:defRPr/>
            </a:pPr>
            <a:r>
              <a:rPr lang="en-US" sz="2400" dirty="0">
                <a:solidFill>
                  <a:srgbClr val="FFFFFF"/>
                </a:solidFill>
                <a:latin typeface="Microsoft New Tai Lue"/>
              </a:rPr>
              <a:t>Species Occurrences</a:t>
            </a:r>
          </a:p>
        </p:txBody>
      </p:sp>
      <p:sp>
        <p:nvSpPr>
          <p:cNvPr id="14" name="TextBox 13"/>
          <p:cNvSpPr txBox="1"/>
          <p:nvPr/>
        </p:nvSpPr>
        <p:spPr>
          <a:xfrm>
            <a:off x="4161576" y="2814760"/>
            <a:ext cx="3657600" cy="461665"/>
          </a:xfrm>
          <a:prstGeom prst="rect">
            <a:avLst/>
          </a:prstGeom>
          <a:ln w="19050" cmpd="sng"/>
        </p:spPr>
        <p:style>
          <a:lnRef idx="3">
            <a:schemeClr val="lt1"/>
          </a:lnRef>
          <a:fillRef idx="1">
            <a:schemeClr val="accent4"/>
          </a:fillRef>
          <a:effectRef idx="1">
            <a:schemeClr val="accent4"/>
          </a:effectRef>
          <a:fontRef idx="minor">
            <a:schemeClr val="lt1"/>
          </a:fontRef>
        </p:style>
        <p:txBody>
          <a:bodyPr wrap="square" rtlCol="0">
            <a:spAutoFit/>
          </a:bodyPr>
          <a:lstStyle/>
          <a:p>
            <a:pPr>
              <a:defRPr/>
            </a:pPr>
            <a:r>
              <a:rPr lang="en-US" sz="2400" dirty="0">
                <a:solidFill>
                  <a:srgbClr val="FFFFFF"/>
                </a:solidFill>
                <a:latin typeface="Microsoft New Tai Lue"/>
              </a:rPr>
              <a:t>Collection Metadata</a:t>
            </a:r>
          </a:p>
        </p:txBody>
      </p:sp>
      <p:sp>
        <p:nvSpPr>
          <p:cNvPr id="12" name="TextBox 11"/>
          <p:cNvSpPr txBox="1"/>
          <p:nvPr/>
        </p:nvSpPr>
        <p:spPr>
          <a:xfrm>
            <a:off x="8011491" y="5489247"/>
            <a:ext cx="3657600" cy="461665"/>
          </a:xfrm>
          <a:prstGeom prst="rect">
            <a:avLst/>
          </a:prstGeom>
          <a:ln w="19050" cmpd="sng"/>
        </p:spPr>
        <p:style>
          <a:lnRef idx="3">
            <a:schemeClr val="lt1"/>
          </a:lnRef>
          <a:fillRef idx="1">
            <a:schemeClr val="accent4"/>
          </a:fillRef>
          <a:effectRef idx="1">
            <a:schemeClr val="accent4"/>
          </a:effectRef>
          <a:fontRef idx="minor">
            <a:schemeClr val="lt1"/>
          </a:fontRef>
        </p:style>
        <p:txBody>
          <a:bodyPr wrap="square" rtlCol="0">
            <a:spAutoFit/>
          </a:bodyPr>
          <a:lstStyle/>
          <a:p>
            <a:pPr>
              <a:defRPr/>
            </a:pPr>
            <a:r>
              <a:rPr lang="en-US" sz="2400" dirty="0">
                <a:solidFill>
                  <a:srgbClr val="FFFFFF"/>
                </a:solidFill>
                <a:latin typeface="Microsoft New Tai Lue"/>
              </a:rPr>
              <a:t>Sampled Organisms</a:t>
            </a:r>
          </a:p>
        </p:txBody>
      </p:sp>
      <p:pic>
        <p:nvPicPr>
          <p:cNvPr id="15" name="Picture 2" descr="RMO"/>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015726" y="3357606"/>
            <a:ext cx="3649130" cy="210312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150690" y="698573"/>
            <a:ext cx="3617704" cy="1935771"/>
          </a:xfrm>
          <a:prstGeom prst="roundRect">
            <a:avLst/>
          </a:prstGeom>
          <a:solidFill>
            <a:srgbClr val="7D466A"/>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r>
              <a:rPr lang="en-US" sz="4000" b="1" dirty="0">
                <a:solidFill>
                  <a:srgbClr val="FFFFFF"/>
                </a:solidFill>
                <a:latin typeface="Arial"/>
              </a:rPr>
              <a:t>1.</a:t>
            </a:r>
            <a:r>
              <a:rPr lang="en-US" b="1" dirty="0">
                <a:solidFill>
                  <a:srgbClr val="FFFFFF"/>
                </a:solidFill>
                <a:latin typeface="Arial"/>
              </a:rPr>
              <a:t/>
            </a:r>
            <a:br>
              <a:rPr lang="en-US" b="1" dirty="0">
                <a:solidFill>
                  <a:srgbClr val="FFFFFF"/>
                </a:solidFill>
                <a:latin typeface="Arial"/>
              </a:rPr>
            </a:br>
            <a:r>
              <a:rPr lang="en-US" b="1" dirty="0">
                <a:solidFill>
                  <a:srgbClr val="FFFFFF"/>
                </a:solidFill>
                <a:latin typeface="Arial"/>
              </a:rPr>
              <a:t>Catalogue of collections</a:t>
            </a:r>
            <a:endParaRPr lang="en-GB" b="1" dirty="0">
              <a:solidFill>
                <a:srgbClr val="FFFFFF"/>
              </a:solidFill>
              <a:latin typeface="Arial"/>
            </a:endParaRPr>
          </a:p>
        </p:txBody>
      </p:sp>
      <p:sp>
        <p:nvSpPr>
          <p:cNvPr id="16" name="Rounded Rectangle 15"/>
          <p:cNvSpPr/>
          <p:nvPr/>
        </p:nvSpPr>
        <p:spPr>
          <a:xfrm>
            <a:off x="4161574" y="3430886"/>
            <a:ext cx="3617704" cy="1935771"/>
          </a:xfrm>
          <a:prstGeom prst="roundRect">
            <a:avLst/>
          </a:prstGeom>
          <a:solidFill>
            <a:srgbClr val="7D466A"/>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r>
              <a:rPr lang="en-US" sz="4000" b="1" dirty="0">
                <a:solidFill>
                  <a:srgbClr val="FFFFFF"/>
                </a:solidFill>
                <a:latin typeface="Arial"/>
              </a:rPr>
              <a:t>2.</a:t>
            </a:r>
          </a:p>
          <a:p>
            <a:pPr algn="ctr">
              <a:lnSpc>
                <a:spcPct val="95000"/>
              </a:lnSpc>
              <a:defRPr/>
            </a:pPr>
            <a:r>
              <a:rPr lang="en-US" b="1" dirty="0">
                <a:solidFill>
                  <a:srgbClr val="FFFFFF"/>
                </a:solidFill>
                <a:latin typeface="Arial"/>
              </a:rPr>
              <a:t>Species in countries and areas</a:t>
            </a:r>
            <a:endParaRPr lang="en-GB" b="1" dirty="0">
              <a:solidFill>
                <a:srgbClr val="FFFFFF"/>
              </a:solidFill>
              <a:latin typeface="Arial"/>
            </a:endParaRPr>
          </a:p>
        </p:txBody>
      </p:sp>
      <p:sp>
        <p:nvSpPr>
          <p:cNvPr id="17" name="Rounded Rectangle 16"/>
          <p:cNvSpPr/>
          <p:nvPr/>
        </p:nvSpPr>
        <p:spPr>
          <a:xfrm>
            <a:off x="8065916" y="785657"/>
            <a:ext cx="3617704" cy="1935771"/>
          </a:xfrm>
          <a:prstGeom prst="roundRect">
            <a:avLst/>
          </a:prstGeom>
          <a:solidFill>
            <a:srgbClr val="7D466A"/>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r>
              <a:rPr lang="en-US" sz="4000" b="1" dirty="0">
                <a:solidFill>
                  <a:srgbClr val="FFFFFF"/>
                </a:solidFill>
                <a:latin typeface="Arial"/>
              </a:rPr>
              <a:t>3.</a:t>
            </a:r>
          </a:p>
          <a:p>
            <a:pPr algn="ctr">
              <a:lnSpc>
                <a:spcPct val="95000"/>
              </a:lnSpc>
              <a:defRPr/>
            </a:pPr>
            <a:r>
              <a:rPr lang="en-US" b="1" dirty="0">
                <a:solidFill>
                  <a:srgbClr val="FFFFFF"/>
                </a:solidFill>
                <a:latin typeface="Arial"/>
              </a:rPr>
              <a:t>Species with dates and coordinates</a:t>
            </a:r>
            <a:endParaRPr lang="en-GB" b="1" dirty="0">
              <a:solidFill>
                <a:srgbClr val="FFFFFF"/>
              </a:solidFill>
              <a:latin typeface="Arial"/>
            </a:endParaRPr>
          </a:p>
        </p:txBody>
      </p:sp>
      <p:sp>
        <p:nvSpPr>
          <p:cNvPr id="18" name="Rounded Rectangle 17"/>
          <p:cNvSpPr/>
          <p:nvPr/>
        </p:nvSpPr>
        <p:spPr>
          <a:xfrm>
            <a:off x="8000601" y="3419997"/>
            <a:ext cx="3617704" cy="1935771"/>
          </a:xfrm>
          <a:prstGeom prst="roundRect">
            <a:avLst/>
          </a:prstGeom>
          <a:solidFill>
            <a:srgbClr val="7D466A"/>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r>
              <a:rPr lang="en-US" sz="4000" b="1" dirty="0">
                <a:solidFill>
                  <a:srgbClr val="FFFFFF"/>
                </a:solidFill>
                <a:latin typeface="Arial"/>
              </a:rPr>
              <a:t>4.</a:t>
            </a:r>
          </a:p>
          <a:p>
            <a:pPr algn="ctr">
              <a:lnSpc>
                <a:spcPct val="95000"/>
              </a:lnSpc>
              <a:defRPr/>
            </a:pPr>
            <a:r>
              <a:rPr lang="en-US" b="1" dirty="0">
                <a:solidFill>
                  <a:srgbClr val="FFFFFF"/>
                </a:solidFill>
                <a:latin typeface="Arial"/>
              </a:rPr>
              <a:t>Species with dates, coordinates, methods, abundance and absence etc.</a:t>
            </a:r>
            <a:endParaRPr lang="en-GB" b="1" dirty="0">
              <a:solidFill>
                <a:srgbClr val="FFFFFF"/>
              </a:solidFill>
              <a:latin typeface="Arial"/>
            </a:endParaRPr>
          </a:p>
        </p:txBody>
      </p:sp>
    </p:spTree>
    <p:extLst>
      <p:ext uri="{BB962C8B-B14F-4D97-AF65-F5344CB8AC3E}">
        <p14:creationId xmlns:p14="http://schemas.microsoft.com/office/powerpoint/2010/main" val="37936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830" y="3212977"/>
            <a:ext cx="2260241" cy="226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272" y="1063264"/>
            <a:ext cx="2162798" cy="207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7283" y="1087261"/>
            <a:ext cx="2243740" cy="211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8334" y="3068961"/>
            <a:ext cx="2303113" cy="2231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700" y="1122491"/>
            <a:ext cx="2001674" cy="207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a:spLocks noGrp="1"/>
          </p:cNvSpPr>
          <p:nvPr>
            <p:ph type="body" sz="quarter" idx="10"/>
          </p:nvPr>
        </p:nvSpPr>
        <p:spPr>
          <a:xfrm>
            <a:off x="3021127" y="6404521"/>
            <a:ext cx="7156324" cy="383119"/>
          </a:xfrm>
        </p:spPr>
        <p:txBody>
          <a:bodyPr/>
          <a:lstStyle/>
          <a:p>
            <a:r>
              <a:rPr lang="en-US" sz="2000" dirty="0"/>
              <a:t>https://www.gbif.org/dataset-classes</a:t>
            </a:r>
          </a:p>
        </p:txBody>
      </p:sp>
      <p:sp>
        <p:nvSpPr>
          <p:cNvPr id="2" name="Text Placeholder 1"/>
          <p:cNvSpPr>
            <a:spLocks noGrp="1"/>
          </p:cNvSpPr>
          <p:nvPr>
            <p:ph type="body" sz="quarter" idx="16"/>
          </p:nvPr>
        </p:nvSpPr>
        <p:spPr>
          <a:xfrm>
            <a:off x="335725" y="1506561"/>
            <a:ext cx="550800" cy="6721634"/>
          </a:xfrm>
        </p:spPr>
        <p:txBody>
          <a:bodyPr/>
          <a:lstStyle/>
          <a:p>
            <a:pPr>
              <a:buNone/>
            </a:pPr>
            <a:r>
              <a:rPr lang="en-GB" dirty="0" smtClean="0"/>
              <a:t>what</a:t>
            </a:r>
            <a:endParaRPr lang="en-GB" dirty="0"/>
          </a:p>
        </p:txBody>
      </p:sp>
      <p:sp>
        <p:nvSpPr>
          <p:cNvPr id="9" name="Content Placeholder 8"/>
          <p:cNvSpPr>
            <a:spLocks noGrp="1"/>
          </p:cNvSpPr>
          <p:nvPr>
            <p:ph sz="half" idx="17"/>
          </p:nvPr>
        </p:nvSpPr>
        <p:spPr>
          <a:xfrm>
            <a:off x="611125" y="620431"/>
            <a:ext cx="8465678" cy="1169147"/>
          </a:xfrm>
        </p:spPr>
        <p:txBody>
          <a:bodyPr anchor="t" anchorCtr="0">
            <a:normAutofit/>
          </a:bodyPr>
          <a:lstStyle/>
          <a:p>
            <a:pPr>
              <a:lnSpc>
                <a:spcPct val="90000"/>
              </a:lnSpc>
            </a:pPr>
            <a:r>
              <a:rPr lang="en-US" sz="2800" b="1" i="0" dirty="0" smtClean="0">
                <a:solidFill>
                  <a:schemeClr val="tx1"/>
                </a:solidFill>
                <a:latin typeface="Arial" panose="020B0604020202020204" pitchFamily="34" charset="0"/>
                <a:cs typeface="Arial" panose="020B0604020202020204" pitchFamily="34" charset="0"/>
              </a:rPr>
              <a:t>Types of data shared through GBIF</a:t>
            </a:r>
            <a:endParaRPr lang="en-US" sz="2800" b="1" i="0" dirty="0">
              <a:solidFill>
                <a:schemeClr val="tx1"/>
              </a:solidFill>
              <a:latin typeface="Arial" panose="020B0604020202020204" pitchFamily="34" charset="0"/>
              <a:cs typeface="Arial" panose="020B0604020202020204" pitchFamily="34" charset="0"/>
            </a:endParaRPr>
          </a:p>
        </p:txBody>
      </p:sp>
      <p:sp>
        <p:nvSpPr>
          <p:cNvPr id="21" name="Text Placeholder 9"/>
          <p:cNvSpPr txBox="1">
            <a:spLocks/>
          </p:cNvSpPr>
          <p:nvPr/>
        </p:nvSpPr>
        <p:spPr>
          <a:xfrm>
            <a:off x="2319871" y="2369505"/>
            <a:ext cx="3505197" cy="1179512"/>
          </a:xfrm>
          <a:prstGeom prst="rect">
            <a:avLst/>
          </a:prstGeom>
        </p:spPr>
        <p:txBody>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dirty="0">
              <a:solidFill>
                <a:srgbClr val="231F20"/>
              </a:solidFill>
            </a:endParaRPr>
          </a:p>
        </p:txBody>
      </p:sp>
      <p:sp>
        <p:nvSpPr>
          <p:cNvPr id="23" name="Text Placeholder 9"/>
          <p:cNvSpPr txBox="1">
            <a:spLocks/>
          </p:cNvSpPr>
          <p:nvPr/>
        </p:nvSpPr>
        <p:spPr>
          <a:xfrm>
            <a:off x="2779188" y="3687866"/>
            <a:ext cx="3505197" cy="117951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Arial"/>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dirty="0">
              <a:solidFill>
                <a:srgbClr val="231F20"/>
              </a:solidFill>
            </a:endParaRPr>
          </a:p>
        </p:txBody>
      </p:sp>
      <p:sp>
        <p:nvSpPr>
          <p:cNvPr id="24" name="Text Placeholder 9"/>
          <p:cNvSpPr txBox="1">
            <a:spLocks/>
          </p:cNvSpPr>
          <p:nvPr/>
        </p:nvSpPr>
        <p:spPr>
          <a:xfrm>
            <a:off x="3253321" y="4867378"/>
            <a:ext cx="3505197" cy="117951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457200" indent="0" algn="l" defTabSz="457200" rtl="0" eaLnBrk="1" latinLnBrk="0" hangingPunct="1">
              <a:spcBef>
                <a:spcPct val="20000"/>
              </a:spcBef>
              <a:buFont typeface="Arial"/>
              <a:buNone/>
              <a:defRPr sz="2800" kern="1200">
                <a:solidFill>
                  <a:schemeClr val="tx1"/>
                </a:solidFill>
                <a:latin typeface="Arial Narrow"/>
                <a:ea typeface="+mn-ea"/>
                <a:cs typeface="Arial Narrow"/>
              </a:defRPr>
            </a:lvl2pPr>
            <a:lvl3pPr marL="914400" indent="0" algn="l" defTabSz="457200" rtl="0" eaLnBrk="1" latinLnBrk="0" hangingPunct="1">
              <a:spcBef>
                <a:spcPct val="20000"/>
              </a:spcBef>
              <a:buFont typeface="Arial"/>
              <a:buNone/>
              <a:defRPr sz="2400" kern="1200">
                <a:solidFill>
                  <a:schemeClr val="tx1"/>
                </a:solidFill>
                <a:latin typeface="Arial Narrow"/>
                <a:ea typeface="+mn-ea"/>
                <a:cs typeface="Arial Narrow"/>
              </a:defRPr>
            </a:lvl3pPr>
            <a:lvl4pPr marL="13716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4pPr>
            <a:lvl5pPr marL="1828800" indent="0" algn="l" defTabSz="457200" rtl="0" eaLnBrk="1" latinLnBrk="0" hangingPunct="1">
              <a:spcBef>
                <a:spcPct val="20000"/>
              </a:spcBef>
              <a:buFont typeface="Arial"/>
              <a:buNone/>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dirty="0">
              <a:solidFill>
                <a:srgbClr val="231F20"/>
              </a:solidFill>
            </a:endParaRPr>
          </a:p>
        </p:txBody>
      </p:sp>
      <p:graphicFrame>
        <p:nvGraphicFramePr>
          <p:cNvPr id="25" name="Chart 24"/>
          <p:cNvGraphicFramePr>
            <a:graphicFrameLocks/>
          </p:cNvGraphicFramePr>
          <p:nvPr>
            <p:extLst/>
          </p:nvPr>
        </p:nvGraphicFramePr>
        <p:xfrm>
          <a:off x="7482345" y="2459039"/>
          <a:ext cx="2802192" cy="1908117"/>
        </p:xfrm>
        <a:graphic>
          <a:graphicData uri="http://schemas.openxmlformats.org/drawingml/2006/chart">
            <c:chart xmlns:c="http://schemas.openxmlformats.org/drawingml/2006/chart" xmlns:r="http://schemas.openxmlformats.org/officeDocument/2006/relationships" r:id="rId8"/>
          </a:graphicData>
        </a:graphic>
      </p:graphicFrame>
      <p:sp>
        <p:nvSpPr>
          <p:cNvPr id="3" name="Rectangle 2"/>
          <p:cNvSpPr/>
          <p:nvPr/>
        </p:nvSpPr>
        <p:spPr>
          <a:xfrm>
            <a:off x="2005762" y="5667096"/>
            <a:ext cx="3479192" cy="523220"/>
          </a:xfrm>
          <a:prstGeom prst="rect">
            <a:avLst/>
          </a:prstGeom>
        </p:spPr>
        <p:txBody>
          <a:bodyPr wrap="square">
            <a:spAutoFit/>
          </a:bodyPr>
          <a:lstStyle/>
          <a:p>
            <a:pPr>
              <a:defRPr/>
            </a:pPr>
            <a:r>
              <a:rPr lang="en-GB" sz="2800" b="1" dirty="0">
                <a:solidFill>
                  <a:srgbClr val="231F20"/>
                </a:solidFill>
                <a:latin typeface="Microsoft New Tai Lue"/>
                <a:ea typeface="Arial Narrow"/>
              </a:rPr>
              <a:t>sample-based data</a:t>
            </a:r>
          </a:p>
        </p:txBody>
      </p:sp>
      <p:sp>
        <p:nvSpPr>
          <p:cNvPr id="4" name="Rounded Rectangle 3"/>
          <p:cNvSpPr/>
          <p:nvPr/>
        </p:nvSpPr>
        <p:spPr>
          <a:xfrm>
            <a:off x="1849835" y="5529142"/>
            <a:ext cx="3635120" cy="744926"/>
          </a:xfrm>
          <a:prstGeom prst="roundRect">
            <a:avLst/>
          </a:prstGeom>
          <a:noFill/>
          <a:ln w="76200">
            <a:solidFill>
              <a:srgbClr val="509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06600"/>
              </a:solidFill>
              <a:latin typeface="Microsoft New Tai Lue"/>
            </a:endParaRPr>
          </a:p>
        </p:txBody>
      </p:sp>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8249" y="1006994"/>
            <a:ext cx="2262275" cy="220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800663" y="3865043"/>
            <a:ext cx="3562538" cy="1384995"/>
          </a:xfrm>
          <a:prstGeom prst="rect">
            <a:avLst/>
          </a:prstGeom>
        </p:spPr>
        <p:txBody>
          <a:bodyPr wrap="square">
            <a:spAutoFit/>
          </a:bodyPr>
          <a:lstStyle/>
          <a:p>
            <a:pPr algn="r">
              <a:defRPr/>
            </a:pPr>
            <a:r>
              <a:rPr lang="en-US" sz="2800" b="1" dirty="0" smtClean="0">
                <a:solidFill>
                  <a:srgbClr val="50942F"/>
                </a:solidFill>
                <a:latin typeface="Microsoft New Tai Lue"/>
                <a:ea typeface="Arial Narrow"/>
              </a:rPr>
              <a:t>Barcoding!</a:t>
            </a:r>
            <a:endParaRPr lang="en-US" sz="2800" b="1" dirty="0">
              <a:solidFill>
                <a:srgbClr val="50942F"/>
              </a:solidFill>
              <a:latin typeface="Microsoft New Tai Lue"/>
              <a:ea typeface="Arial Narrow"/>
            </a:endParaRPr>
          </a:p>
          <a:p>
            <a:pPr algn="r">
              <a:defRPr/>
            </a:pPr>
            <a:r>
              <a:rPr lang="en-US" sz="2800" b="1" dirty="0" smtClean="0">
                <a:solidFill>
                  <a:srgbClr val="50942F"/>
                </a:solidFill>
                <a:latin typeface="Microsoft New Tai Lue"/>
                <a:ea typeface="Arial Narrow"/>
              </a:rPr>
              <a:t>Metagenomics!</a:t>
            </a:r>
            <a:endParaRPr lang="en-US" sz="2800" b="1" dirty="0">
              <a:solidFill>
                <a:srgbClr val="50942F"/>
              </a:solidFill>
              <a:latin typeface="Microsoft New Tai Lue"/>
              <a:ea typeface="Arial Narrow"/>
            </a:endParaRPr>
          </a:p>
          <a:p>
            <a:pPr algn="r">
              <a:defRPr/>
            </a:pPr>
            <a:r>
              <a:rPr lang="en-US" sz="2800" b="1" dirty="0" err="1" smtClean="0">
                <a:solidFill>
                  <a:srgbClr val="50942F"/>
                </a:solidFill>
                <a:latin typeface="Microsoft New Tai Lue"/>
                <a:ea typeface="Arial Narrow"/>
              </a:rPr>
              <a:t>eDNA</a:t>
            </a:r>
            <a:r>
              <a:rPr lang="en-US" sz="2800" b="1" dirty="0" smtClean="0">
                <a:solidFill>
                  <a:srgbClr val="50942F"/>
                </a:solidFill>
                <a:latin typeface="Microsoft New Tai Lue"/>
                <a:ea typeface="Arial Narrow"/>
              </a:rPr>
              <a:t>!  </a:t>
            </a:r>
            <a:endParaRPr lang="en-GB" sz="2800" b="1" dirty="0">
              <a:solidFill>
                <a:srgbClr val="50942F"/>
              </a:solidFill>
              <a:latin typeface="Microsoft New Tai Lue"/>
              <a:ea typeface="Arial Narrow"/>
            </a:endParaRPr>
          </a:p>
        </p:txBody>
      </p:sp>
      <p:sp>
        <p:nvSpPr>
          <p:cNvPr id="5" name="Right Arrow 4"/>
          <p:cNvSpPr/>
          <p:nvPr/>
        </p:nvSpPr>
        <p:spPr>
          <a:xfrm rot="2018719">
            <a:off x="6277481" y="3396677"/>
            <a:ext cx="1733186" cy="672662"/>
          </a:xfrm>
          <a:prstGeom prst="rightArrow">
            <a:avLst/>
          </a:prstGeom>
          <a:solidFill>
            <a:srgbClr val="50942F"/>
          </a:solidFill>
          <a:ln>
            <a:solidFill>
              <a:srgbClr val="50942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sp>
        <p:nvSpPr>
          <p:cNvPr id="20" name="Right Arrow 19"/>
          <p:cNvSpPr/>
          <p:nvPr/>
        </p:nvSpPr>
        <p:spPr>
          <a:xfrm rot="19618655">
            <a:off x="6206638" y="5058133"/>
            <a:ext cx="1733186" cy="672662"/>
          </a:xfrm>
          <a:prstGeom prst="rightArrow">
            <a:avLst/>
          </a:prstGeom>
          <a:solidFill>
            <a:srgbClr val="50942F"/>
          </a:solidFill>
          <a:ln>
            <a:solidFill>
              <a:srgbClr val="50942F"/>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b="1" dirty="0">
              <a:solidFill>
                <a:schemeClr val="tx2"/>
              </a:solidFill>
              <a:latin typeface="+mj-lt"/>
            </a:endParaRPr>
          </a:p>
        </p:txBody>
      </p:sp>
    </p:spTree>
    <p:extLst>
      <p:ext uri="{BB962C8B-B14F-4D97-AF65-F5344CB8AC3E}">
        <p14:creationId xmlns:p14="http://schemas.microsoft.com/office/powerpoint/2010/main" val="251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5.55112E-17 L -0.08906 -0.00255 " pathEditMode="relative" rAng="0" ptsTypes="AA">
                                      <p:cBhvr>
                                        <p:cTn id="6" dur="2000" fill="hold"/>
                                        <p:tgtEl>
                                          <p:spTgt spid="2053"/>
                                        </p:tgtEl>
                                        <p:attrNameLst>
                                          <p:attrName>ppt_x</p:attrName>
                                          <p:attrName>ppt_y</p:attrName>
                                        </p:attrNameLst>
                                      </p:cBhvr>
                                      <p:rCtr x="-4462" y="-139"/>
                                    </p:animMotion>
                                  </p:childTnLst>
                                </p:cTn>
                              </p:par>
                              <p:par>
                                <p:cTn id="7" presetID="42" presetClass="path" presetSubtype="0" accel="50000" decel="50000" fill="hold" nodeType="withEffect">
                                  <p:stCondLst>
                                    <p:cond delay="0"/>
                                  </p:stCondLst>
                                  <p:childTnLst>
                                    <p:animMotion origin="layout" path="M -3.61111E-6 -3.7037E-6 L -0.05677 -0.00416 " pathEditMode="relative" rAng="0" ptsTypes="AA">
                                      <p:cBhvr>
                                        <p:cTn id="8" dur="2000" fill="hold"/>
                                        <p:tgtEl>
                                          <p:spTgt spid="2052"/>
                                        </p:tgtEl>
                                        <p:attrNameLst>
                                          <p:attrName>ppt_x</p:attrName>
                                          <p:attrName>ppt_y</p:attrName>
                                        </p:attrNameLst>
                                      </p:cBhvr>
                                      <p:rCtr x="-2847" y="-208"/>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4.44444E-6 4.81481E-6 L -0.0552 0.00532 " pathEditMode="relative" rAng="0" ptsTypes="AA">
                                      <p:cBhvr>
                                        <p:cTn id="12" dur="2000" fill="hold"/>
                                        <p:tgtEl>
                                          <p:spTgt spid="2054"/>
                                        </p:tgtEl>
                                        <p:attrNameLst>
                                          <p:attrName>ppt_x</p:attrName>
                                          <p:attrName>ppt_y</p:attrName>
                                        </p:attrNameLst>
                                      </p:cBhvr>
                                      <p:rCtr x="-2760" y="255"/>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rganizing Occurrences"/>
          <p:cNvSpPr txBox="1">
            <a:spLocks noGrp="1"/>
          </p:cNvSpPr>
          <p:nvPr>
            <p:ph type="title"/>
          </p:nvPr>
        </p:nvSpPr>
        <p:spPr>
          <a:xfrm>
            <a:off x="664995" y="685800"/>
            <a:ext cx="5003800" cy="1228028"/>
          </a:xfrm>
          <a:prstGeom prst="rect">
            <a:avLst/>
          </a:prstGeom>
        </p:spPr>
        <p:txBody>
          <a:bodyPr/>
          <a:lstStyle/>
          <a:p>
            <a:r>
              <a:rPr sz="2800" b="1" dirty="0"/>
              <a:t>Organizing </a:t>
            </a:r>
            <a:r>
              <a:rPr lang="da-DK" sz="2800" b="1" dirty="0" smtClean="0"/>
              <a:t>o</a:t>
            </a:r>
            <a:r>
              <a:rPr sz="2800" b="1" dirty="0" err="1" smtClean="0"/>
              <a:t>ccurrences</a:t>
            </a:r>
            <a:endParaRPr sz="2800" b="1" dirty="0"/>
          </a:p>
        </p:txBody>
      </p:sp>
      <p:pic>
        <p:nvPicPr>
          <p:cNvPr id="6" name="Image" descr="Image"/>
          <p:cNvPicPr>
            <a:picLocks noChangeAspect="1"/>
          </p:cNvPicPr>
          <p:nvPr/>
        </p:nvPicPr>
        <p:blipFill>
          <a:blip r:embed="rId3">
            <a:extLst/>
          </a:blip>
          <a:stretch>
            <a:fillRect/>
          </a:stretch>
        </p:blipFill>
        <p:spPr>
          <a:xfrm>
            <a:off x="5418310" y="495076"/>
            <a:ext cx="6605464" cy="3895016"/>
          </a:xfrm>
          <a:prstGeom prst="rect">
            <a:avLst/>
          </a:prstGeom>
          <a:ln w="12700">
            <a:miter lim="400000"/>
          </a:ln>
        </p:spPr>
      </p:pic>
      <p:pic>
        <p:nvPicPr>
          <p:cNvPr id="136" name="Image" descr="Image"/>
          <p:cNvPicPr>
            <a:picLocks noChangeAspect="1"/>
          </p:cNvPicPr>
          <p:nvPr/>
        </p:nvPicPr>
        <p:blipFill>
          <a:blip r:embed="rId4">
            <a:extLst/>
          </a:blip>
          <a:stretch>
            <a:fillRect/>
          </a:stretch>
        </p:blipFill>
        <p:spPr>
          <a:xfrm>
            <a:off x="6330893" y="4526280"/>
            <a:ext cx="5585873" cy="7596102"/>
          </a:xfrm>
          <a:prstGeom prst="rect">
            <a:avLst/>
          </a:prstGeom>
          <a:ln w="12700">
            <a:miter lim="400000"/>
          </a:ln>
          <a:effectLst>
            <a:reflection stA="50000" endPos="40000" dir="5400000" sy="-100000" algn="bl" rotWithShape="0"/>
          </a:effectLst>
        </p:spPr>
      </p:pic>
      <p:sp>
        <p:nvSpPr>
          <p:cNvPr id="134" name="GBIF needs a single, consistent taxonomy…"/>
          <p:cNvSpPr txBox="1">
            <a:spLocks noGrp="1"/>
          </p:cNvSpPr>
          <p:nvPr>
            <p:ph type="body" sz="half" idx="1"/>
          </p:nvPr>
        </p:nvSpPr>
        <p:spPr>
          <a:xfrm>
            <a:off x="664995" y="2736674"/>
            <a:ext cx="5410363" cy="3146966"/>
          </a:xfrm>
          <a:prstGeom prst="rect">
            <a:avLst/>
          </a:prstGeom>
        </p:spPr>
        <p:txBody>
          <a:bodyPr/>
          <a:lstStyle/>
          <a:p>
            <a:r>
              <a:rPr lang="da-DK" sz="2000" i="0" dirty="0">
                <a:solidFill>
                  <a:schemeClr val="tx1"/>
                </a:solidFill>
                <a:latin typeface="+mj-lt"/>
              </a:rPr>
              <a:t>GBIF </a:t>
            </a:r>
            <a:r>
              <a:rPr lang="da-DK" sz="2000" i="0" dirty="0" err="1">
                <a:solidFill>
                  <a:schemeClr val="tx1"/>
                </a:solidFill>
                <a:latin typeface="+mj-lt"/>
              </a:rPr>
              <a:t>needs</a:t>
            </a:r>
            <a:r>
              <a:rPr lang="da-DK" sz="2000" i="0" dirty="0">
                <a:solidFill>
                  <a:schemeClr val="tx1"/>
                </a:solidFill>
                <a:latin typeface="+mj-lt"/>
              </a:rPr>
              <a:t> a single, </a:t>
            </a:r>
            <a:r>
              <a:rPr lang="da-DK" sz="2000" i="0" dirty="0" err="1">
                <a:solidFill>
                  <a:schemeClr val="tx1"/>
                </a:solidFill>
                <a:latin typeface="+mj-lt"/>
              </a:rPr>
              <a:t>consistent</a:t>
            </a:r>
            <a:r>
              <a:rPr lang="da-DK" sz="2000" i="0" dirty="0">
                <a:solidFill>
                  <a:schemeClr val="tx1"/>
                </a:solidFill>
                <a:latin typeface="+mj-lt"/>
              </a:rPr>
              <a:t> </a:t>
            </a:r>
            <a:r>
              <a:rPr lang="da-DK" sz="2000" i="0" dirty="0" err="1" smtClean="0">
                <a:solidFill>
                  <a:schemeClr val="tx1"/>
                </a:solidFill>
                <a:latin typeface="+mj-lt"/>
              </a:rPr>
              <a:t>taxonomy</a:t>
            </a:r>
            <a:endParaRPr lang="da-DK" sz="2000" dirty="0">
              <a:solidFill>
                <a:schemeClr val="tx1"/>
              </a:solidFill>
              <a:latin typeface="+mj-lt"/>
            </a:endParaRPr>
          </a:p>
          <a:p>
            <a:r>
              <a:rPr lang="en-US" sz="2000" i="0" dirty="0" smtClean="0">
                <a:solidFill>
                  <a:schemeClr val="tx1"/>
                </a:solidFill>
                <a:latin typeface="+mj-lt"/>
              </a:rPr>
              <a:t>GBIF assembles </a:t>
            </a:r>
            <a:r>
              <a:rPr lang="en-US" sz="2000" i="0" dirty="0">
                <a:solidFill>
                  <a:schemeClr val="tx1"/>
                </a:solidFill>
                <a:latin typeface="+mj-lt"/>
              </a:rPr>
              <a:t>taxonomic index of checklists</a:t>
            </a:r>
            <a:endParaRPr lang="da-DK" sz="2000" i="0" dirty="0" smtClean="0">
              <a:solidFill>
                <a:schemeClr val="tx1"/>
              </a:solidFill>
              <a:latin typeface="+mj-lt"/>
            </a:endParaRPr>
          </a:p>
          <a:p>
            <a:r>
              <a:rPr lang="da-DK" sz="2000" i="0" dirty="0" err="1" smtClean="0">
                <a:solidFill>
                  <a:schemeClr val="tx1"/>
                </a:solidFill>
                <a:latin typeface="+mj-lt"/>
              </a:rPr>
              <a:t>Catalogue</a:t>
            </a:r>
            <a:r>
              <a:rPr lang="da-DK" sz="2000" i="0" dirty="0" smtClean="0">
                <a:solidFill>
                  <a:schemeClr val="tx1"/>
                </a:solidFill>
                <a:latin typeface="+mj-lt"/>
              </a:rPr>
              <a:t> </a:t>
            </a:r>
            <a:r>
              <a:rPr lang="da-DK" sz="2000" i="0" dirty="0">
                <a:solidFill>
                  <a:schemeClr val="tx1"/>
                </a:solidFill>
                <a:latin typeface="+mj-lt"/>
              </a:rPr>
              <a:t>of Life </a:t>
            </a:r>
            <a:r>
              <a:rPr lang="da-DK" sz="2000" i="0" dirty="0" smtClean="0">
                <a:solidFill>
                  <a:schemeClr val="tx1"/>
                </a:solidFill>
                <a:latin typeface="+mj-lt"/>
              </a:rPr>
              <a:t>– </a:t>
            </a:r>
            <a:r>
              <a:rPr lang="da-DK" sz="2000" i="0" dirty="0" err="1" smtClean="0">
                <a:solidFill>
                  <a:schemeClr val="tx1"/>
                </a:solidFill>
                <a:latin typeface="+mj-lt"/>
              </a:rPr>
              <a:t>largest</a:t>
            </a:r>
            <a:r>
              <a:rPr lang="da-DK" sz="2000" i="0" dirty="0" smtClean="0">
                <a:solidFill>
                  <a:schemeClr val="tx1"/>
                </a:solidFill>
                <a:latin typeface="+mj-lt"/>
              </a:rPr>
              <a:t> </a:t>
            </a:r>
            <a:r>
              <a:rPr lang="da-DK" sz="2000" i="0" dirty="0">
                <a:solidFill>
                  <a:schemeClr val="tx1"/>
                </a:solidFill>
                <a:latin typeface="+mj-lt"/>
              </a:rPr>
              <a:t>single source</a:t>
            </a:r>
          </a:p>
          <a:p>
            <a:r>
              <a:rPr lang="da-DK" sz="2000" i="0" dirty="0" smtClean="0">
                <a:solidFill>
                  <a:schemeClr val="tx1"/>
                </a:solidFill>
                <a:latin typeface="+mj-lt"/>
              </a:rPr>
              <a:t>Checklist bank: source </a:t>
            </a:r>
            <a:r>
              <a:rPr lang="da-DK" sz="2000" i="0" dirty="0">
                <a:solidFill>
                  <a:schemeClr val="tx1"/>
                </a:solidFill>
                <a:latin typeface="+mj-lt"/>
              </a:rPr>
              <a:t>for GBIF </a:t>
            </a:r>
            <a:r>
              <a:rPr lang="da-DK" sz="2000" i="0" dirty="0" smtClean="0">
                <a:solidFill>
                  <a:schemeClr val="tx1"/>
                </a:solidFill>
                <a:latin typeface="+mj-lt"/>
              </a:rPr>
              <a:t>Backbone</a:t>
            </a:r>
            <a:endParaRPr lang="da-DK" sz="2000" dirty="0">
              <a:solidFill>
                <a:schemeClr val="tx1"/>
              </a:solidFill>
              <a:latin typeface="+mj-lt"/>
            </a:endParaRPr>
          </a:p>
          <a:p>
            <a:r>
              <a:rPr lang="da-DK" sz="2000" i="0" dirty="0" err="1" smtClean="0">
                <a:solidFill>
                  <a:schemeClr val="tx1"/>
                </a:solidFill>
                <a:latin typeface="+mj-lt"/>
              </a:rPr>
              <a:t>Name</a:t>
            </a:r>
            <a:r>
              <a:rPr lang="da-DK" sz="2000" i="0" dirty="0" smtClean="0">
                <a:solidFill>
                  <a:schemeClr val="tx1"/>
                </a:solidFill>
                <a:latin typeface="+mj-lt"/>
              </a:rPr>
              <a:t> </a:t>
            </a:r>
            <a:r>
              <a:rPr lang="da-DK" sz="2000" i="0" dirty="0" err="1">
                <a:solidFill>
                  <a:schemeClr val="tx1"/>
                </a:solidFill>
                <a:latin typeface="+mj-lt"/>
              </a:rPr>
              <a:t>matching</a:t>
            </a:r>
            <a:r>
              <a:rPr lang="da-DK" sz="2000" i="0" dirty="0">
                <a:solidFill>
                  <a:schemeClr val="tx1"/>
                </a:solidFill>
                <a:latin typeface="+mj-lt"/>
              </a:rPr>
              <a:t> </a:t>
            </a:r>
            <a:r>
              <a:rPr lang="da-DK" sz="2000" i="0" dirty="0" smtClean="0">
                <a:solidFill>
                  <a:schemeClr val="tx1"/>
                </a:solidFill>
                <a:latin typeface="+mj-lt"/>
              </a:rPr>
              <a:t>service</a:t>
            </a:r>
            <a:endParaRPr lang="da-DK" sz="2000" i="0" dirty="0">
              <a:solidFill>
                <a:schemeClr val="tx1"/>
              </a:solidFill>
              <a:latin typeface="+mj-lt"/>
            </a:endParaRPr>
          </a:p>
        </p:txBody>
      </p:sp>
    </p:spTree>
    <p:extLst>
      <p:ext uri="{BB962C8B-B14F-4D97-AF65-F5344CB8AC3E}">
        <p14:creationId xmlns:p14="http://schemas.microsoft.com/office/powerpoint/2010/main" val="297746391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odern Swiss">
  <a:themeElements>
    <a:clrScheme name="Custom 1">
      <a:dk1>
        <a:srgbClr val="231F20"/>
      </a:dk1>
      <a:lt1>
        <a:srgbClr val="FFFFFF"/>
      </a:lt1>
      <a:dk2>
        <a:srgbClr val="3A3533"/>
      </a:dk2>
      <a:lt2>
        <a:srgbClr val="E8E8E8"/>
      </a:lt2>
      <a:accent1>
        <a:srgbClr val="3E9034"/>
      </a:accent1>
      <a:accent2>
        <a:srgbClr val="175C99"/>
      </a:accent2>
      <a:accent3>
        <a:srgbClr val="40BFFF"/>
      </a:accent3>
      <a:accent4>
        <a:srgbClr val="7E466A"/>
      </a:accent4>
      <a:accent5>
        <a:srgbClr val="FDB002"/>
      </a:accent5>
      <a:accent6>
        <a:srgbClr val="D66F27"/>
      </a:accent6>
      <a:hlink>
        <a:srgbClr val="3C5F99"/>
      </a:hlink>
      <a:folHlink>
        <a:srgbClr val="636FB4"/>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Modern Swiss">
  <a:themeElements>
    <a:clrScheme name="Custom 1">
      <a:dk1>
        <a:srgbClr val="231F20"/>
      </a:dk1>
      <a:lt1>
        <a:srgbClr val="FFFFFF"/>
      </a:lt1>
      <a:dk2>
        <a:srgbClr val="3A3533"/>
      </a:dk2>
      <a:lt2>
        <a:srgbClr val="E8E8E8"/>
      </a:lt2>
      <a:accent1>
        <a:srgbClr val="3E9034"/>
      </a:accent1>
      <a:accent2>
        <a:srgbClr val="175C99"/>
      </a:accent2>
      <a:accent3>
        <a:srgbClr val="40BFFF"/>
      </a:accent3>
      <a:accent4>
        <a:srgbClr val="7E466A"/>
      </a:accent4>
      <a:accent5>
        <a:srgbClr val="FDB002"/>
      </a:accent5>
      <a:accent6>
        <a:srgbClr val="D66F27"/>
      </a:accent6>
      <a:hlink>
        <a:srgbClr val="3C5F99"/>
      </a:hlink>
      <a:folHlink>
        <a:srgbClr val="636FB4"/>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Modern Swiss">
  <a:themeElements>
    <a:clrScheme name="Custom 1">
      <a:dk1>
        <a:srgbClr val="231F20"/>
      </a:dk1>
      <a:lt1>
        <a:srgbClr val="FFFFFF"/>
      </a:lt1>
      <a:dk2>
        <a:srgbClr val="3A3533"/>
      </a:dk2>
      <a:lt2>
        <a:srgbClr val="E8E8E8"/>
      </a:lt2>
      <a:accent1>
        <a:srgbClr val="3E9034"/>
      </a:accent1>
      <a:accent2>
        <a:srgbClr val="175C99"/>
      </a:accent2>
      <a:accent3>
        <a:srgbClr val="40BFFF"/>
      </a:accent3>
      <a:accent4>
        <a:srgbClr val="7E466A"/>
      </a:accent4>
      <a:accent5>
        <a:srgbClr val="FDB002"/>
      </a:accent5>
      <a:accent6>
        <a:srgbClr val="D66F27"/>
      </a:accent6>
      <a:hlink>
        <a:srgbClr val="3C5F99"/>
      </a:hlink>
      <a:folHlink>
        <a:srgbClr val="636FB4"/>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13346</TotalTime>
  <Words>1334</Words>
  <Application>Microsoft Office PowerPoint</Application>
  <PresentationFormat>Widescreen</PresentationFormat>
  <Paragraphs>216</Paragraphs>
  <Slides>28</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MS PGothic</vt:lpstr>
      <vt:lpstr>Arial</vt:lpstr>
      <vt:lpstr>Arial Narrow</vt:lpstr>
      <vt:lpstr>Calibri</vt:lpstr>
      <vt:lpstr>Microsoft New Tai Lue</vt:lpstr>
      <vt:lpstr>Modern Swiss</vt:lpstr>
      <vt:lpstr>1_Modern Swiss</vt:lpstr>
      <vt:lpstr>2_Modern Swiss</vt:lpstr>
      <vt:lpstr>Dmitry Schigel Roderic Page Donald Hobern</vt:lpstr>
      <vt:lpstr>PowerPoint Presentation</vt:lpstr>
      <vt:lpstr>Biodiversity information</vt:lpstr>
      <vt:lpstr>PowerPoint Presentation</vt:lpstr>
      <vt:lpstr>PowerPoint Presentation</vt:lpstr>
      <vt:lpstr>Data published through GBIF.org</vt:lpstr>
      <vt:lpstr>Data richness levels supported by GBIF</vt:lpstr>
      <vt:lpstr>PowerPoint Presentation</vt:lpstr>
      <vt:lpstr>Organizing occurrences</vt:lpstr>
      <vt:lpstr>PowerPoint Presentation</vt:lpstr>
      <vt:lpstr>PowerPoint Presentation</vt:lpstr>
      <vt:lpstr>PowerPoint Presentation</vt:lpstr>
      <vt:lpstr>Experiment: … and to display sequence occurrences just as we do with specimens and citizen science observations</vt:lpstr>
      <vt:lpstr>Experiment: … and to link back to the detailed information at source</vt:lpstr>
      <vt:lpstr>Experiment: adding molecular non-Linnaean checklist of fungi from UNITE to GBIF backbone</vt:lpstr>
      <vt:lpstr>BOLD data in GBIF: Barcodes</vt:lpstr>
      <vt:lpstr>BOLD data in GBIF: Barcodes</vt:lpstr>
      <vt:lpstr>Checklists are the key… </vt:lpstr>
      <vt:lpstr>national example</vt:lpstr>
      <vt:lpstr> data access and use</vt:lpstr>
      <vt:lpstr> data access and use</vt:lpstr>
      <vt:lpstr>PowerPoint Presentation</vt:lpstr>
      <vt:lpstr>PowerPoint Presentation</vt:lpstr>
      <vt:lpstr>SUPPORTING SUSTAINABILITY</vt:lpstr>
      <vt:lpstr>PowerPoint Presentation</vt:lpstr>
      <vt:lpstr>PowerPoint Presentation</vt:lpstr>
      <vt:lpstr>Take home messages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GBIF Secretariat</dc:creator>
  <cp:keywords/>
  <dc:description/>
  <cp:lastModifiedBy>Dmitry Shchigel</cp:lastModifiedBy>
  <cp:revision>662</cp:revision>
  <cp:lastPrinted>2016-09-24T08:43:58Z</cp:lastPrinted>
  <dcterms:created xsi:type="dcterms:W3CDTF">2014-02-07T03:47:22Z</dcterms:created>
  <dcterms:modified xsi:type="dcterms:W3CDTF">2017-11-24T07:10:21Z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1166664</vt:lpwstr>
  </property>
  <property fmtid="{D5CDD505-2E9C-101B-9397-08002B2CF9AE}" pid="3" name="NXPowerLiteSettings">
    <vt:lpwstr>F980073804F000</vt:lpwstr>
  </property>
  <property fmtid="{D5CDD505-2E9C-101B-9397-08002B2CF9AE}" pid="4" name="NXPowerLiteVersion">
    <vt:lpwstr>D5.0.2</vt:lpwstr>
  </property>
</Properties>
</file>