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01" r:id="rId2"/>
    <p:sldId id="399" r:id="rId3"/>
    <p:sldId id="397" r:id="rId4"/>
    <p:sldId id="340" r:id="rId5"/>
    <p:sldId id="341" r:id="rId6"/>
    <p:sldId id="302" r:id="rId7"/>
    <p:sldId id="384" r:id="rId8"/>
    <p:sldId id="376" r:id="rId9"/>
    <p:sldId id="336" r:id="rId10"/>
    <p:sldId id="337" r:id="rId11"/>
    <p:sldId id="408" r:id="rId12"/>
    <p:sldId id="404" r:id="rId13"/>
    <p:sldId id="402" r:id="rId14"/>
    <p:sldId id="345" r:id="rId15"/>
    <p:sldId id="349" r:id="rId16"/>
    <p:sldId id="353" r:id="rId17"/>
    <p:sldId id="356" r:id="rId18"/>
    <p:sldId id="358" r:id="rId19"/>
    <p:sldId id="370" r:id="rId20"/>
    <p:sldId id="371" r:id="rId21"/>
    <p:sldId id="378" r:id="rId22"/>
    <p:sldId id="377" r:id="rId23"/>
    <p:sldId id="395" r:id="rId24"/>
    <p:sldId id="405" r:id="rId25"/>
    <p:sldId id="406" r:id="rId26"/>
    <p:sldId id="396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58EF"/>
    <a:srgbClr val="144790"/>
    <a:srgbClr val="328127"/>
    <a:srgbClr val="E0FFFF"/>
    <a:srgbClr val="1086C1"/>
    <a:srgbClr val="3E9034"/>
    <a:srgbClr val="285519"/>
    <a:srgbClr val="3FE905"/>
    <a:srgbClr val="36AD47"/>
    <a:srgbClr val="FDB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87" autoAdjust="0"/>
    <p:restoredTop sz="93482" autoAdjust="0"/>
  </p:normalViewPr>
  <p:slideViewPr>
    <p:cSldViewPr snapToGrid="0" snapToObjects="1">
      <p:cViewPr>
        <p:scale>
          <a:sx n="41" d="100"/>
          <a:sy n="41" d="100"/>
        </p:scale>
        <p:origin x="-1950" y="-648"/>
      </p:cViewPr>
      <p:guideLst>
        <p:guide orient="horz" pos="575"/>
        <p:guide pos="493"/>
      </p:guideLst>
    </p:cSldViewPr>
  </p:slideViewPr>
  <p:outlineViewPr>
    <p:cViewPr>
      <p:scale>
        <a:sx n="33" d="100"/>
        <a:sy n="33" d="100"/>
      </p:scale>
      <p:origin x="0" y="101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4" d="100"/>
        <a:sy n="5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T:Monthly%20slides:1605:GBIF_statistic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T:Monthly%20slides:1605:GBIF_statistic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049340103500997E-2"/>
          <c:y val="1.95040612749805E-2"/>
          <c:w val="0.92082667710278099"/>
          <c:h val="0.84211751149470704"/>
        </c:manualLayout>
      </c:layout>
      <c:areaChart>
        <c:grouping val="standard"/>
        <c:varyColors val="0"/>
        <c:ser>
          <c:idx val="1"/>
          <c:order val="0"/>
          <c:spPr>
            <a:solidFill>
              <a:srgbClr val="FDB002"/>
            </a:solidFill>
            <a:ln w="12700">
              <a:solidFill>
                <a:srgbClr val="D66F27"/>
              </a:solidFill>
            </a:ln>
          </c:spPr>
          <c:cat>
            <c:strRef>
              <c:f>'Growth in data'!$A$56:$A$156</c:f>
              <c:strCache>
                <c:ptCount val="101"/>
                <c:pt idx="0">
                  <c:v>Jan-08</c:v>
                </c:pt>
                <c:pt idx="1">
                  <c:v>Feb-08</c:v>
                </c:pt>
                <c:pt idx="2">
                  <c:v>Mar-08</c:v>
                </c:pt>
                <c:pt idx="3">
                  <c:v>Apr-08</c:v>
                </c:pt>
                <c:pt idx="4">
                  <c:v>May-08</c:v>
                </c:pt>
                <c:pt idx="5">
                  <c:v>Jun-08</c:v>
                </c:pt>
                <c:pt idx="6">
                  <c:v>Jul-08</c:v>
                </c:pt>
                <c:pt idx="7">
                  <c:v>Aug-08</c:v>
                </c:pt>
                <c:pt idx="8">
                  <c:v>Sep-08</c:v>
                </c:pt>
                <c:pt idx="9">
                  <c:v>Oct-08</c:v>
                </c:pt>
                <c:pt idx="10">
                  <c:v>Nov-08</c:v>
                </c:pt>
                <c:pt idx="11">
                  <c:v>Dec-08</c:v>
                </c:pt>
                <c:pt idx="12">
                  <c:v>Jan-09</c:v>
                </c:pt>
                <c:pt idx="13">
                  <c:v>Feb-09</c:v>
                </c:pt>
                <c:pt idx="14">
                  <c:v>Mar-09</c:v>
                </c:pt>
                <c:pt idx="15">
                  <c:v>Apr-09</c:v>
                </c:pt>
                <c:pt idx="16">
                  <c:v>May-09</c:v>
                </c:pt>
                <c:pt idx="17">
                  <c:v>Jun-09</c:v>
                </c:pt>
                <c:pt idx="18">
                  <c:v>Jul-09</c:v>
                </c:pt>
                <c:pt idx="19">
                  <c:v>Aug-09</c:v>
                </c:pt>
                <c:pt idx="20">
                  <c:v>Sep09</c:v>
                </c:pt>
                <c:pt idx="21">
                  <c:v>Oct-09</c:v>
                </c:pt>
                <c:pt idx="22">
                  <c:v>Nov-09</c:v>
                </c:pt>
                <c:pt idx="23">
                  <c:v>Dec-09</c:v>
                </c:pt>
                <c:pt idx="24">
                  <c:v>Jan-10</c:v>
                </c:pt>
                <c:pt idx="25">
                  <c:v>Feb-10</c:v>
                </c:pt>
                <c:pt idx="26">
                  <c:v>Mar-10</c:v>
                </c:pt>
                <c:pt idx="27">
                  <c:v>Apr-10</c:v>
                </c:pt>
                <c:pt idx="28">
                  <c:v>May-10</c:v>
                </c:pt>
                <c:pt idx="29">
                  <c:v>Jun-10</c:v>
                </c:pt>
                <c:pt idx="30">
                  <c:v>Jul-10</c:v>
                </c:pt>
                <c:pt idx="31">
                  <c:v>Aug-10</c:v>
                </c:pt>
                <c:pt idx="32">
                  <c:v>Sep-10</c:v>
                </c:pt>
                <c:pt idx="33">
                  <c:v>Oct-10</c:v>
                </c:pt>
                <c:pt idx="34">
                  <c:v>Nov-10</c:v>
                </c:pt>
                <c:pt idx="35">
                  <c:v>Dec-10</c:v>
                </c:pt>
                <c:pt idx="36">
                  <c:v>Jan-11</c:v>
                </c:pt>
                <c:pt idx="37">
                  <c:v>Feb-11</c:v>
                </c:pt>
                <c:pt idx="38">
                  <c:v>Mar-11</c:v>
                </c:pt>
                <c:pt idx="39">
                  <c:v>Apr-11</c:v>
                </c:pt>
                <c:pt idx="40">
                  <c:v>May-11</c:v>
                </c:pt>
                <c:pt idx="41">
                  <c:v>Jun-11</c:v>
                </c:pt>
                <c:pt idx="42">
                  <c:v>Jul-11</c:v>
                </c:pt>
                <c:pt idx="43">
                  <c:v>Aug-11</c:v>
                </c:pt>
                <c:pt idx="44">
                  <c:v>Sep-11</c:v>
                </c:pt>
                <c:pt idx="45">
                  <c:v>Oct-11</c:v>
                </c:pt>
                <c:pt idx="46">
                  <c:v>Nov-11</c:v>
                </c:pt>
                <c:pt idx="47">
                  <c:v>Dec-11</c:v>
                </c:pt>
                <c:pt idx="48">
                  <c:v>Jan-12</c:v>
                </c:pt>
                <c:pt idx="49">
                  <c:v>Feb-12</c:v>
                </c:pt>
                <c:pt idx="50">
                  <c:v>Mar-12</c:v>
                </c:pt>
                <c:pt idx="51">
                  <c:v>Apr-12</c:v>
                </c:pt>
                <c:pt idx="52">
                  <c:v>May-12</c:v>
                </c:pt>
                <c:pt idx="53">
                  <c:v>Jun-12</c:v>
                </c:pt>
                <c:pt idx="54">
                  <c:v>Jul-12</c:v>
                </c:pt>
                <c:pt idx="55">
                  <c:v>Aug-12</c:v>
                </c:pt>
                <c:pt idx="56">
                  <c:v>Sep-12</c:v>
                </c:pt>
                <c:pt idx="57">
                  <c:v>Oct-12</c:v>
                </c:pt>
                <c:pt idx="58">
                  <c:v>Nov-12</c:v>
                </c:pt>
                <c:pt idx="59">
                  <c:v>Dec-12</c:v>
                </c:pt>
                <c:pt idx="60">
                  <c:v>Jan-13</c:v>
                </c:pt>
                <c:pt idx="61">
                  <c:v>Feb-13</c:v>
                </c:pt>
                <c:pt idx="62">
                  <c:v>Mar-13</c:v>
                </c:pt>
                <c:pt idx="63">
                  <c:v>Apr-13</c:v>
                </c:pt>
                <c:pt idx="64">
                  <c:v>May-13</c:v>
                </c:pt>
                <c:pt idx="65">
                  <c:v>Jun-13</c:v>
                </c:pt>
                <c:pt idx="66">
                  <c:v>Jul-13</c:v>
                </c:pt>
                <c:pt idx="67">
                  <c:v>Aug-13</c:v>
                </c:pt>
                <c:pt idx="68">
                  <c:v>Sep-13</c:v>
                </c:pt>
                <c:pt idx="69">
                  <c:v>Oct-13</c:v>
                </c:pt>
                <c:pt idx="70">
                  <c:v>Nov-13</c:v>
                </c:pt>
                <c:pt idx="71">
                  <c:v>Dec-13</c:v>
                </c:pt>
                <c:pt idx="72">
                  <c:v>Jan-14</c:v>
                </c:pt>
                <c:pt idx="73">
                  <c:v>Feb-14</c:v>
                </c:pt>
                <c:pt idx="74">
                  <c:v>Mar-14</c:v>
                </c:pt>
                <c:pt idx="75">
                  <c:v>Apr-14</c:v>
                </c:pt>
                <c:pt idx="76">
                  <c:v>May-14</c:v>
                </c:pt>
                <c:pt idx="77">
                  <c:v>Jun-14</c:v>
                </c:pt>
                <c:pt idx="78">
                  <c:v>Jul-14</c:v>
                </c:pt>
                <c:pt idx="79">
                  <c:v>Aug-14</c:v>
                </c:pt>
                <c:pt idx="80">
                  <c:v>Sep-14</c:v>
                </c:pt>
                <c:pt idx="81">
                  <c:v>Oct-14</c:v>
                </c:pt>
                <c:pt idx="82">
                  <c:v>Nov-14</c:v>
                </c:pt>
                <c:pt idx="83">
                  <c:v>Dec-14</c:v>
                </c:pt>
                <c:pt idx="84">
                  <c:v>Jan-15</c:v>
                </c:pt>
                <c:pt idx="85">
                  <c:v>Feb-15</c:v>
                </c:pt>
                <c:pt idx="86">
                  <c:v>Mar-15</c:v>
                </c:pt>
                <c:pt idx="87">
                  <c:v>Apr-15</c:v>
                </c:pt>
                <c:pt idx="88">
                  <c:v>May-15</c:v>
                </c:pt>
                <c:pt idx="89">
                  <c:v>Jun-15</c:v>
                </c:pt>
                <c:pt idx="90">
                  <c:v>Jul-15</c:v>
                </c:pt>
                <c:pt idx="91">
                  <c:v>Aug-15</c:v>
                </c:pt>
                <c:pt idx="92">
                  <c:v>Sep-15</c:v>
                </c:pt>
                <c:pt idx="93">
                  <c:v>Oct-15</c:v>
                </c:pt>
                <c:pt idx="94">
                  <c:v>Nov-15</c:v>
                </c:pt>
                <c:pt idx="95">
                  <c:v>Jan-16</c:v>
                </c:pt>
                <c:pt idx="96">
                  <c:v>Feb-16</c:v>
                </c:pt>
                <c:pt idx="97">
                  <c:v>Mar-16</c:v>
                </c:pt>
                <c:pt idx="98">
                  <c:v>Apr-16</c:v>
                </c:pt>
                <c:pt idx="99">
                  <c:v>May-16</c:v>
                </c:pt>
                <c:pt idx="100">
                  <c:v>Jun-16</c:v>
                </c:pt>
              </c:strCache>
            </c:strRef>
          </c:cat>
          <c:val>
            <c:numRef>
              <c:f>'Growth in data'!$B$56:$B$156</c:f>
              <c:numCache>
                <c:formatCode>General</c:formatCode>
                <c:ptCount val="101"/>
                <c:pt idx="0">
                  <c:v>233</c:v>
                </c:pt>
                <c:pt idx="1">
                  <c:v>236</c:v>
                </c:pt>
                <c:pt idx="2">
                  <c:v>239</c:v>
                </c:pt>
                <c:pt idx="3">
                  <c:v>239</c:v>
                </c:pt>
                <c:pt idx="4">
                  <c:v>247</c:v>
                </c:pt>
                <c:pt idx="5">
                  <c:v>251</c:v>
                </c:pt>
                <c:pt idx="6">
                  <c:v>254</c:v>
                </c:pt>
                <c:pt idx="7">
                  <c:v>257</c:v>
                </c:pt>
                <c:pt idx="8">
                  <c:v>259</c:v>
                </c:pt>
                <c:pt idx="9">
                  <c:v>264</c:v>
                </c:pt>
                <c:pt idx="10">
                  <c:v>269</c:v>
                </c:pt>
                <c:pt idx="11">
                  <c:v>272</c:v>
                </c:pt>
                <c:pt idx="12">
                  <c:v>276</c:v>
                </c:pt>
                <c:pt idx="13">
                  <c:v>278</c:v>
                </c:pt>
                <c:pt idx="14">
                  <c:v>288</c:v>
                </c:pt>
                <c:pt idx="15">
                  <c:v>288</c:v>
                </c:pt>
                <c:pt idx="16">
                  <c:v>290</c:v>
                </c:pt>
                <c:pt idx="17">
                  <c:v>292</c:v>
                </c:pt>
                <c:pt idx="18">
                  <c:v>293</c:v>
                </c:pt>
                <c:pt idx="19">
                  <c:v>296</c:v>
                </c:pt>
                <c:pt idx="20">
                  <c:v>305</c:v>
                </c:pt>
                <c:pt idx="21">
                  <c:v>306</c:v>
                </c:pt>
                <c:pt idx="22">
                  <c:v>308</c:v>
                </c:pt>
                <c:pt idx="23">
                  <c:v>308</c:v>
                </c:pt>
                <c:pt idx="24">
                  <c:v>308</c:v>
                </c:pt>
                <c:pt idx="25">
                  <c:v>311</c:v>
                </c:pt>
                <c:pt idx="26">
                  <c:v>312</c:v>
                </c:pt>
                <c:pt idx="27">
                  <c:v>312</c:v>
                </c:pt>
                <c:pt idx="28">
                  <c:v>312</c:v>
                </c:pt>
                <c:pt idx="29">
                  <c:v>313</c:v>
                </c:pt>
                <c:pt idx="30">
                  <c:v>315</c:v>
                </c:pt>
                <c:pt idx="31">
                  <c:v>318</c:v>
                </c:pt>
                <c:pt idx="32">
                  <c:v>317</c:v>
                </c:pt>
                <c:pt idx="33">
                  <c:v>318</c:v>
                </c:pt>
                <c:pt idx="34">
                  <c:v>320</c:v>
                </c:pt>
                <c:pt idx="35">
                  <c:v>320</c:v>
                </c:pt>
                <c:pt idx="36">
                  <c:v>319</c:v>
                </c:pt>
                <c:pt idx="37">
                  <c:v>320</c:v>
                </c:pt>
                <c:pt idx="38">
                  <c:v>325</c:v>
                </c:pt>
                <c:pt idx="39">
                  <c:v>332</c:v>
                </c:pt>
                <c:pt idx="40">
                  <c:v>335</c:v>
                </c:pt>
                <c:pt idx="41">
                  <c:v>336</c:v>
                </c:pt>
                <c:pt idx="42">
                  <c:v>339</c:v>
                </c:pt>
                <c:pt idx="43">
                  <c:v>341</c:v>
                </c:pt>
                <c:pt idx="44">
                  <c:v>344</c:v>
                </c:pt>
                <c:pt idx="45">
                  <c:v>345</c:v>
                </c:pt>
                <c:pt idx="46">
                  <c:v>345</c:v>
                </c:pt>
                <c:pt idx="47">
                  <c:v>357</c:v>
                </c:pt>
                <c:pt idx="48">
                  <c:v>361</c:v>
                </c:pt>
                <c:pt idx="49">
                  <c:v>360</c:v>
                </c:pt>
                <c:pt idx="50">
                  <c:v>360</c:v>
                </c:pt>
                <c:pt idx="51">
                  <c:v>374</c:v>
                </c:pt>
                <c:pt idx="52">
                  <c:v>391</c:v>
                </c:pt>
                <c:pt idx="53">
                  <c:v>395</c:v>
                </c:pt>
                <c:pt idx="54">
                  <c:v>395</c:v>
                </c:pt>
                <c:pt idx="55">
                  <c:v>407</c:v>
                </c:pt>
                <c:pt idx="56">
                  <c:v>410</c:v>
                </c:pt>
                <c:pt idx="57">
                  <c:v>410</c:v>
                </c:pt>
                <c:pt idx="58">
                  <c:v>412</c:v>
                </c:pt>
                <c:pt idx="59">
                  <c:v>412</c:v>
                </c:pt>
                <c:pt idx="60">
                  <c:v>442</c:v>
                </c:pt>
                <c:pt idx="61">
                  <c:v>442</c:v>
                </c:pt>
                <c:pt idx="62">
                  <c:v>451</c:v>
                </c:pt>
                <c:pt idx="63">
                  <c:v>451</c:v>
                </c:pt>
                <c:pt idx="64">
                  <c:v>451</c:v>
                </c:pt>
                <c:pt idx="65">
                  <c:v>473</c:v>
                </c:pt>
                <c:pt idx="66">
                  <c:v>473</c:v>
                </c:pt>
                <c:pt idx="67">
                  <c:v>480</c:v>
                </c:pt>
                <c:pt idx="68">
                  <c:v>562</c:v>
                </c:pt>
                <c:pt idx="69">
                  <c:v>577</c:v>
                </c:pt>
                <c:pt idx="70">
                  <c:v>577</c:v>
                </c:pt>
                <c:pt idx="71">
                  <c:v>584</c:v>
                </c:pt>
                <c:pt idx="72">
                  <c:v>576</c:v>
                </c:pt>
                <c:pt idx="73">
                  <c:v>585</c:v>
                </c:pt>
                <c:pt idx="74">
                  <c:v>590</c:v>
                </c:pt>
                <c:pt idx="75">
                  <c:v>596</c:v>
                </c:pt>
                <c:pt idx="76">
                  <c:v>602</c:v>
                </c:pt>
                <c:pt idx="77">
                  <c:v>609</c:v>
                </c:pt>
                <c:pt idx="78">
                  <c:v>615</c:v>
                </c:pt>
                <c:pt idx="79">
                  <c:v>623</c:v>
                </c:pt>
                <c:pt idx="80">
                  <c:v>628</c:v>
                </c:pt>
                <c:pt idx="81">
                  <c:v>636</c:v>
                </c:pt>
                <c:pt idx="82">
                  <c:v>644</c:v>
                </c:pt>
                <c:pt idx="83">
                  <c:v>649</c:v>
                </c:pt>
                <c:pt idx="84">
                  <c:v>651</c:v>
                </c:pt>
                <c:pt idx="85">
                  <c:v>652</c:v>
                </c:pt>
                <c:pt idx="86">
                  <c:v>657</c:v>
                </c:pt>
                <c:pt idx="87">
                  <c:v>663</c:v>
                </c:pt>
                <c:pt idx="88">
                  <c:v>716</c:v>
                </c:pt>
                <c:pt idx="89">
                  <c:v>754</c:v>
                </c:pt>
                <c:pt idx="90">
                  <c:v>760</c:v>
                </c:pt>
                <c:pt idx="91">
                  <c:v>762</c:v>
                </c:pt>
                <c:pt idx="92">
                  <c:v>766</c:v>
                </c:pt>
                <c:pt idx="93">
                  <c:v>767</c:v>
                </c:pt>
                <c:pt idx="94">
                  <c:v>775</c:v>
                </c:pt>
                <c:pt idx="95">
                  <c:v>788</c:v>
                </c:pt>
                <c:pt idx="96">
                  <c:v>791</c:v>
                </c:pt>
                <c:pt idx="97">
                  <c:v>798</c:v>
                </c:pt>
                <c:pt idx="98">
                  <c:v>804</c:v>
                </c:pt>
                <c:pt idx="99">
                  <c:v>809</c:v>
                </c:pt>
                <c:pt idx="100">
                  <c:v>813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6853760"/>
        <c:axId val="78623488"/>
      </c:areaChart>
      <c:dateAx>
        <c:axId val="116853760"/>
        <c:scaling>
          <c:orientation val="minMax"/>
        </c:scaling>
        <c:delete val="0"/>
        <c:axPos val="b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txPr>
          <a:bodyPr rot="-3600000" vert="horz"/>
          <a:lstStyle/>
          <a:p>
            <a:pPr>
              <a:defRPr sz="10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Trebuchet MS"/>
                <a:cs typeface="Trebuchet MS"/>
              </a:defRPr>
            </a:pPr>
            <a:endParaRPr lang="en-US"/>
          </a:p>
        </c:txPr>
        <c:crossAx val="78623488"/>
        <c:crossesAt val="200"/>
        <c:auto val="0"/>
        <c:lblOffset val="100"/>
        <c:baseTimeUnit val="days"/>
        <c:majorUnit val="12"/>
        <c:minorUnit val="12"/>
      </c:dateAx>
      <c:valAx>
        <c:axId val="78623488"/>
        <c:scaling>
          <c:orientation val="minMax"/>
          <c:min val="200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Trebuchet MS"/>
                <a:cs typeface="Trebuchet MS"/>
              </a:defRPr>
            </a:pPr>
            <a:endParaRPr lang="en-US"/>
          </a:p>
        </c:txPr>
        <c:crossAx val="116853760"/>
        <c:crossesAt val="1"/>
        <c:crossBetween val="midCat"/>
        <c:majorUnit val="100"/>
        <c:minorUnit val="50"/>
      </c:valAx>
      <c:spPr>
        <a:solidFill>
          <a:srgbClr val="E8E8E8"/>
        </a:solidFill>
      </c:spPr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7919203702230799E-2"/>
          <c:y val="5.8075749027474498E-2"/>
          <c:w val="0.911130670955693"/>
          <c:h val="0.8237399830744"/>
        </c:manualLayout>
      </c:layout>
      <c:areaChart>
        <c:grouping val="standard"/>
        <c:varyColors val="0"/>
        <c:ser>
          <c:idx val="0"/>
          <c:order val="0"/>
          <c:spPr>
            <a:solidFill>
              <a:srgbClr val="328127"/>
            </a:solidFill>
            <a:ln>
              <a:solidFill>
                <a:srgbClr val="2EB135"/>
              </a:solidFill>
            </a:ln>
          </c:spPr>
          <c:dLbls>
            <c:delete val="1"/>
          </c:dLbls>
          <c:cat>
            <c:strRef>
              <c:f>'Growth in data'!$A$56:$A$156</c:f>
              <c:strCache>
                <c:ptCount val="101"/>
                <c:pt idx="0">
                  <c:v>Jan-08</c:v>
                </c:pt>
                <c:pt idx="1">
                  <c:v>Feb-08</c:v>
                </c:pt>
                <c:pt idx="2">
                  <c:v>Mar-08</c:v>
                </c:pt>
                <c:pt idx="3">
                  <c:v>Apr-08</c:v>
                </c:pt>
                <c:pt idx="4">
                  <c:v>May-08</c:v>
                </c:pt>
                <c:pt idx="5">
                  <c:v>Jun-08</c:v>
                </c:pt>
                <c:pt idx="6">
                  <c:v>Jul-08</c:v>
                </c:pt>
                <c:pt idx="7">
                  <c:v>Aug-08</c:v>
                </c:pt>
                <c:pt idx="8">
                  <c:v>Sep-08</c:v>
                </c:pt>
                <c:pt idx="9">
                  <c:v>Oct-08</c:v>
                </c:pt>
                <c:pt idx="10">
                  <c:v>Nov-08</c:v>
                </c:pt>
                <c:pt idx="11">
                  <c:v>Dec-08</c:v>
                </c:pt>
                <c:pt idx="12">
                  <c:v>Jan-09</c:v>
                </c:pt>
                <c:pt idx="13">
                  <c:v>Feb-09</c:v>
                </c:pt>
                <c:pt idx="14">
                  <c:v>Mar-09</c:v>
                </c:pt>
                <c:pt idx="15">
                  <c:v>Apr-09</c:v>
                </c:pt>
                <c:pt idx="16">
                  <c:v>May-09</c:v>
                </c:pt>
                <c:pt idx="17">
                  <c:v>Jun-09</c:v>
                </c:pt>
                <c:pt idx="18">
                  <c:v>Jul-09</c:v>
                </c:pt>
                <c:pt idx="19">
                  <c:v>Aug-09</c:v>
                </c:pt>
                <c:pt idx="20">
                  <c:v>Sep09</c:v>
                </c:pt>
                <c:pt idx="21">
                  <c:v>Oct-09</c:v>
                </c:pt>
                <c:pt idx="22">
                  <c:v>Nov-09</c:v>
                </c:pt>
                <c:pt idx="23">
                  <c:v>Dec-09</c:v>
                </c:pt>
                <c:pt idx="24">
                  <c:v>Jan-10</c:v>
                </c:pt>
                <c:pt idx="25">
                  <c:v>Feb-10</c:v>
                </c:pt>
                <c:pt idx="26">
                  <c:v>Mar-10</c:v>
                </c:pt>
                <c:pt idx="27">
                  <c:v>Apr-10</c:v>
                </c:pt>
                <c:pt idx="28">
                  <c:v>May-10</c:v>
                </c:pt>
                <c:pt idx="29">
                  <c:v>Jun-10</c:v>
                </c:pt>
                <c:pt idx="30">
                  <c:v>Jul-10</c:v>
                </c:pt>
                <c:pt idx="31">
                  <c:v>Aug-10</c:v>
                </c:pt>
                <c:pt idx="32">
                  <c:v>Sep-10</c:v>
                </c:pt>
                <c:pt idx="33">
                  <c:v>Oct-10</c:v>
                </c:pt>
                <c:pt idx="34">
                  <c:v>Nov-10</c:v>
                </c:pt>
                <c:pt idx="35">
                  <c:v>Dec-10</c:v>
                </c:pt>
                <c:pt idx="36">
                  <c:v>Jan-11</c:v>
                </c:pt>
                <c:pt idx="37">
                  <c:v>Feb-11</c:v>
                </c:pt>
                <c:pt idx="38">
                  <c:v>Mar-11</c:v>
                </c:pt>
                <c:pt idx="39">
                  <c:v>Apr-11</c:v>
                </c:pt>
                <c:pt idx="40">
                  <c:v>May-11</c:v>
                </c:pt>
                <c:pt idx="41">
                  <c:v>Jun-11</c:v>
                </c:pt>
                <c:pt idx="42">
                  <c:v>Jul-11</c:v>
                </c:pt>
                <c:pt idx="43">
                  <c:v>Aug-11</c:v>
                </c:pt>
                <c:pt idx="44">
                  <c:v>Sep-11</c:v>
                </c:pt>
                <c:pt idx="45">
                  <c:v>Oct-11</c:v>
                </c:pt>
                <c:pt idx="46">
                  <c:v>Nov-11</c:v>
                </c:pt>
                <c:pt idx="47">
                  <c:v>Dec-11</c:v>
                </c:pt>
                <c:pt idx="48">
                  <c:v>Jan-12</c:v>
                </c:pt>
                <c:pt idx="49">
                  <c:v>Feb-12</c:v>
                </c:pt>
                <c:pt idx="50">
                  <c:v>Mar-12</c:v>
                </c:pt>
                <c:pt idx="51">
                  <c:v>Apr-12</c:v>
                </c:pt>
                <c:pt idx="52">
                  <c:v>May-12</c:v>
                </c:pt>
                <c:pt idx="53">
                  <c:v>Jun-12</c:v>
                </c:pt>
                <c:pt idx="54">
                  <c:v>Jul-12</c:v>
                </c:pt>
                <c:pt idx="55">
                  <c:v>Aug-12</c:v>
                </c:pt>
                <c:pt idx="56">
                  <c:v>Sep-12</c:v>
                </c:pt>
                <c:pt idx="57">
                  <c:v>Oct-12</c:v>
                </c:pt>
                <c:pt idx="58">
                  <c:v>Nov-12</c:v>
                </c:pt>
                <c:pt idx="59">
                  <c:v>Dec-12</c:v>
                </c:pt>
                <c:pt idx="60">
                  <c:v>Jan-13</c:v>
                </c:pt>
                <c:pt idx="61">
                  <c:v>Feb-13</c:v>
                </c:pt>
                <c:pt idx="62">
                  <c:v>Mar-13</c:v>
                </c:pt>
                <c:pt idx="63">
                  <c:v>Apr-13</c:v>
                </c:pt>
                <c:pt idx="64">
                  <c:v>May-13</c:v>
                </c:pt>
                <c:pt idx="65">
                  <c:v>Jun-13</c:v>
                </c:pt>
                <c:pt idx="66">
                  <c:v>Jul-13</c:v>
                </c:pt>
                <c:pt idx="67">
                  <c:v>Aug-13</c:v>
                </c:pt>
                <c:pt idx="68">
                  <c:v>Sep-13</c:v>
                </c:pt>
                <c:pt idx="69">
                  <c:v>Oct-13</c:v>
                </c:pt>
                <c:pt idx="70">
                  <c:v>Nov-13</c:v>
                </c:pt>
                <c:pt idx="71">
                  <c:v>Dec-13</c:v>
                </c:pt>
                <c:pt idx="72">
                  <c:v>Jan-14</c:v>
                </c:pt>
                <c:pt idx="73">
                  <c:v>Feb-14</c:v>
                </c:pt>
                <c:pt idx="74">
                  <c:v>Mar-14</c:v>
                </c:pt>
                <c:pt idx="75">
                  <c:v>Apr-14</c:v>
                </c:pt>
                <c:pt idx="76">
                  <c:v>May-14</c:v>
                </c:pt>
                <c:pt idx="77">
                  <c:v>Jun-14</c:v>
                </c:pt>
                <c:pt idx="78">
                  <c:v>Jul-14</c:v>
                </c:pt>
                <c:pt idx="79">
                  <c:v>Aug-14</c:v>
                </c:pt>
                <c:pt idx="80">
                  <c:v>Sep-14</c:v>
                </c:pt>
                <c:pt idx="81">
                  <c:v>Oct-14</c:v>
                </c:pt>
                <c:pt idx="82">
                  <c:v>Nov-14</c:v>
                </c:pt>
                <c:pt idx="83">
                  <c:v>Dec-14</c:v>
                </c:pt>
                <c:pt idx="84">
                  <c:v>Jan-15</c:v>
                </c:pt>
                <c:pt idx="85">
                  <c:v>Feb-15</c:v>
                </c:pt>
                <c:pt idx="86">
                  <c:v>Mar-15</c:v>
                </c:pt>
                <c:pt idx="87">
                  <c:v>Apr-15</c:v>
                </c:pt>
                <c:pt idx="88">
                  <c:v>May-15</c:v>
                </c:pt>
                <c:pt idx="89">
                  <c:v>Jun-15</c:v>
                </c:pt>
                <c:pt idx="90">
                  <c:v>Jul-15</c:v>
                </c:pt>
                <c:pt idx="91">
                  <c:v>Aug-15</c:v>
                </c:pt>
                <c:pt idx="92">
                  <c:v>Sep-15</c:v>
                </c:pt>
                <c:pt idx="93">
                  <c:v>Oct-15</c:v>
                </c:pt>
                <c:pt idx="94">
                  <c:v>Nov-15</c:v>
                </c:pt>
                <c:pt idx="95">
                  <c:v>Jan-16</c:v>
                </c:pt>
                <c:pt idx="96">
                  <c:v>Feb-16</c:v>
                </c:pt>
                <c:pt idx="97">
                  <c:v>Mar-16</c:v>
                </c:pt>
                <c:pt idx="98">
                  <c:v>Apr-16</c:v>
                </c:pt>
                <c:pt idx="99">
                  <c:v>May-16</c:v>
                </c:pt>
                <c:pt idx="100">
                  <c:v>Jun-16</c:v>
                </c:pt>
              </c:strCache>
            </c:strRef>
          </c:cat>
          <c:val>
            <c:numRef>
              <c:f>'Growth in data'!$E$56:$E$156</c:f>
              <c:numCache>
                <c:formatCode>General</c:formatCode>
                <c:ptCount val="101"/>
                <c:pt idx="0">
                  <c:v>124</c:v>
                </c:pt>
                <c:pt idx="1">
                  <c:v>127.1</c:v>
                </c:pt>
                <c:pt idx="2">
                  <c:v>128</c:v>
                </c:pt>
                <c:pt idx="3">
                  <c:v>127.3</c:v>
                </c:pt>
                <c:pt idx="4">
                  <c:v>134.1</c:v>
                </c:pt>
                <c:pt idx="5">
                  <c:v>134.9</c:v>
                </c:pt>
                <c:pt idx="6">
                  <c:v>141.6</c:v>
                </c:pt>
                <c:pt idx="7">
                  <c:v>147.5</c:v>
                </c:pt>
                <c:pt idx="8">
                  <c:v>148.9</c:v>
                </c:pt>
                <c:pt idx="9">
                  <c:v>151.1</c:v>
                </c:pt>
                <c:pt idx="10">
                  <c:v>153.4</c:v>
                </c:pt>
                <c:pt idx="11">
                  <c:v>155.80000000000001</c:v>
                </c:pt>
                <c:pt idx="12">
                  <c:v>165.1</c:v>
                </c:pt>
                <c:pt idx="13">
                  <c:v>171.7</c:v>
                </c:pt>
                <c:pt idx="14">
                  <c:v>172</c:v>
                </c:pt>
                <c:pt idx="15">
                  <c:v>173.9</c:v>
                </c:pt>
                <c:pt idx="16">
                  <c:v>177.9</c:v>
                </c:pt>
                <c:pt idx="17">
                  <c:v>177.9</c:v>
                </c:pt>
                <c:pt idx="18">
                  <c:v>178.6</c:v>
                </c:pt>
                <c:pt idx="19">
                  <c:v>180.8</c:v>
                </c:pt>
                <c:pt idx="20">
                  <c:v>183.5</c:v>
                </c:pt>
                <c:pt idx="21">
                  <c:v>189.5</c:v>
                </c:pt>
                <c:pt idx="22">
                  <c:v>194.5</c:v>
                </c:pt>
                <c:pt idx="23">
                  <c:v>196.6</c:v>
                </c:pt>
                <c:pt idx="24">
                  <c:v>196.6</c:v>
                </c:pt>
                <c:pt idx="25">
                  <c:v>197.7</c:v>
                </c:pt>
                <c:pt idx="26">
                  <c:v>198.7</c:v>
                </c:pt>
                <c:pt idx="27">
                  <c:v>199.9</c:v>
                </c:pt>
                <c:pt idx="28">
                  <c:v>201.2</c:v>
                </c:pt>
                <c:pt idx="29">
                  <c:v>201.9</c:v>
                </c:pt>
                <c:pt idx="30">
                  <c:v>202.3</c:v>
                </c:pt>
                <c:pt idx="31">
                  <c:v>203.2</c:v>
                </c:pt>
                <c:pt idx="32">
                  <c:v>209.5</c:v>
                </c:pt>
                <c:pt idx="33">
                  <c:v>226.8</c:v>
                </c:pt>
                <c:pt idx="34">
                  <c:v>255.8</c:v>
                </c:pt>
                <c:pt idx="35">
                  <c:v>262.2</c:v>
                </c:pt>
                <c:pt idx="36">
                  <c:v>262.5</c:v>
                </c:pt>
                <c:pt idx="37">
                  <c:v>268.60000000000002</c:v>
                </c:pt>
                <c:pt idx="38">
                  <c:v>265.3</c:v>
                </c:pt>
                <c:pt idx="39">
                  <c:v>275.8</c:v>
                </c:pt>
                <c:pt idx="40">
                  <c:v>278</c:v>
                </c:pt>
                <c:pt idx="41">
                  <c:v>292.39999999999998</c:v>
                </c:pt>
                <c:pt idx="42">
                  <c:v>294.89999999999998</c:v>
                </c:pt>
                <c:pt idx="43">
                  <c:v>298.10000000000002</c:v>
                </c:pt>
                <c:pt idx="44">
                  <c:v>303.8</c:v>
                </c:pt>
                <c:pt idx="45">
                  <c:v>310</c:v>
                </c:pt>
                <c:pt idx="46">
                  <c:v>312.8</c:v>
                </c:pt>
                <c:pt idx="47">
                  <c:v>312.8</c:v>
                </c:pt>
                <c:pt idx="48">
                  <c:v>317.10000000000002</c:v>
                </c:pt>
                <c:pt idx="49">
                  <c:v>318.8</c:v>
                </c:pt>
                <c:pt idx="50">
                  <c:v>318.39999999999998</c:v>
                </c:pt>
                <c:pt idx="51">
                  <c:v>321.39999999999998</c:v>
                </c:pt>
                <c:pt idx="52">
                  <c:v>321.39999999999998</c:v>
                </c:pt>
                <c:pt idx="53">
                  <c:v>367.6</c:v>
                </c:pt>
                <c:pt idx="54">
                  <c:v>367.6</c:v>
                </c:pt>
                <c:pt idx="55">
                  <c:v>377.4</c:v>
                </c:pt>
                <c:pt idx="56">
                  <c:v>388.9</c:v>
                </c:pt>
                <c:pt idx="57">
                  <c:v>388.9</c:v>
                </c:pt>
                <c:pt idx="58">
                  <c:v>389.7</c:v>
                </c:pt>
                <c:pt idx="59">
                  <c:v>389.7</c:v>
                </c:pt>
                <c:pt idx="60">
                  <c:v>383.3</c:v>
                </c:pt>
                <c:pt idx="61">
                  <c:v>383.3</c:v>
                </c:pt>
                <c:pt idx="62">
                  <c:v>396</c:v>
                </c:pt>
                <c:pt idx="63">
                  <c:v>396</c:v>
                </c:pt>
                <c:pt idx="64">
                  <c:v>396</c:v>
                </c:pt>
                <c:pt idx="65">
                  <c:v>397.3</c:v>
                </c:pt>
                <c:pt idx="66">
                  <c:v>397.3</c:v>
                </c:pt>
                <c:pt idx="67">
                  <c:v>405.7</c:v>
                </c:pt>
                <c:pt idx="68">
                  <c:v>416.2</c:v>
                </c:pt>
                <c:pt idx="69">
                  <c:v>417.2</c:v>
                </c:pt>
                <c:pt idx="70">
                  <c:v>417.2</c:v>
                </c:pt>
                <c:pt idx="71">
                  <c:v>417.4</c:v>
                </c:pt>
                <c:pt idx="72">
                  <c:v>422.9</c:v>
                </c:pt>
                <c:pt idx="73">
                  <c:v>433.5</c:v>
                </c:pt>
                <c:pt idx="74">
                  <c:v>436.5</c:v>
                </c:pt>
                <c:pt idx="75">
                  <c:v>440.1</c:v>
                </c:pt>
                <c:pt idx="76">
                  <c:v>437.3</c:v>
                </c:pt>
                <c:pt idx="77">
                  <c:v>440.9</c:v>
                </c:pt>
                <c:pt idx="78">
                  <c:v>448.9</c:v>
                </c:pt>
                <c:pt idx="79">
                  <c:v>449.6</c:v>
                </c:pt>
                <c:pt idx="80">
                  <c:v>508.2</c:v>
                </c:pt>
                <c:pt idx="81">
                  <c:v>517</c:v>
                </c:pt>
                <c:pt idx="82">
                  <c:v>517.9</c:v>
                </c:pt>
                <c:pt idx="83">
                  <c:v>525.4</c:v>
                </c:pt>
                <c:pt idx="84">
                  <c:v>526.02</c:v>
                </c:pt>
                <c:pt idx="85">
                  <c:v>528.72</c:v>
                </c:pt>
                <c:pt idx="86">
                  <c:v>529.25</c:v>
                </c:pt>
                <c:pt idx="87">
                  <c:v>533.66</c:v>
                </c:pt>
                <c:pt idx="88">
                  <c:v>537.91999999999996</c:v>
                </c:pt>
                <c:pt idx="89">
                  <c:v>543.35999999999922</c:v>
                </c:pt>
                <c:pt idx="90">
                  <c:v>566.31999999999937</c:v>
                </c:pt>
                <c:pt idx="91">
                  <c:v>570.24</c:v>
                </c:pt>
                <c:pt idx="92">
                  <c:v>577.54</c:v>
                </c:pt>
                <c:pt idx="93">
                  <c:v>578.57000000000005</c:v>
                </c:pt>
                <c:pt idx="94">
                  <c:v>640.27</c:v>
                </c:pt>
                <c:pt idx="95">
                  <c:v>639.09</c:v>
                </c:pt>
                <c:pt idx="96">
                  <c:v>644.29</c:v>
                </c:pt>
                <c:pt idx="97">
                  <c:v>648.78</c:v>
                </c:pt>
                <c:pt idx="98">
                  <c:v>652.94999999999936</c:v>
                </c:pt>
                <c:pt idx="99">
                  <c:v>645.24</c:v>
                </c:pt>
                <c:pt idx="100">
                  <c:v>649.04999999999995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115552640"/>
        <c:axId val="115554176"/>
      </c:areaChart>
      <c:catAx>
        <c:axId val="115552640"/>
        <c:scaling>
          <c:orientation val="minMax"/>
        </c:scaling>
        <c:delete val="0"/>
        <c:axPos val="b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 rot="-3600000" vert="horz"/>
          <a:lstStyle/>
          <a:p>
            <a:pPr>
              <a:defRPr sz="10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Trebuchet MS"/>
                <a:cs typeface="Trebuchet MS"/>
              </a:defRPr>
            </a:pPr>
            <a:endParaRPr lang="en-US"/>
          </a:p>
        </c:txPr>
        <c:crossAx val="115554176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15554176"/>
        <c:scaling>
          <c:orientation val="minMax"/>
          <c:min val="100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Trebuchet MS"/>
                <a:cs typeface="Trebuchet MS"/>
              </a:defRPr>
            </a:pPr>
            <a:endParaRPr lang="en-US"/>
          </a:p>
        </c:txPr>
        <c:crossAx val="115552640"/>
        <c:crosses val="autoZero"/>
        <c:crossBetween val="midCat"/>
        <c:majorUnit val="50"/>
        <c:minorUnit val="10"/>
      </c:valAx>
      <c:spPr>
        <a:solidFill>
          <a:srgbClr val="E8E8E8"/>
        </a:solidFill>
        <a:ln>
          <a:solidFill>
            <a:schemeClr val="bg1"/>
          </a:solidFill>
        </a:ln>
      </c:spPr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45D357-652C-AB41-8F95-13024464AB70}" type="datetimeFigureOut">
              <a:rPr lang="en-US" smtClean="0"/>
              <a:t>6/24/2016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3F35C4-CC97-7840-A522-E4995AD00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5964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5B5C11-D0F1-1F46-B28E-9084657905D0}" type="datetimeFigureOut">
              <a:rPr lang="en-US" smtClean="0"/>
              <a:t>6/24/2016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A0329C-91F7-CD43-B485-EB526DB26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724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0329C-91F7-CD43-B485-EB526DB269D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360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0329C-91F7-CD43-B485-EB526DB269D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284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Natural history collections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Research, monitoring projects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Citizen science observations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Records extracted from literature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0329C-91F7-CD43-B485-EB526DB269D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445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0329C-91F7-CD43-B485-EB526DB269D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397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0329C-91F7-CD43-B485-EB526DB269D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504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0329C-91F7-CD43-B485-EB526DB269D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9731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7BAE9-9BAB-4E05-9418-CA3123BD6DD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751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7BAE9-9BAB-4E05-9418-CA3123BD6DD6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945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0329C-91F7-CD43-B485-EB526DB269DE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378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440597" y="6324600"/>
            <a:ext cx="831950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8"/>
            <a:ext cx="8053388" cy="323851"/>
          </a:xfrm>
        </p:spPr>
        <p:txBody>
          <a:bodyPr lIns="0">
            <a:normAutofit/>
          </a:bodyPr>
          <a:lstStyle>
            <a:lvl1pPr marL="0" indent="0" algn="r">
              <a:buNone/>
              <a:defRPr sz="9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Location / date / NOTES / CAPTIONS / SOURCES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0597" y="2184401"/>
            <a:ext cx="8054116" cy="3234267"/>
          </a:xfrm>
        </p:spPr>
        <p:txBody>
          <a:bodyPr anchor="b" anchorCtr="0">
            <a:noAutofit/>
          </a:bodyPr>
          <a:lstStyle>
            <a:lvl1pPr algn="l">
              <a:defRPr sz="4400" b="1" i="0" cap="none">
                <a:solidFill>
                  <a:srgbClr val="328127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0597" y="5503334"/>
            <a:ext cx="8054116" cy="718991"/>
          </a:xfrm>
        </p:spPr>
        <p:txBody>
          <a:bodyPr lIns="0" rIns="0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1" kern="1000" cap="none" spc="-50">
                <a:solidFill>
                  <a:schemeClr val="tx1"/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Presenter</a:t>
            </a:r>
            <a:br>
              <a:rPr lang="en-US" dirty="0" smtClean="0"/>
            </a:br>
            <a:r>
              <a:rPr lang="en-US" dirty="0" smtClean="0"/>
              <a:t>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86" b="23848"/>
          <a:stretch/>
        </p:blipFill>
        <p:spPr>
          <a:xfrm>
            <a:off x="0" y="1706879"/>
            <a:ext cx="9144000" cy="2936241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/>
        </p:spPr>
      </p:pic>
      <p:pic>
        <p:nvPicPr>
          <p:cNvPr id="4" name="Picture 3" descr="GBIF-2015-full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17" y="80208"/>
            <a:ext cx="38100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312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>
            <a:lvl1pPr algn="l">
              <a:defRPr sz="2800" b="1" cap="all">
                <a:solidFill>
                  <a:srgbClr val="32812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40598" y="6349719"/>
            <a:ext cx="7157051" cy="0"/>
          </a:xfrm>
          <a:prstGeom prst="line">
            <a:avLst/>
          </a:prstGeom>
          <a:ln w="3175" cmpd="sng">
            <a:solidFill>
              <a:srgbClr val="3281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7156324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895" y="6214910"/>
            <a:ext cx="962526" cy="6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200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440598" y="6349719"/>
            <a:ext cx="7157051" cy="0"/>
          </a:xfrm>
          <a:prstGeom prst="line">
            <a:avLst/>
          </a:prstGeom>
          <a:ln w="3175" cmpd="sng">
            <a:solidFill>
              <a:srgbClr val="3281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7156324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895" y="6214910"/>
            <a:ext cx="962526" cy="6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37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>
            <a:noAutofit/>
          </a:bodyPr>
          <a:lstStyle>
            <a:lvl1pPr>
              <a:defRPr sz="4800">
                <a:solidFill>
                  <a:srgbClr val="339837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53858"/>
            <a:ext cx="6400800" cy="160667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40598" y="6349719"/>
            <a:ext cx="7157051" cy="0"/>
          </a:xfrm>
          <a:prstGeom prst="line">
            <a:avLst/>
          </a:prstGeom>
          <a:ln w="3175" cmpd="sng">
            <a:solidFill>
              <a:srgbClr val="33983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895" y="6214910"/>
            <a:ext cx="962526" cy="6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611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actoid Slide-REV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895050"/>
          </a:xfrm>
        </p:spPr>
        <p:txBody>
          <a:bodyPr/>
          <a:lstStyle>
            <a:lvl1pPr>
              <a:defRPr>
                <a:solidFill>
                  <a:srgbClr val="6EB33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2" y="1309688"/>
            <a:ext cx="3754107" cy="4642349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753356" y="6407149"/>
            <a:ext cx="4579408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40597" y="6324600"/>
            <a:ext cx="681289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5400" y="6083261"/>
            <a:ext cx="1176867" cy="78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697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67077" y="6420102"/>
            <a:ext cx="626035" cy="366183"/>
          </a:xfrm>
          <a:prstGeom prst="rect">
            <a:avLst/>
          </a:prstGeom>
        </p:spPr>
        <p:txBody>
          <a:bodyPr/>
          <a:lstStyle/>
          <a:p>
            <a:fld id="{A88B48FB-E956-2048-9E74-C69E7CAA2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0193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43FE36-09B1-4F27-AB4F-AF4A678C5E34}" type="datetimeFigureOut">
              <a:rPr lang="en-US" smtClean="0"/>
              <a:t>6/24/2016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C60675-2EEB-41E9-98D7-7DB19783D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2493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1EE952-E722-43AB-8069-8E45AF094A6D}" type="datetimeFigureOut">
              <a:rPr lang="en-US" smtClean="0"/>
              <a:t>6/24/2016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612C6F-3FD1-4156-AE2A-CD2FDEDF90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9480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1EE952-E722-43AB-8069-8E45AF094A6D}" type="datetimeFigureOut">
              <a:rPr lang="en-US" smtClean="0"/>
              <a:t>6/24/2016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612C6F-3FD1-4156-AE2A-CD2FDEDF90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2921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ata-in-Use-Case-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7156324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DOI or URL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40598" y="6349719"/>
            <a:ext cx="7157051" cy="0"/>
          </a:xfrm>
          <a:prstGeom prst="line">
            <a:avLst/>
          </a:prstGeom>
          <a:ln w="3175" cmpd="sng">
            <a:solidFill>
              <a:srgbClr val="33983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536432" y="3875845"/>
            <a:ext cx="3960955" cy="2255434"/>
          </a:xfrm>
        </p:spPr>
        <p:txBody>
          <a:bodyPr/>
          <a:lstStyle>
            <a:lvl1pPr marL="180000" indent="-1800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/>
              <a:buChar char="•"/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Key points</a:t>
            </a:r>
          </a:p>
          <a:p>
            <a:pPr lvl="0"/>
            <a:r>
              <a:rPr lang="en-US" dirty="0" smtClean="0"/>
              <a:t>Highlighting</a:t>
            </a:r>
          </a:p>
          <a:p>
            <a:pPr lvl="0"/>
            <a:r>
              <a:rPr lang="en-US" dirty="0" smtClean="0"/>
              <a:t>Use case</a:t>
            </a:r>
          </a:p>
          <a:p>
            <a:pPr lvl="0"/>
            <a:endParaRPr lang="en-US" dirty="0" smtClean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7017425" y="274641"/>
            <a:ext cx="1669375" cy="163035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Logo / journal cover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4" hasCustomPrompt="1"/>
          </p:nvPr>
        </p:nvSpPr>
        <p:spPr>
          <a:xfrm>
            <a:off x="4686300" y="1981200"/>
            <a:ext cx="4000500" cy="41497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Representative graphic / map / visual from article</a:t>
            </a:r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5" hasCustomPrompt="1"/>
          </p:nvPr>
        </p:nvSpPr>
        <p:spPr>
          <a:xfrm>
            <a:off x="536433" y="1981200"/>
            <a:ext cx="3960955" cy="1893888"/>
          </a:xfrm>
        </p:spPr>
        <p:txBody>
          <a:bodyPr/>
          <a:lstStyle/>
          <a:p>
            <a:r>
              <a:rPr lang="en-US" dirty="0" smtClean="0"/>
              <a:t>Species photo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-131371" y="-10949"/>
            <a:ext cx="550800" cy="7007225"/>
          </a:xfrm>
        </p:spPr>
        <p:txBody>
          <a:bodyPr vert="vert270" lIns="0" tIns="36000" rIns="0" bIns="36000">
            <a:noAutofit/>
          </a:bodyPr>
          <a:lstStyle>
            <a:lvl1pPr marL="0" algn="r" defTabSz="457200" rtl="0" eaLnBrk="1" latinLnBrk="0" hangingPunct="1">
              <a:defRPr lang="en-US" sz="4000" kern="1200" dirty="0" smtClean="0">
                <a:solidFill>
                  <a:srgbClr val="FDB002">
                    <a:alpha val="32000"/>
                  </a:srgbClr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n-US" dirty="0" smtClean="0"/>
              <a:t>topic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7" hasCustomPrompt="1"/>
          </p:nvPr>
        </p:nvSpPr>
        <p:spPr>
          <a:xfrm>
            <a:off x="536433" y="274641"/>
            <a:ext cx="6480992" cy="1630359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32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Title/Author clipping or citation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895" y="6214910"/>
            <a:ext cx="962526" cy="6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827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ata-in-Use-Case-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7156324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DOI or URL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40598" y="6349719"/>
            <a:ext cx="7157051" cy="0"/>
          </a:xfrm>
          <a:prstGeom prst="line">
            <a:avLst/>
          </a:prstGeom>
          <a:ln w="3175" cmpd="sng">
            <a:solidFill>
              <a:srgbClr val="33983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536432" y="3875845"/>
            <a:ext cx="3960955" cy="2255434"/>
          </a:xfrm>
        </p:spPr>
        <p:txBody>
          <a:bodyPr/>
          <a:lstStyle>
            <a:lvl1pPr marL="180000" indent="-1800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/>
              <a:buChar char="•"/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Key points</a:t>
            </a:r>
          </a:p>
          <a:p>
            <a:pPr lvl="0"/>
            <a:r>
              <a:rPr lang="en-US" dirty="0" smtClean="0"/>
              <a:t>Highlighting</a:t>
            </a:r>
          </a:p>
          <a:p>
            <a:pPr lvl="0"/>
            <a:r>
              <a:rPr lang="en-US" dirty="0" smtClean="0"/>
              <a:t>Use case</a:t>
            </a:r>
          </a:p>
          <a:p>
            <a:pPr lvl="0"/>
            <a:endParaRPr lang="en-US" dirty="0" smtClean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7017425" y="274641"/>
            <a:ext cx="1669375" cy="163035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Logo / journal cover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4" hasCustomPrompt="1"/>
          </p:nvPr>
        </p:nvSpPr>
        <p:spPr>
          <a:xfrm>
            <a:off x="4686300" y="1981200"/>
            <a:ext cx="4000500" cy="41497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Representative graphic / map / visual from article</a:t>
            </a:r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5" hasCustomPrompt="1"/>
          </p:nvPr>
        </p:nvSpPr>
        <p:spPr>
          <a:xfrm>
            <a:off x="536433" y="1981200"/>
            <a:ext cx="3960955" cy="1893888"/>
          </a:xfrm>
        </p:spPr>
        <p:txBody>
          <a:bodyPr/>
          <a:lstStyle/>
          <a:p>
            <a:r>
              <a:rPr lang="en-US" dirty="0" smtClean="0"/>
              <a:t>Species photo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-131371" y="-10949"/>
            <a:ext cx="550800" cy="7007225"/>
          </a:xfrm>
        </p:spPr>
        <p:txBody>
          <a:bodyPr vert="vert270" lIns="0" tIns="36000" rIns="0" bIns="36000">
            <a:noAutofit/>
          </a:bodyPr>
          <a:lstStyle>
            <a:lvl1pPr marL="0" algn="r" defTabSz="457200" rtl="0" eaLnBrk="1" latinLnBrk="0" hangingPunct="1">
              <a:defRPr lang="en-US" sz="4000" kern="1200" dirty="0" smtClean="0">
                <a:solidFill>
                  <a:srgbClr val="FDB002">
                    <a:alpha val="32000"/>
                  </a:srgbClr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n-US" dirty="0" smtClean="0"/>
              <a:t>topic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7" hasCustomPrompt="1"/>
          </p:nvPr>
        </p:nvSpPr>
        <p:spPr>
          <a:xfrm>
            <a:off x="536433" y="274641"/>
            <a:ext cx="6480992" cy="1630359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32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Title/Author clipping or citation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895" y="6214910"/>
            <a:ext cx="962526" cy="6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827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7"/>
            <a:ext cx="8229600" cy="793915"/>
          </a:xfrm>
        </p:spPr>
        <p:txBody>
          <a:bodyPr anchor="t">
            <a:normAutofit/>
          </a:bodyPr>
          <a:lstStyle>
            <a:lvl1pPr algn="l">
              <a:defRPr sz="2800" b="1">
                <a:solidFill>
                  <a:srgbClr val="328127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9689"/>
            <a:ext cx="8229600" cy="4816476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/>
                <a:cs typeface="Arial Narrow"/>
              </a:defRPr>
            </a:lvl1pPr>
            <a:lvl2pPr>
              <a:defRPr>
                <a:latin typeface="Arial Narrow"/>
                <a:cs typeface="Arial Narrow"/>
              </a:defRPr>
            </a:lvl2pPr>
            <a:lvl3pPr>
              <a:defRPr>
                <a:latin typeface="Arial Narrow"/>
                <a:cs typeface="Arial Narrow"/>
              </a:defRPr>
            </a:lvl3pPr>
            <a:lvl4pPr>
              <a:defRPr>
                <a:latin typeface="Arial Narrow"/>
                <a:cs typeface="Arial Narrow"/>
              </a:defRPr>
            </a:lvl4pPr>
            <a:lvl5pPr>
              <a:defRPr>
                <a:latin typeface="Arial Narrow"/>
                <a:cs typeface="Arial Narrow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40598" y="6349719"/>
            <a:ext cx="7157051" cy="0"/>
          </a:xfrm>
          <a:prstGeom prst="line">
            <a:avLst/>
          </a:prstGeom>
          <a:ln w="3175" cmpd="sng">
            <a:solidFill>
              <a:srgbClr val="3281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7156324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895" y="6214910"/>
            <a:ext cx="962526" cy="6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072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ata-in-Use-Case-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895" y="6214910"/>
            <a:ext cx="962526" cy="638475"/>
          </a:xfrm>
          <a:prstGeom prst="rect">
            <a:avLst/>
          </a:prstGeom>
        </p:spPr>
      </p:pic>
      <p:sp>
        <p:nvSpPr>
          <p:cNvPr id="1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7156324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DOI or URL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40598" y="6349719"/>
            <a:ext cx="7157051" cy="0"/>
          </a:xfrm>
          <a:prstGeom prst="line">
            <a:avLst/>
          </a:prstGeom>
          <a:ln w="3175" cmpd="sng">
            <a:solidFill>
              <a:srgbClr val="3281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536432" y="1752600"/>
            <a:ext cx="4568968" cy="4378679"/>
          </a:xfrm>
        </p:spPr>
        <p:txBody>
          <a:bodyPr/>
          <a:lstStyle>
            <a:lvl1pPr marL="180000" indent="-1800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/>
              <a:buChar char="•"/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Key points</a:t>
            </a:r>
          </a:p>
          <a:p>
            <a:pPr lvl="0"/>
            <a:r>
              <a:rPr lang="en-US" smtClean="0"/>
              <a:t>Highlighting</a:t>
            </a:r>
            <a:endParaRPr lang="en-US" dirty="0" smtClean="0"/>
          </a:p>
          <a:p>
            <a:pPr lvl="0"/>
            <a:r>
              <a:rPr lang="en-US" dirty="0" smtClean="0"/>
              <a:t>Use case</a:t>
            </a:r>
          </a:p>
          <a:p>
            <a:pPr lvl="0"/>
            <a:endParaRPr lang="en-US" dirty="0" smtClean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4" hasCustomPrompt="1"/>
          </p:nvPr>
        </p:nvSpPr>
        <p:spPr>
          <a:xfrm>
            <a:off x="5346700" y="1752600"/>
            <a:ext cx="3340100" cy="43783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Representative graphic / map / visual from article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-104635" y="-10949"/>
            <a:ext cx="550800" cy="7007225"/>
          </a:xfrm>
        </p:spPr>
        <p:txBody>
          <a:bodyPr vert="vert270" lIns="0" tIns="36000" rIns="0" bIns="36000">
            <a:noAutofit/>
          </a:bodyPr>
          <a:lstStyle>
            <a:lvl1pPr marL="0" algn="r" defTabSz="457200" rtl="0" eaLnBrk="1" latinLnBrk="0" hangingPunct="1">
              <a:defRPr lang="en-US" sz="4000" kern="1200" dirty="0" smtClean="0">
                <a:solidFill>
                  <a:srgbClr val="FDB002">
                    <a:alpha val="32000"/>
                  </a:srgbClr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n-US" dirty="0" smtClean="0"/>
              <a:t>topic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7" hasCustomPrompt="1"/>
          </p:nvPr>
        </p:nvSpPr>
        <p:spPr>
          <a:xfrm>
            <a:off x="536432" y="274642"/>
            <a:ext cx="8150367" cy="574672"/>
          </a:xfr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/>
              <a:buNone/>
              <a:defRPr lang="en-US" sz="2800" b="1" kern="1200" cap="all" dirty="0" smtClean="0">
                <a:solidFill>
                  <a:srgbClr val="328127"/>
                </a:solidFill>
                <a:latin typeface="Arial"/>
                <a:ea typeface="+mj-ea"/>
                <a:cs typeface="Arial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Title</a:t>
            </a:r>
            <a:endParaRPr lang="en-US" dirty="0" smtClean="0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8" hasCustomPrompt="1"/>
          </p:nvPr>
        </p:nvSpPr>
        <p:spPr>
          <a:xfrm>
            <a:off x="1130300" y="927100"/>
            <a:ext cx="7556500" cy="749300"/>
          </a:xfrm>
          <a:solidFill>
            <a:srgbClr val="E0FFFF"/>
          </a:solidFill>
        </p:spPr>
        <p:txBody>
          <a:bodyPr/>
          <a:lstStyle>
            <a:lvl1pPr>
              <a:defRPr sz="1800" b="0" i="1">
                <a:solidFill>
                  <a:srgbClr val="1086C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Subhed</a:t>
            </a:r>
          </a:p>
        </p:txBody>
      </p:sp>
    </p:spTree>
    <p:extLst>
      <p:ext uri="{BB962C8B-B14F-4D97-AF65-F5344CB8AC3E}">
        <p14:creationId xmlns:p14="http://schemas.microsoft.com/office/powerpoint/2010/main" val="2073925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>
            <a:lvl1pPr algn="l">
              <a:defRPr sz="2800" b="1" cap="all">
                <a:solidFill>
                  <a:srgbClr val="33983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40598" y="6349719"/>
            <a:ext cx="7157051" cy="0"/>
          </a:xfrm>
          <a:prstGeom prst="line">
            <a:avLst/>
          </a:prstGeom>
          <a:ln w="3175" cmpd="sng">
            <a:solidFill>
              <a:srgbClr val="33983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7156324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pic>
        <p:nvPicPr>
          <p:cNvPr id="10" name="Picture 9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7649" y="6056655"/>
            <a:ext cx="1374699" cy="73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88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oi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895050"/>
          </a:xfrm>
        </p:spPr>
        <p:txBody>
          <a:bodyPr/>
          <a:lstStyle>
            <a:lvl1pPr>
              <a:defRPr>
                <a:solidFill>
                  <a:srgbClr val="32812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3" y="1309688"/>
            <a:ext cx="3765248" cy="466462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40598" y="6349719"/>
            <a:ext cx="7157051" cy="0"/>
          </a:xfrm>
          <a:prstGeom prst="line">
            <a:avLst/>
          </a:prstGeom>
          <a:ln w="3175" cmpd="sng">
            <a:solidFill>
              <a:srgbClr val="3281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7156324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895" y="6214910"/>
            <a:ext cx="962526" cy="6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707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ree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74637"/>
            <a:ext cx="8686800" cy="563563"/>
          </a:xfrm>
          <a:noFill/>
        </p:spPr>
        <p:txBody>
          <a:bodyPr lIns="457200" anchor="t">
            <a:normAutofit/>
          </a:bodyPr>
          <a:lstStyle>
            <a:lvl1pPr algn="l">
              <a:defRPr sz="2800" b="1">
                <a:solidFill>
                  <a:srgbClr val="328127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40597" y="6324600"/>
            <a:ext cx="681289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440598" y="6349719"/>
            <a:ext cx="7157051" cy="0"/>
          </a:xfrm>
          <a:prstGeom prst="line">
            <a:avLst/>
          </a:prstGeom>
          <a:ln w="3175" cmpd="sng">
            <a:solidFill>
              <a:srgbClr val="3281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7156324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895" y="6214910"/>
            <a:ext cx="962526" cy="6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581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893763"/>
          </a:xfrm>
        </p:spPr>
        <p:txBody>
          <a:bodyPr anchor="t" anchorCtr="0">
            <a:noAutofit/>
          </a:bodyPr>
          <a:lstStyle>
            <a:lvl1pPr algn="l">
              <a:defRPr sz="2800" b="1" cap="all">
                <a:solidFill>
                  <a:srgbClr val="32812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09689"/>
            <a:ext cx="4038600" cy="48164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09689"/>
            <a:ext cx="4038600" cy="48164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40598" y="6349719"/>
            <a:ext cx="7157051" cy="0"/>
          </a:xfrm>
          <a:prstGeom prst="line">
            <a:avLst/>
          </a:prstGeom>
          <a:ln w="3175" cmpd="sng">
            <a:solidFill>
              <a:srgbClr val="3281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7156324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895" y="6214910"/>
            <a:ext cx="962526" cy="6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800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469875"/>
          </a:xfrm>
        </p:spPr>
        <p:txBody>
          <a:bodyPr anchor="t" anchorCtr="0">
            <a:noAutofit/>
          </a:bodyPr>
          <a:lstStyle>
            <a:lvl1pPr algn="l">
              <a:defRPr sz="2800" b="1" cap="all">
                <a:solidFill>
                  <a:srgbClr val="32812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42999" y="2940050"/>
            <a:ext cx="2628000" cy="31861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5399" y="2940050"/>
            <a:ext cx="2628000" cy="31861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1"/>
          </p:nvPr>
        </p:nvSpPr>
        <p:spPr>
          <a:xfrm>
            <a:off x="440598" y="2940050"/>
            <a:ext cx="2628000" cy="31861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40598" y="860425"/>
            <a:ext cx="2628040" cy="2079625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045359" y="860425"/>
            <a:ext cx="2628040" cy="2079625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242959" y="860425"/>
            <a:ext cx="2628040" cy="2079625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40598" y="6349719"/>
            <a:ext cx="7157051" cy="0"/>
          </a:xfrm>
          <a:prstGeom prst="line">
            <a:avLst/>
          </a:prstGeom>
          <a:ln w="3175" cmpd="sng">
            <a:solidFill>
              <a:srgbClr val="3281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7156324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895" y="6214910"/>
            <a:ext cx="962526" cy="6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357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-in-Use-Case-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895" y="6214910"/>
            <a:ext cx="962526" cy="638475"/>
          </a:xfrm>
          <a:prstGeom prst="rect">
            <a:avLst/>
          </a:prstGeom>
        </p:spPr>
      </p:pic>
      <p:sp>
        <p:nvSpPr>
          <p:cNvPr id="1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7156324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DOI or URL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40598" y="6349719"/>
            <a:ext cx="7157051" cy="0"/>
          </a:xfrm>
          <a:prstGeom prst="line">
            <a:avLst/>
          </a:prstGeom>
          <a:ln w="3175" cmpd="sng">
            <a:solidFill>
              <a:srgbClr val="3281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536432" y="1752600"/>
            <a:ext cx="4568968" cy="4378679"/>
          </a:xfrm>
        </p:spPr>
        <p:txBody>
          <a:bodyPr/>
          <a:lstStyle>
            <a:lvl1pPr marL="180000" indent="-1800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/>
              <a:buChar char="•"/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Key points</a:t>
            </a:r>
          </a:p>
          <a:p>
            <a:pPr lvl="0"/>
            <a:r>
              <a:rPr lang="en-US" smtClean="0"/>
              <a:t>Highlighting</a:t>
            </a:r>
            <a:endParaRPr lang="en-US" dirty="0" smtClean="0"/>
          </a:p>
          <a:p>
            <a:pPr lvl="0"/>
            <a:r>
              <a:rPr lang="en-US" dirty="0" smtClean="0"/>
              <a:t>Use case</a:t>
            </a:r>
          </a:p>
          <a:p>
            <a:pPr lvl="0"/>
            <a:endParaRPr lang="en-US" dirty="0" smtClean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4" hasCustomPrompt="1"/>
          </p:nvPr>
        </p:nvSpPr>
        <p:spPr>
          <a:xfrm>
            <a:off x="5346700" y="1752600"/>
            <a:ext cx="3340100" cy="43783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Representative graphic / map / visual from article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-104635" y="-10949"/>
            <a:ext cx="550800" cy="7007225"/>
          </a:xfrm>
        </p:spPr>
        <p:txBody>
          <a:bodyPr vert="vert270" lIns="0" tIns="36000" rIns="0" bIns="36000">
            <a:noAutofit/>
          </a:bodyPr>
          <a:lstStyle>
            <a:lvl1pPr marL="0" algn="r" defTabSz="457200" rtl="0" eaLnBrk="1" latinLnBrk="0" hangingPunct="1">
              <a:defRPr lang="en-US" sz="4000" kern="1200" dirty="0" smtClean="0">
                <a:solidFill>
                  <a:srgbClr val="FDB002">
                    <a:alpha val="32000"/>
                  </a:srgbClr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n-US" dirty="0" smtClean="0"/>
              <a:t>topic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7" hasCustomPrompt="1"/>
          </p:nvPr>
        </p:nvSpPr>
        <p:spPr>
          <a:xfrm>
            <a:off x="536432" y="274642"/>
            <a:ext cx="8150367" cy="574672"/>
          </a:xfr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/>
              <a:buNone/>
              <a:defRPr lang="en-US" sz="2800" b="1" kern="1200" cap="all" dirty="0" smtClean="0">
                <a:solidFill>
                  <a:srgbClr val="328127"/>
                </a:solidFill>
                <a:latin typeface="Arial"/>
                <a:ea typeface="+mj-ea"/>
                <a:cs typeface="Arial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Title</a:t>
            </a:r>
            <a:endParaRPr lang="en-US" dirty="0" smtClean="0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8" hasCustomPrompt="1"/>
          </p:nvPr>
        </p:nvSpPr>
        <p:spPr>
          <a:xfrm>
            <a:off x="1130300" y="927100"/>
            <a:ext cx="7556500" cy="749300"/>
          </a:xfrm>
          <a:solidFill>
            <a:srgbClr val="E0FFFF"/>
          </a:solidFill>
        </p:spPr>
        <p:txBody>
          <a:bodyPr/>
          <a:lstStyle>
            <a:lvl1pPr>
              <a:defRPr sz="1800" b="0" i="1">
                <a:solidFill>
                  <a:srgbClr val="1086C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Subhed</a:t>
            </a:r>
          </a:p>
        </p:txBody>
      </p:sp>
    </p:spTree>
    <p:extLst>
      <p:ext uri="{BB962C8B-B14F-4D97-AF65-F5344CB8AC3E}">
        <p14:creationId xmlns:p14="http://schemas.microsoft.com/office/powerpoint/2010/main" val="591968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-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469875"/>
          </a:xfrm>
        </p:spPr>
        <p:txBody>
          <a:bodyPr anchor="t" anchorCtr="0">
            <a:noAutofit/>
          </a:bodyPr>
          <a:lstStyle>
            <a:lvl1pPr algn="l">
              <a:defRPr sz="2800" b="1" cap="all">
                <a:solidFill>
                  <a:srgbClr val="32812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5399" y="860425"/>
            <a:ext cx="2628000" cy="52657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1"/>
          </p:nvPr>
        </p:nvSpPr>
        <p:spPr>
          <a:xfrm>
            <a:off x="440597" y="860425"/>
            <a:ext cx="5430401" cy="52657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40598" y="6349719"/>
            <a:ext cx="7157051" cy="0"/>
          </a:xfrm>
          <a:prstGeom prst="line">
            <a:avLst/>
          </a:prstGeom>
          <a:ln w="3175" cmpd="sng">
            <a:solidFill>
              <a:srgbClr val="3281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7156324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895" y="6214910"/>
            <a:ext cx="962526" cy="6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821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502720"/>
          </a:xfrm>
        </p:spPr>
        <p:txBody>
          <a:bodyPr anchor="t" anchorCtr="0">
            <a:normAutofit/>
          </a:bodyPr>
          <a:lstStyle>
            <a:lvl1pPr algn="l">
              <a:defRPr sz="2800" b="1" cap="all">
                <a:solidFill>
                  <a:srgbClr val="32812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74735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20410"/>
            <a:ext cx="4040188" cy="45065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874735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20410"/>
            <a:ext cx="4041775" cy="450653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40598" y="6349719"/>
            <a:ext cx="7157051" cy="0"/>
          </a:xfrm>
          <a:prstGeom prst="line">
            <a:avLst/>
          </a:prstGeom>
          <a:ln w="3175" cmpd="sng">
            <a:solidFill>
              <a:srgbClr val="3281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7156324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895" y="6214910"/>
            <a:ext cx="962526" cy="6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837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0" tIns="45720" rIns="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5988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6" r:id="rId2"/>
    <p:sldLayoutId id="2147483668" r:id="rId3"/>
    <p:sldLayoutId id="2147483667" r:id="rId4"/>
    <p:sldLayoutId id="2147483652" r:id="rId5"/>
    <p:sldLayoutId id="2147483677" r:id="rId6"/>
    <p:sldLayoutId id="2147483679" r:id="rId7"/>
    <p:sldLayoutId id="2147483678" r:id="rId8"/>
    <p:sldLayoutId id="2147483653" r:id="rId9"/>
    <p:sldLayoutId id="2147483654" r:id="rId10"/>
    <p:sldLayoutId id="2147483655" r:id="rId11"/>
    <p:sldLayoutId id="2147483649" r:id="rId12"/>
    <p:sldLayoutId id="2147483680" r:id="rId13"/>
    <p:sldLayoutId id="2147483682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90" r:id="rId20"/>
    <p:sldLayoutId id="2147483691" r:id="rId2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800" b="1" kern="1200" cap="all">
          <a:solidFill>
            <a:srgbClr val="328127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Arial Narrow"/>
          <a:ea typeface="+mn-ea"/>
          <a:cs typeface="Arial Narrow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Arial Narrow"/>
          <a:ea typeface="+mn-ea"/>
          <a:cs typeface="Arial Narrow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charset="2"/>
        <a:buChar char="§"/>
        <a:defRPr sz="2400" kern="1200">
          <a:solidFill>
            <a:schemeClr val="tx1"/>
          </a:solidFill>
          <a:latin typeface="Arial Narrow"/>
          <a:ea typeface="+mn-ea"/>
          <a:cs typeface="Arial Narrow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 Narrow"/>
          <a:ea typeface="+mn-ea"/>
          <a:cs typeface="Arial Narrow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 Narrow"/>
          <a:ea typeface="+mn-ea"/>
          <a:cs typeface="Arial Narrow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8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6.png"/><Relationship Id="rId4" Type="http://schemas.openxmlformats.org/officeDocument/2006/relationships/image" Target="../media/image8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49.png"/><Relationship Id="rId7" Type="http://schemas.openxmlformats.org/officeDocument/2006/relationships/image" Target="../media/image10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6.png"/><Relationship Id="rId5" Type="http://schemas.openxmlformats.org/officeDocument/2006/relationships/image" Target="../media/image88.png"/><Relationship Id="rId4" Type="http://schemas.openxmlformats.org/officeDocument/2006/relationships/image" Target="../media/image48.png"/><Relationship Id="rId9" Type="http://schemas.openxmlformats.org/officeDocument/2006/relationships/image" Target="../media/image102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112.png"/><Relationship Id="rId3" Type="http://schemas.openxmlformats.org/officeDocument/2006/relationships/image" Target="../media/image75.png"/><Relationship Id="rId7" Type="http://schemas.openxmlformats.org/officeDocument/2006/relationships/image" Target="../media/image106.jpg"/><Relationship Id="rId12" Type="http://schemas.openxmlformats.org/officeDocument/2006/relationships/image" Target="../media/image111.png"/><Relationship Id="rId17" Type="http://schemas.openxmlformats.org/officeDocument/2006/relationships/image" Target="../media/image51.png"/><Relationship Id="rId2" Type="http://schemas.openxmlformats.org/officeDocument/2006/relationships/hyperlink" Target="http://www.gbif.org/whoweworkwith" TargetMode="Externa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5.png"/><Relationship Id="rId11" Type="http://schemas.openxmlformats.org/officeDocument/2006/relationships/image" Target="../media/image110.gif"/><Relationship Id="rId5" Type="http://schemas.openxmlformats.org/officeDocument/2006/relationships/image" Target="../media/image104.jpg"/><Relationship Id="rId15" Type="http://schemas.openxmlformats.org/officeDocument/2006/relationships/image" Target="../media/image114.jpeg"/><Relationship Id="rId10" Type="http://schemas.openxmlformats.org/officeDocument/2006/relationships/image" Target="../media/image109.png"/><Relationship Id="rId4" Type="http://schemas.openxmlformats.org/officeDocument/2006/relationships/image" Target="../media/image103.jpeg"/><Relationship Id="rId9" Type="http://schemas.openxmlformats.org/officeDocument/2006/relationships/image" Target="../media/image108.jpg"/><Relationship Id="rId14" Type="http://schemas.openxmlformats.org/officeDocument/2006/relationships/image" Target="../media/image11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hyperlink" Target="http://biodiversityinformatics.org/" TargetMode="Externa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hyperlink" Target="http://www.gbif.org/newsroom/consultations#strategicplan" TargetMode="External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gif"/><Relationship Id="rId2" Type="http://schemas.openxmlformats.org/officeDocument/2006/relationships/hyperlink" Target="http://www.gbif.org/using-data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0.jpeg"/><Relationship Id="rId4" Type="http://schemas.openxmlformats.org/officeDocument/2006/relationships/image" Target="../media/image11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7" Type="http://schemas.openxmlformats.org/officeDocument/2006/relationships/image" Target="../media/image1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4.png"/><Relationship Id="rId5" Type="http://schemas.openxmlformats.org/officeDocument/2006/relationships/image" Target="../media/image123.jpeg"/><Relationship Id="rId4" Type="http://schemas.openxmlformats.org/officeDocument/2006/relationships/image" Target="../media/image12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19.png"/><Relationship Id="rId18" Type="http://schemas.openxmlformats.org/officeDocument/2006/relationships/image" Target="../media/image22.png"/><Relationship Id="rId26" Type="http://schemas.openxmlformats.org/officeDocument/2006/relationships/image" Target="../media/image30.jpeg"/><Relationship Id="rId3" Type="http://schemas.openxmlformats.org/officeDocument/2006/relationships/image" Target="../media/image10.png"/><Relationship Id="rId21" Type="http://schemas.openxmlformats.org/officeDocument/2006/relationships/image" Target="../media/image25.gif"/><Relationship Id="rId34" Type="http://schemas.openxmlformats.org/officeDocument/2006/relationships/image" Target="../media/image38.jpeg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17" Type="http://schemas.openxmlformats.org/officeDocument/2006/relationships/image" Target="../media/image21.png"/><Relationship Id="rId25" Type="http://schemas.openxmlformats.org/officeDocument/2006/relationships/image" Target="../media/image29.jpeg"/><Relationship Id="rId33" Type="http://schemas.openxmlformats.org/officeDocument/2006/relationships/image" Target="../media/image37.jpeg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9.png"/><Relationship Id="rId20" Type="http://schemas.openxmlformats.org/officeDocument/2006/relationships/image" Target="../media/image24.jpeg"/><Relationship Id="rId29" Type="http://schemas.openxmlformats.org/officeDocument/2006/relationships/image" Target="../media/image33.jpe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jpeg"/><Relationship Id="rId11" Type="http://schemas.openxmlformats.org/officeDocument/2006/relationships/image" Target="../media/image17.png"/><Relationship Id="rId24" Type="http://schemas.openxmlformats.org/officeDocument/2006/relationships/image" Target="../media/image28.png"/><Relationship Id="rId32" Type="http://schemas.openxmlformats.org/officeDocument/2006/relationships/image" Target="../media/image36.jpeg"/><Relationship Id="rId37" Type="http://schemas.openxmlformats.org/officeDocument/2006/relationships/image" Target="../media/image3.jpg"/><Relationship Id="rId5" Type="http://schemas.openxmlformats.org/officeDocument/2006/relationships/image" Target="../media/image12.jpeg"/><Relationship Id="rId15" Type="http://schemas.openxmlformats.org/officeDocument/2006/relationships/oleObject" Target="../embeddings/oleObject1.bin"/><Relationship Id="rId23" Type="http://schemas.openxmlformats.org/officeDocument/2006/relationships/image" Target="../media/image27.jpeg"/><Relationship Id="rId28" Type="http://schemas.openxmlformats.org/officeDocument/2006/relationships/image" Target="../media/image32.png"/><Relationship Id="rId36" Type="http://schemas.openxmlformats.org/officeDocument/2006/relationships/image" Target="../media/image40.jpeg"/><Relationship Id="rId10" Type="http://schemas.openxmlformats.org/officeDocument/2006/relationships/image" Target="../media/image16.png"/><Relationship Id="rId19" Type="http://schemas.openxmlformats.org/officeDocument/2006/relationships/image" Target="../media/image23.gif"/><Relationship Id="rId31" Type="http://schemas.openxmlformats.org/officeDocument/2006/relationships/image" Target="../media/image35.jpeg"/><Relationship Id="rId4" Type="http://schemas.openxmlformats.org/officeDocument/2006/relationships/image" Target="../media/image11.jpeg"/><Relationship Id="rId9" Type="http://schemas.openxmlformats.org/officeDocument/2006/relationships/hyperlink" Target="http://www.ncbi.nlm.nih.gov/" TargetMode="External"/><Relationship Id="rId14" Type="http://schemas.openxmlformats.org/officeDocument/2006/relationships/image" Target="../media/image20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Relationship Id="rId30" Type="http://schemas.openxmlformats.org/officeDocument/2006/relationships/image" Target="../media/image34.jpeg"/><Relationship Id="rId35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1.png"/><Relationship Id="rId4" Type="http://schemas.openxmlformats.org/officeDocument/2006/relationships/image" Target="../media/image46.png"/><Relationship Id="rId9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13" Type="http://schemas.openxmlformats.org/officeDocument/2006/relationships/image" Target="../media/image61.jpeg"/><Relationship Id="rId18" Type="http://schemas.openxmlformats.org/officeDocument/2006/relationships/image" Target="../media/image66.png"/><Relationship Id="rId26" Type="http://schemas.openxmlformats.org/officeDocument/2006/relationships/image" Target="../media/image74.jpeg"/><Relationship Id="rId3" Type="http://schemas.openxmlformats.org/officeDocument/2006/relationships/hyperlink" Target="http://www.gbif.org/" TargetMode="External"/><Relationship Id="rId21" Type="http://schemas.openxmlformats.org/officeDocument/2006/relationships/image" Target="../media/image69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17" Type="http://schemas.openxmlformats.org/officeDocument/2006/relationships/image" Target="../media/image65.png"/><Relationship Id="rId25" Type="http://schemas.openxmlformats.org/officeDocument/2006/relationships/image" Target="../media/image7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64.png"/><Relationship Id="rId20" Type="http://schemas.openxmlformats.org/officeDocument/2006/relationships/image" Target="../media/image68.png"/><Relationship Id="rId29" Type="http://schemas.openxmlformats.org/officeDocument/2006/relationships/image" Target="../media/image7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4.png"/><Relationship Id="rId11" Type="http://schemas.openxmlformats.org/officeDocument/2006/relationships/image" Target="../media/image59.jpeg"/><Relationship Id="rId24" Type="http://schemas.openxmlformats.org/officeDocument/2006/relationships/image" Target="../media/image72.png"/><Relationship Id="rId5" Type="http://schemas.openxmlformats.org/officeDocument/2006/relationships/image" Target="../media/image53.png"/><Relationship Id="rId15" Type="http://schemas.openxmlformats.org/officeDocument/2006/relationships/image" Target="../media/image63.png"/><Relationship Id="rId23" Type="http://schemas.openxmlformats.org/officeDocument/2006/relationships/image" Target="../media/image71.png"/><Relationship Id="rId28" Type="http://schemas.openxmlformats.org/officeDocument/2006/relationships/image" Target="../media/image76.png"/><Relationship Id="rId10" Type="http://schemas.openxmlformats.org/officeDocument/2006/relationships/image" Target="../media/image58.jpeg"/><Relationship Id="rId19" Type="http://schemas.openxmlformats.org/officeDocument/2006/relationships/image" Target="../media/image67.png"/><Relationship Id="rId4" Type="http://schemas.openxmlformats.org/officeDocument/2006/relationships/image" Target="../media/image52.png"/><Relationship Id="rId9" Type="http://schemas.openxmlformats.org/officeDocument/2006/relationships/image" Target="../media/image57.jpeg"/><Relationship Id="rId14" Type="http://schemas.openxmlformats.org/officeDocument/2006/relationships/image" Target="../media/image62.png"/><Relationship Id="rId22" Type="http://schemas.openxmlformats.org/officeDocument/2006/relationships/image" Target="../media/image70.jpeg"/><Relationship Id="rId27" Type="http://schemas.openxmlformats.org/officeDocument/2006/relationships/image" Target="../media/image7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hyperlink" Target="http://www.gbif.org/resource/8219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43661" y="6333996"/>
            <a:ext cx="8053388" cy="323851"/>
          </a:xfrm>
        </p:spPr>
        <p:txBody>
          <a:bodyPr>
            <a:normAutofit/>
          </a:bodyPr>
          <a:lstStyle/>
          <a:p>
            <a:pPr lvl="0"/>
            <a:r>
              <a:rPr lang="en-GB" dirty="0" smtClean="0"/>
              <a:t>1  - Global </a:t>
            </a:r>
            <a:r>
              <a:rPr lang="en-GB" dirty="0"/>
              <a:t>Biodiversity Information Facility, </a:t>
            </a:r>
            <a:r>
              <a:rPr lang="en-GB" dirty="0" smtClean="0"/>
              <a:t>2 -</a:t>
            </a:r>
            <a:r>
              <a:rPr lang="en-US" dirty="0" smtClean="0"/>
              <a:t> </a:t>
            </a:r>
            <a:r>
              <a:rPr lang="en-GB" dirty="0" smtClean="0"/>
              <a:t>GGBN, </a:t>
            </a:r>
            <a:r>
              <a:rPr lang="en-GB" dirty="0" err="1" smtClean="0"/>
              <a:t>Botanischer</a:t>
            </a:r>
            <a:r>
              <a:rPr lang="en-GB" dirty="0" smtClean="0"/>
              <a:t> Garten und </a:t>
            </a:r>
            <a:r>
              <a:rPr lang="en-GB" dirty="0" err="1" smtClean="0"/>
              <a:t>Botanisches</a:t>
            </a:r>
            <a:r>
              <a:rPr lang="en-GB" dirty="0" smtClean="0"/>
              <a:t> Museum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5193" y="2478641"/>
            <a:ext cx="8054116" cy="3234267"/>
          </a:xfrm>
        </p:spPr>
        <p:txBody>
          <a:bodyPr/>
          <a:lstStyle/>
          <a:p>
            <a:r>
              <a:rPr lang="en-US" sz="2800" dirty="0"/>
              <a:t>Crosslinking species occurrences and molecular evidence for species identities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855125" y="5625254"/>
            <a:ext cx="8054116" cy="718991"/>
          </a:xfrm>
        </p:spPr>
        <p:txBody>
          <a:bodyPr/>
          <a:lstStyle/>
          <a:p>
            <a:r>
              <a:rPr lang="en-GB" dirty="0">
                <a:latin typeface="Arial Narrow" panose="020B0606020202030204" pitchFamily="34" charset="0"/>
              </a:rPr>
              <a:t>Dmitry Schigel</a:t>
            </a:r>
            <a:r>
              <a:rPr lang="en-GB" baseline="30000" dirty="0">
                <a:latin typeface="Arial Narrow" panose="020B0606020202030204" pitchFamily="34" charset="0"/>
              </a:rPr>
              <a:t>1</a:t>
            </a:r>
            <a:r>
              <a:rPr lang="en-GB" dirty="0">
                <a:latin typeface="Arial Narrow" panose="020B0606020202030204" pitchFamily="34" charset="0"/>
              </a:rPr>
              <a:t>, Siro Masinde</a:t>
            </a:r>
            <a:r>
              <a:rPr lang="en-GB" baseline="30000" dirty="0">
                <a:latin typeface="Arial Narrow" panose="020B0606020202030204" pitchFamily="34" charset="0"/>
              </a:rPr>
              <a:t>1</a:t>
            </a:r>
            <a:r>
              <a:rPr lang="en-GB" dirty="0">
                <a:latin typeface="Arial Narrow" panose="020B0606020202030204" pitchFamily="34" charset="0"/>
              </a:rPr>
              <a:t>, Donald Hobern</a:t>
            </a:r>
            <a:r>
              <a:rPr lang="en-GB" baseline="30000" dirty="0">
                <a:latin typeface="Arial Narrow" panose="020B0606020202030204" pitchFamily="34" charset="0"/>
              </a:rPr>
              <a:t>1</a:t>
            </a:r>
            <a:r>
              <a:rPr lang="en-GB" dirty="0">
                <a:latin typeface="Arial Narrow" panose="020B0606020202030204" pitchFamily="34" charset="0"/>
              </a:rPr>
              <a:t>, Gabriele </a:t>
            </a:r>
            <a:r>
              <a:rPr lang="en-GB" dirty="0" smtClean="0">
                <a:latin typeface="Arial Narrow" panose="020B0606020202030204" pitchFamily="34" charset="0"/>
              </a:rPr>
              <a:t>Dr</a:t>
            </a:r>
            <a:r>
              <a:rPr lang="da-DK" dirty="0" smtClean="0">
                <a:latin typeface="Arial Narrow" panose="020B0606020202030204" pitchFamily="34" charset="0"/>
              </a:rPr>
              <a:t>ö</a:t>
            </a:r>
            <a:r>
              <a:rPr lang="en-GB" dirty="0" smtClean="0">
                <a:latin typeface="Arial Narrow" panose="020B0606020202030204" pitchFamily="34" charset="0"/>
              </a:rPr>
              <a:t>ge</a:t>
            </a:r>
            <a:r>
              <a:rPr lang="en-GB" baseline="30000" dirty="0" smtClean="0">
                <a:latin typeface="Arial Narrow" panose="020B0606020202030204" pitchFamily="34" charset="0"/>
              </a:rPr>
              <a:t>2</a:t>
            </a:r>
            <a:endParaRPr lang="en-US" dirty="0">
              <a:latin typeface="Arial Narrow" panose="020B0606020202030204" pitchFamily="34" charset="0"/>
            </a:endParaRPr>
          </a:p>
        </p:txBody>
      </p:sp>
      <p:pic>
        <p:nvPicPr>
          <p:cNvPr id="8" name="Picture 10" descr="https://meetings.ggbn.org/images/ggbn_logo_b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067" y="93225"/>
            <a:ext cx="1334583" cy="129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89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83" y="1929761"/>
            <a:ext cx="4598503" cy="299058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7"/>
            <a:ext cx="8428019" cy="7950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000" dirty="0" smtClean="0">
                <a:solidFill>
                  <a:srgbClr val="3E9034"/>
                </a:solidFill>
              </a:rPr>
              <a:t>Use citations, by country of authors</a:t>
            </a:r>
            <a:endParaRPr lang="en-US" sz="3000" b="0" dirty="0">
              <a:solidFill>
                <a:srgbClr val="3E9034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10 JUN 2016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127000" y="-57730"/>
            <a:ext cx="591416" cy="4560455"/>
          </a:xfrm>
          <a:prstGeom prst="rect">
            <a:avLst/>
          </a:prstGeom>
        </p:spPr>
        <p:txBody>
          <a:bodyPr vert="vert270" lIns="0" tIns="36000" rIns="0" bIns="36000" rtlCol="0">
            <a:noAutofit/>
          </a:bodyPr>
          <a:lstStyle>
            <a:lvl1pPr indent="0" algn="r">
              <a:spcBef>
                <a:spcPct val="20000"/>
              </a:spcBef>
              <a:buFont typeface="Arial"/>
              <a:buNone/>
              <a:defRPr lang="en-US" sz="4000" dirty="0" smtClean="0">
                <a:solidFill>
                  <a:srgbClr val="FDB002">
                    <a:alpha val="32000"/>
                  </a:srgbClr>
                </a:solidFill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/>
              <a:buChar char="•"/>
              <a:defRPr sz="2800">
                <a:latin typeface="Arial Narrow"/>
                <a:cs typeface="Arial Narrow"/>
              </a:defRPr>
            </a:lvl2pPr>
            <a:lvl3pPr marL="1143000" indent="-228600">
              <a:spcBef>
                <a:spcPct val="20000"/>
              </a:spcBef>
              <a:buFont typeface="Wingdings" charset="2"/>
              <a:buChar char="§"/>
              <a:defRPr sz="2400">
                <a:latin typeface="Arial Narrow"/>
                <a:cs typeface="Arial Narrow"/>
              </a:defRPr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>
                <a:latin typeface="Arial Narrow"/>
                <a:cs typeface="Arial Narrow"/>
              </a:defRPr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>
                <a:latin typeface="Arial Narrow"/>
                <a:cs typeface="Arial Narrow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US" dirty="0" smtClean="0"/>
              <a:t>research use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78770" y="3842320"/>
            <a:ext cx="30080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Total 2016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8940" y="5651417"/>
            <a:ext cx="3355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>
                <a:latin typeface="Arial Narrow" panose="020B0606020202030204" pitchFamily="34" charset="0"/>
                <a:cs typeface="Arial" panose="020B0604020202020204" pitchFamily="34" charset="0"/>
              </a:rPr>
              <a:t>Number of research publications </a:t>
            </a:r>
            <a:r>
              <a:rPr lang="en-US" sz="900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in 2016 </a:t>
            </a:r>
            <a:r>
              <a:rPr lang="en-US" sz="900" i="1" dirty="0">
                <a:latin typeface="Arial Narrow" panose="020B0606020202030204" pitchFamily="34" charset="0"/>
                <a:cs typeface="Arial" panose="020B0604020202020204" pitchFamily="34" charset="0"/>
              </a:rPr>
              <a:t>citing use of GBIF-mediated data, ranked by country according to affiliation of </a:t>
            </a:r>
            <a:r>
              <a:rPr lang="en-US" sz="900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author. Top 10 countries shown.</a:t>
            </a:r>
            <a:r>
              <a:rPr lang="en-US" sz="900" i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endParaRPr lang="en-US" sz="900" i="1" dirty="0">
              <a:solidFill>
                <a:srgbClr val="FF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71072" y="1085196"/>
            <a:ext cx="30080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May 2016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78770" y="3114299"/>
            <a:ext cx="33556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>
                <a:latin typeface="Arial Narrow" panose="020B0606020202030204" pitchFamily="34" charset="0"/>
                <a:cs typeface="Arial" panose="020B0604020202020204" pitchFamily="34" charset="0"/>
              </a:rPr>
              <a:t>Number of research publications </a:t>
            </a:r>
            <a:r>
              <a:rPr lang="en-US" sz="900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in May 2016 </a:t>
            </a:r>
            <a:r>
              <a:rPr lang="en-US" sz="900" i="1" dirty="0">
                <a:latin typeface="Arial Narrow" panose="020B0606020202030204" pitchFamily="34" charset="0"/>
                <a:cs typeface="Arial" panose="020B0604020202020204" pitchFamily="34" charset="0"/>
              </a:rPr>
              <a:t>citing use of </a:t>
            </a:r>
            <a:r>
              <a:rPr lang="en-US" sz="900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en-US" sz="900" i="1" dirty="0" smtClean="0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en-US" sz="900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GBIF</a:t>
            </a:r>
            <a:r>
              <a:rPr lang="en-US" sz="900" i="1" dirty="0">
                <a:latin typeface="Arial Narrow" panose="020B0606020202030204" pitchFamily="34" charset="0"/>
                <a:cs typeface="Arial" panose="020B0604020202020204" pitchFamily="34" charset="0"/>
              </a:rPr>
              <a:t>-mediated data, ranked by country according to affiliation of </a:t>
            </a:r>
            <a:r>
              <a:rPr lang="en-US" sz="900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author. </a:t>
            </a:r>
          </a:p>
          <a:p>
            <a:r>
              <a:rPr lang="en-US" sz="900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Top 11 </a:t>
            </a:r>
            <a:r>
              <a:rPr lang="en-US" sz="900" i="1" dirty="0">
                <a:latin typeface="Arial Narrow" panose="020B0606020202030204" pitchFamily="34" charset="0"/>
                <a:cs typeface="Arial" panose="020B0604020202020204" pitchFamily="34" charset="0"/>
              </a:rPr>
              <a:t>countries </a:t>
            </a:r>
            <a:r>
              <a:rPr lang="en-US" sz="900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shown.</a:t>
            </a:r>
            <a:r>
              <a:rPr lang="en-US" sz="900" i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endParaRPr lang="en-US" sz="900" i="1" dirty="0">
              <a:solidFill>
                <a:srgbClr val="FF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66033"/>
              </p:ext>
            </p:extLst>
          </p:nvPr>
        </p:nvGraphicFramePr>
        <p:xfrm>
          <a:off x="5678770" y="4272645"/>
          <a:ext cx="3226279" cy="12954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16459"/>
                <a:gridCol w="404670"/>
                <a:gridCol w="1195134"/>
                <a:gridCol w="410016"/>
              </a:tblGrid>
              <a:tr h="247291">
                <a:tc>
                  <a:txBody>
                    <a:bodyPr/>
                    <a:lstStyle/>
                    <a:p>
                      <a:r>
                        <a:rPr lang="en-US" sz="1100" b="0" i="0" dirty="0" smtClean="0">
                          <a:latin typeface="Arial Narrow"/>
                          <a:cs typeface="Arial Narrow"/>
                        </a:rPr>
                        <a:t>1. United States</a:t>
                      </a:r>
                      <a:endParaRPr lang="en-US" sz="11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0" i="0" dirty="0" smtClean="0">
                          <a:latin typeface="Arial Narrow"/>
                          <a:cs typeface="Arial Narrow"/>
                        </a:rPr>
                        <a:t>49</a:t>
                      </a:r>
                      <a:endParaRPr lang="en-US" sz="11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100" b="0" i="0" dirty="0" smtClean="0">
                          <a:latin typeface="Arial Narrow"/>
                          <a:cs typeface="Arial Narrow"/>
                        </a:rPr>
                        <a:t>5. Brazil</a:t>
                      </a:r>
                      <a:endParaRPr lang="en-US" sz="1100" b="0" i="0" kern="1200" dirty="0">
                        <a:solidFill>
                          <a:schemeClr val="dk1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anchor="ctr">
                    <a:lnL w="762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en-US" sz="1100" b="0" i="0" kern="1200" dirty="0" smtClean="0">
                          <a:solidFill>
                            <a:schemeClr val="dk1"/>
                          </a:solidFill>
                          <a:latin typeface="Arial Narrow"/>
                          <a:ea typeface="+mn-ea"/>
                          <a:cs typeface="Arial Narrow"/>
                        </a:rPr>
                        <a:t>14</a:t>
                      </a:r>
                      <a:endParaRPr lang="en-US" sz="1100" b="0" i="0" kern="1200" dirty="0">
                        <a:solidFill>
                          <a:schemeClr val="dk1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47291">
                <a:tc>
                  <a:txBody>
                    <a:bodyPr/>
                    <a:lstStyle/>
                    <a:p>
                      <a:r>
                        <a:rPr lang="en-US" sz="1100" b="0" i="0" dirty="0" smtClean="0">
                          <a:latin typeface="Arial Narrow"/>
                          <a:cs typeface="Arial Narrow"/>
                        </a:rPr>
                        <a:t>2. Germany</a:t>
                      </a:r>
                      <a:endParaRPr lang="en-US" sz="11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0" i="0" dirty="0" smtClean="0">
                          <a:latin typeface="Arial Narrow"/>
                          <a:cs typeface="Arial Narrow"/>
                        </a:rPr>
                        <a:t>22</a:t>
                      </a:r>
                      <a:endParaRPr lang="en-US" sz="11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 smtClean="0">
                          <a:latin typeface="Arial Narrow"/>
                          <a:cs typeface="Arial Narrow"/>
                        </a:rPr>
                        <a:t>5. United Kingdom</a:t>
                      </a:r>
                    </a:p>
                  </a:txBody>
                  <a:tcPr anchor="ctr">
                    <a:lnL w="762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0" i="0" dirty="0" smtClean="0">
                          <a:latin typeface="Arial Narrow"/>
                          <a:cs typeface="Arial Narrow"/>
                        </a:rPr>
                        <a:t>14</a:t>
                      </a:r>
                      <a:endParaRPr lang="en-US" sz="11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7291">
                <a:tc>
                  <a:txBody>
                    <a:bodyPr/>
                    <a:lstStyle/>
                    <a:p>
                      <a:r>
                        <a:rPr lang="en-US" sz="1100" b="0" i="0" dirty="0" smtClean="0">
                          <a:latin typeface="Arial Narrow"/>
                          <a:cs typeface="Arial Narrow"/>
                        </a:rPr>
                        <a:t>3. France</a:t>
                      </a:r>
                      <a:endParaRPr lang="en-US" sz="11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0" i="0" dirty="0" smtClean="0">
                          <a:latin typeface="Arial Narrow"/>
                          <a:cs typeface="Arial Narrow"/>
                        </a:rPr>
                        <a:t>18</a:t>
                      </a:r>
                      <a:endParaRPr lang="en-US" sz="11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 smtClean="0">
                          <a:latin typeface="Arial Narrow"/>
                          <a:cs typeface="Arial Narrow"/>
                        </a:rPr>
                        <a:t>8. Australia</a:t>
                      </a:r>
                    </a:p>
                  </a:txBody>
                  <a:tcPr anchor="ctr">
                    <a:lnL w="762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0" i="0" dirty="0" smtClean="0">
                          <a:latin typeface="Arial Narrow"/>
                          <a:cs typeface="Arial Narrow"/>
                        </a:rPr>
                        <a:t>11</a:t>
                      </a:r>
                      <a:endParaRPr lang="en-US" sz="11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47291">
                <a:tc>
                  <a:txBody>
                    <a:bodyPr/>
                    <a:lstStyle/>
                    <a:p>
                      <a:r>
                        <a:rPr lang="en-US" sz="1100" b="0" i="0" dirty="0" smtClean="0">
                          <a:latin typeface="Arial Narrow"/>
                          <a:cs typeface="Arial Narrow"/>
                        </a:rPr>
                        <a:t>4. China</a:t>
                      </a:r>
                      <a:endParaRPr lang="en-US" sz="11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0" i="0" dirty="0" smtClean="0">
                          <a:latin typeface="Arial Narrow"/>
                          <a:cs typeface="Arial Narrow"/>
                        </a:rPr>
                        <a:t>17</a:t>
                      </a:r>
                      <a:endParaRPr lang="en-US" sz="11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i="0" dirty="0" smtClean="0">
                          <a:latin typeface="Arial Narrow"/>
                          <a:cs typeface="Arial Narrow"/>
                        </a:rPr>
                        <a:t>8. Spain</a:t>
                      </a:r>
                      <a:endParaRPr lang="en-US" sz="11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762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0" i="0" dirty="0" smtClean="0">
                          <a:latin typeface="Arial Narrow"/>
                          <a:cs typeface="Arial Narrow"/>
                        </a:rPr>
                        <a:t>11</a:t>
                      </a:r>
                      <a:endParaRPr lang="en-US" sz="11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7291">
                <a:tc>
                  <a:txBody>
                    <a:bodyPr/>
                    <a:lstStyle/>
                    <a:p>
                      <a:r>
                        <a:rPr lang="en-US" sz="1100" b="0" i="0" dirty="0" smtClean="0">
                          <a:latin typeface="Arial Narrow"/>
                          <a:cs typeface="Arial Narrow"/>
                        </a:rPr>
                        <a:t>5. Mexico</a:t>
                      </a:r>
                      <a:endParaRPr lang="en-US" sz="11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0" i="0" dirty="0" smtClean="0">
                          <a:latin typeface="Arial Narrow"/>
                          <a:cs typeface="Arial Narrow"/>
                        </a:rPr>
                        <a:t>14</a:t>
                      </a:r>
                      <a:endParaRPr lang="en-US" sz="11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i="0" dirty="0" smtClean="0">
                          <a:latin typeface="Arial Narrow"/>
                          <a:cs typeface="Arial Narrow"/>
                        </a:rPr>
                        <a:t>10. Canada</a:t>
                      </a:r>
                      <a:endParaRPr lang="en-US" sz="11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762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0" i="0" dirty="0" smtClean="0">
                          <a:latin typeface="Arial Narrow"/>
                          <a:cs typeface="Arial Narrow"/>
                        </a:rPr>
                        <a:t>10</a:t>
                      </a:r>
                      <a:endParaRPr lang="en-US" sz="11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931577"/>
              </p:ext>
            </p:extLst>
          </p:nvPr>
        </p:nvGraphicFramePr>
        <p:xfrm>
          <a:off x="5678770" y="1442033"/>
          <a:ext cx="3226279" cy="15544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16459"/>
                <a:gridCol w="404670"/>
                <a:gridCol w="1195134"/>
                <a:gridCol w="410016"/>
              </a:tblGrid>
              <a:tr h="24729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 smtClean="0">
                          <a:latin typeface="Arial Narrow"/>
                          <a:cs typeface="Arial Narrow"/>
                        </a:rPr>
                        <a:t>1. United States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0" i="0" dirty="0" smtClean="0">
                          <a:latin typeface="Arial Narrow"/>
                          <a:cs typeface="Arial Narrow"/>
                        </a:rPr>
                        <a:t>15</a:t>
                      </a:r>
                      <a:endParaRPr lang="en-US" sz="11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100" b="0" i="0" kern="1200" dirty="0" smtClean="0">
                          <a:solidFill>
                            <a:schemeClr val="dk1"/>
                          </a:solidFill>
                          <a:latin typeface="Arial Narrow"/>
                          <a:ea typeface="+mn-ea"/>
                          <a:cs typeface="Arial Narrow"/>
                        </a:rPr>
                        <a:t>7. Australia</a:t>
                      </a:r>
                      <a:endParaRPr lang="en-US" sz="1100" b="0" i="0" kern="1200" dirty="0">
                        <a:solidFill>
                          <a:schemeClr val="dk1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anchor="ctr">
                    <a:lnL w="762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en-US" sz="1100" b="0" i="0" kern="1200" dirty="0" smtClean="0">
                          <a:solidFill>
                            <a:schemeClr val="dk1"/>
                          </a:solidFill>
                          <a:latin typeface="Arial Narrow"/>
                          <a:ea typeface="+mn-ea"/>
                          <a:cs typeface="Arial Narrow"/>
                        </a:rPr>
                        <a:t>4</a:t>
                      </a:r>
                      <a:endParaRPr lang="en-US" sz="1100" b="0" i="0" kern="1200" dirty="0">
                        <a:solidFill>
                          <a:schemeClr val="dk1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4729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 smtClean="0">
                          <a:latin typeface="Arial Narrow"/>
                          <a:cs typeface="Arial Narrow"/>
                        </a:rPr>
                        <a:t>2. Germany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0" i="0" dirty="0" smtClean="0">
                          <a:latin typeface="Arial Narrow"/>
                          <a:cs typeface="Arial Narrow"/>
                        </a:rPr>
                        <a:t>9</a:t>
                      </a:r>
                      <a:endParaRPr lang="en-US" sz="11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100" b="0" i="0" kern="1200" dirty="0" smtClean="0">
                          <a:solidFill>
                            <a:schemeClr val="dk1"/>
                          </a:solidFill>
                          <a:latin typeface="Arial Narrow"/>
                          <a:ea typeface="+mn-ea"/>
                          <a:cs typeface="Arial Narrow"/>
                        </a:rPr>
                        <a:t>7. Brazil</a:t>
                      </a:r>
                      <a:endParaRPr lang="en-US" sz="1100" b="0" i="0" kern="1200" dirty="0">
                        <a:solidFill>
                          <a:schemeClr val="dk1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anchor="ctr">
                    <a:lnL w="762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en-US" sz="1100" b="0" i="0" kern="1200" dirty="0" smtClean="0">
                          <a:solidFill>
                            <a:schemeClr val="dk1"/>
                          </a:solidFill>
                          <a:latin typeface="Arial Narrow"/>
                          <a:ea typeface="+mn-ea"/>
                          <a:cs typeface="Arial Narrow"/>
                        </a:rPr>
                        <a:t>4</a:t>
                      </a:r>
                      <a:endParaRPr lang="en-US" sz="1100" b="0" i="0" kern="1200" dirty="0">
                        <a:solidFill>
                          <a:schemeClr val="dk1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7291">
                <a:tc>
                  <a:txBody>
                    <a:bodyPr/>
                    <a:lstStyle/>
                    <a:p>
                      <a:r>
                        <a:rPr lang="en-US" sz="1100" b="0" i="0" dirty="0" smtClean="0">
                          <a:latin typeface="Arial Narrow"/>
                          <a:cs typeface="Arial Narrow"/>
                        </a:rPr>
                        <a:t>3. China</a:t>
                      </a:r>
                      <a:endParaRPr lang="en-US" sz="11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0" i="0" dirty="0" smtClean="0">
                          <a:latin typeface="Arial Narrow"/>
                          <a:cs typeface="Arial Narrow"/>
                        </a:rPr>
                        <a:t>5</a:t>
                      </a:r>
                      <a:endParaRPr lang="en-US" sz="11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i="0" dirty="0" smtClean="0">
                          <a:latin typeface="Arial Narrow"/>
                          <a:cs typeface="Arial Narrow"/>
                        </a:rPr>
                        <a:t>9.</a:t>
                      </a:r>
                      <a:r>
                        <a:rPr lang="en-US" sz="1100" b="0" i="0" baseline="0" dirty="0" smtClean="0">
                          <a:latin typeface="Arial Narrow"/>
                          <a:cs typeface="Arial Narrow"/>
                        </a:rPr>
                        <a:t> Canada</a:t>
                      </a:r>
                      <a:endParaRPr lang="en-US" sz="11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762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0" i="0" dirty="0" smtClean="0">
                          <a:latin typeface="Arial Narrow"/>
                          <a:cs typeface="Arial Narrow"/>
                        </a:rPr>
                        <a:t>3</a:t>
                      </a:r>
                      <a:endParaRPr lang="en-US" sz="11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729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 smtClean="0">
                          <a:latin typeface="Arial Narrow"/>
                          <a:cs typeface="Arial Narrow"/>
                        </a:rPr>
                        <a:t>3. France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0" i="0" dirty="0" smtClean="0">
                          <a:latin typeface="Arial Narrow"/>
                          <a:cs typeface="Arial Narrow"/>
                        </a:rPr>
                        <a:t>5</a:t>
                      </a:r>
                      <a:endParaRPr lang="en-US" sz="11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 smtClean="0">
                          <a:latin typeface="Arial Narrow"/>
                          <a:cs typeface="Arial Narrow"/>
                        </a:rPr>
                        <a:t>9. </a:t>
                      </a:r>
                      <a:r>
                        <a:rPr lang="en-US" sz="1100" b="0" i="0" baseline="0" dirty="0" smtClean="0">
                          <a:latin typeface="Arial Narrow"/>
                          <a:cs typeface="Arial Narrow"/>
                        </a:rPr>
                        <a:t>Netherlands</a:t>
                      </a:r>
                      <a:endParaRPr lang="en-US" sz="1100" b="0" i="0" dirty="0" smtClean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762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0" i="0" dirty="0" smtClean="0">
                          <a:latin typeface="Arial Narrow"/>
                          <a:cs typeface="Arial Narrow"/>
                        </a:rPr>
                        <a:t>3</a:t>
                      </a:r>
                      <a:endParaRPr lang="en-US" sz="11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7291">
                <a:tc>
                  <a:txBody>
                    <a:bodyPr/>
                    <a:lstStyle/>
                    <a:p>
                      <a:r>
                        <a:rPr lang="en-US" sz="1100" b="0" i="0" dirty="0" smtClean="0">
                          <a:latin typeface="Arial Narrow"/>
                          <a:cs typeface="Arial Narrow"/>
                        </a:rPr>
                        <a:t>3. Spain</a:t>
                      </a:r>
                      <a:endParaRPr lang="en-US" sz="11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0" i="0" dirty="0" smtClean="0">
                          <a:latin typeface="Arial Narrow"/>
                          <a:cs typeface="Arial Narrow"/>
                        </a:rPr>
                        <a:t>5</a:t>
                      </a:r>
                      <a:endParaRPr lang="en-US" sz="11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i="0" dirty="0" smtClean="0">
                          <a:latin typeface="Arial Narrow"/>
                          <a:cs typeface="Arial Narrow"/>
                        </a:rPr>
                        <a:t>9. South Africa</a:t>
                      </a:r>
                      <a:endParaRPr lang="en-US" sz="11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762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0" i="0" dirty="0" smtClean="0">
                          <a:latin typeface="Arial Narrow"/>
                          <a:cs typeface="Arial Narrow"/>
                        </a:rPr>
                        <a:t>3</a:t>
                      </a:r>
                      <a:endParaRPr lang="en-US" sz="11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7291">
                <a:tc>
                  <a:txBody>
                    <a:bodyPr/>
                    <a:lstStyle/>
                    <a:p>
                      <a:r>
                        <a:rPr lang="en-US" sz="1100" b="0" i="0" dirty="0" smtClean="0">
                          <a:latin typeface="Arial Narrow"/>
                          <a:cs typeface="Arial Narrow"/>
                        </a:rPr>
                        <a:t>3. United Kingdom</a:t>
                      </a:r>
                      <a:endParaRPr lang="en-US" sz="11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0" i="0" dirty="0" smtClean="0">
                          <a:latin typeface="Arial Narrow"/>
                          <a:cs typeface="Arial Narrow"/>
                        </a:rPr>
                        <a:t>5</a:t>
                      </a:r>
                      <a:endParaRPr lang="en-US" sz="11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762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1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235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GBIF AND</a:t>
            </a:r>
            <a:r>
              <a:rPr lang="ru-RU" dirty="0" smtClean="0"/>
              <a:t> </a:t>
            </a:r>
            <a:r>
              <a:rPr lang="en-US" dirty="0" smtClean="0"/>
              <a:t>digital object identifiers </a:t>
            </a:r>
            <a:endParaRPr lang="en-US" dirty="0"/>
          </a:p>
        </p:txBody>
      </p:sp>
      <p:pic>
        <p:nvPicPr>
          <p:cNvPr id="6" name="Picture 5" descr="Screenshot 2015-04-21 06.14.29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324" y="863245"/>
            <a:ext cx="7026275" cy="4554611"/>
          </a:xfrm>
          <a:prstGeom prst="rect">
            <a:avLst/>
          </a:prstGeom>
        </p:spPr>
      </p:pic>
      <p:pic>
        <p:nvPicPr>
          <p:cNvPr id="7" name="Picture 6" descr="Screenshot 2015-04-21 06.14.56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601" y="4149475"/>
            <a:ext cx="4563532" cy="21855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5418667" y="4234142"/>
            <a:ext cx="1422400" cy="371725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Content Placeholder 8" descr="Screen Shot 2015-03-13 at 11.00.26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95038" y="1740833"/>
            <a:ext cx="4038600" cy="3342523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6390872" y="3730452"/>
            <a:ext cx="1422400" cy="371725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230825" y="-55924"/>
            <a:ext cx="861774" cy="569010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r"/>
            <a:r>
              <a:rPr lang="en-US" sz="4400" dirty="0" smtClean="0">
                <a:solidFill>
                  <a:srgbClr val="FDB002">
                    <a:alpha val="32000"/>
                  </a:srgbClr>
                </a:solidFill>
                <a:latin typeface="Arial"/>
                <a:cs typeface="Arial"/>
              </a:rPr>
              <a:t>DOIs</a:t>
            </a:r>
            <a:endParaRPr lang="en-US" sz="4400" dirty="0">
              <a:solidFill>
                <a:srgbClr val="FDB002">
                  <a:alpha val="32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12" name="Text Placeholder 9"/>
          <p:cNvSpPr txBox="1">
            <a:spLocks/>
          </p:cNvSpPr>
          <p:nvPr/>
        </p:nvSpPr>
        <p:spPr>
          <a:xfrm>
            <a:off x="-358715" y="6373693"/>
            <a:ext cx="8025076" cy="38311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dirty="0" smtClean="0">
                <a:solidFill>
                  <a:prstClr val="black"/>
                </a:solidFill>
              </a:rPr>
              <a:t>http://www.gbif.org/newsroom/news/ipt-release-supports-doi-citation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85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0" y="183197"/>
            <a:ext cx="8964488" cy="563563"/>
          </a:xfrm>
        </p:spPr>
        <p:txBody>
          <a:bodyPr>
            <a:noAutofit/>
          </a:bodyPr>
          <a:lstStyle/>
          <a:p>
            <a:r>
              <a:rPr lang="en-GB" sz="2400" cap="none" dirty="0" smtClean="0">
                <a:solidFill>
                  <a:srgbClr val="006600"/>
                </a:solidFill>
              </a:rPr>
              <a:t>TASK GROUPS ON FITNESS FOR USE:</a:t>
            </a:r>
            <a:br>
              <a:rPr lang="en-GB" sz="2400" cap="none" dirty="0" smtClean="0">
                <a:solidFill>
                  <a:srgbClr val="006600"/>
                </a:solidFill>
              </a:rPr>
            </a:br>
            <a:r>
              <a:rPr lang="en-GB" sz="2400" b="0" dirty="0" smtClean="0">
                <a:solidFill>
                  <a:srgbClr val="006600"/>
                </a:solidFill>
              </a:rPr>
              <a:t>invasive Alien Species and DNA evidence</a:t>
            </a:r>
            <a:endParaRPr lang="en-GB" sz="2400" b="0" cap="none" dirty="0">
              <a:solidFill>
                <a:srgbClr val="0066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5669" y="1249710"/>
            <a:ext cx="860980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 smtClean="0"/>
          </a:p>
          <a:p>
            <a:r>
              <a:rPr lang="en-US" sz="2400" b="1" dirty="0" smtClean="0"/>
              <a:t>2016 group</a:t>
            </a:r>
            <a:r>
              <a:rPr lang="en-US" sz="2400" dirty="0" smtClean="0"/>
              <a:t> on invasive alien species:</a:t>
            </a:r>
            <a:br>
              <a:rPr lang="en-US" sz="2400" dirty="0" smtClean="0"/>
            </a:br>
            <a:r>
              <a:rPr lang="en-US" sz="2400" b="1" dirty="0" smtClean="0"/>
              <a:t>Melodie McGeoch</a:t>
            </a:r>
            <a:r>
              <a:rPr lang="en-US" sz="2400" dirty="0" smtClean="0"/>
              <a:t> + 5 experts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meetings, teleconferences and survey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report in November 2016</a:t>
            </a:r>
          </a:p>
          <a:p>
            <a:endParaRPr lang="en-US" sz="2400" dirty="0"/>
          </a:p>
          <a:p>
            <a:r>
              <a:rPr lang="en-US" sz="2400" dirty="0" smtClean="0"/>
              <a:t>				*    *    *</a:t>
            </a:r>
          </a:p>
          <a:p>
            <a:r>
              <a:rPr lang="en-US" sz="2400" dirty="0" smtClean="0"/>
              <a:t>Exploring data use and data publishing</a:t>
            </a:r>
            <a:br>
              <a:rPr lang="en-US" sz="2400" dirty="0" smtClean="0"/>
            </a:br>
            <a:r>
              <a:rPr lang="en-US" sz="2400" dirty="0" smtClean="0"/>
              <a:t>needs of molecular biodiversity research:</a:t>
            </a:r>
          </a:p>
          <a:p>
            <a:r>
              <a:rPr lang="en-US" sz="2400" b="1" dirty="0" smtClean="0"/>
              <a:t>DNA</a:t>
            </a:r>
            <a:r>
              <a:rPr lang="en-US" sz="2400" dirty="0" smtClean="0"/>
              <a:t> survey, GGBN conference and TDWG</a:t>
            </a:r>
          </a:p>
          <a:p>
            <a:endParaRPr lang="en-US" sz="2400" dirty="0"/>
          </a:p>
          <a:p>
            <a:r>
              <a:rPr lang="en-US" sz="2400" dirty="0" smtClean="0"/>
              <a:t>Improving availability of marine data</a:t>
            </a:r>
            <a:br>
              <a:rPr lang="en-US" sz="2400" dirty="0" smtClean="0"/>
            </a:br>
            <a:r>
              <a:rPr lang="en-US" sz="2400" dirty="0" smtClean="0"/>
              <a:t>to assess its fitness for academic use</a:t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1026" name="Picture 2" descr="http://www.gbif.org/sites/default/files/styles/focal_point_for_news/public/gbif_scaled_contents/data_use/2013-July/82516/Hemimysis%20anomala%20S%20Pothoven.jpg?itok=4qCMewj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677" y="4441849"/>
            <a:ext cx="3132800" cy="1758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 Photo: Water hyacinth (Eichhornia crassipes). By Ted Center. Source - USDA via Wikimedia Commons. Public domain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197" y="1162844"/>
            <a:ext cx="3150279" cy="203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6416801" y="3277855"/>
            <a:ext cx="1969950" cy="965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5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0166" y="420113"/>
            <a:ext cx="9026643" cy="1143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Molecular </a:t>
            </a:r>
            <a:r>
              <a:rPr lang="en-US" sz="2000" dirty="0"/>
              <a:t>and morphological </a:t>
            </a:r>
            <a:r>
              <a:rPr lang="en-US" sz="2000" dirty="0" smtClean="0"/>
              <a:t>biodiversity: </a:t>
            </a:r>
            <a:r>
              <a:rPr lang="en-US" sz="2000" b="0" dirty="0" err="1" smtClean="0"/>
              <a:t>eaRLY</a:t>
            </a:r>
            <a:r>
              <a:rPr lang="en-US" sz="2000" b="0" dirty="0" smtClean="0"/>
              <a:t> SIGNALS</a:t>
            </a:r>
            <a:br>
              <a:rPr lang="en-US" sz="2000" b="0" dirty="0" smtClean="0"/>
            </a:br>
            <a:r>
              <a:rPr lang="en-US" sz="2000" b="0" dirty="0" smtClean="0"/>
              <a:t>GBIF </a:t>
            </a:r>
            <a:r>
              <a:rPr lang="en-US" sz="2000" b="0" dirty="0"/>
              <a:t>and GGBN </a:t>
            </a:r>
            <a:r>
              <a:rPr lang="en-US" sz="2000" b="0" dirty="0">
                <a:solidFill>
                  <a:srgbClr val="FF0000"/>
                </a:solidFill>
              </a:rPr>
              <a:t>survey</a:t>
            </a:r>
            <a:r>
              <a:rPr lang="en-US" sz="2000" b="0" dirty="0"/>
              <a:t> of data access, use and </a:t>
            </a:r>
            <a:r>
              <a:rPr lang="en-US" sz="2000" b="0" dirty="0" smtClean="0"/>
              <a:t>publishing</a:t>
            </a:r>
            <a:endParaRPr lang="de-DE" sz="2000" b="0" dirty="0"/>
          </a:p>
        </p:txBody>
      </p:sp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53" y="1417639"/>
            <a:ext cx="7721323" cy="4431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Rounded Rectangle 57"/>
          <p:cNvSpPr/>
          <p:nvPr/>
        </p:nvSpPr>
        <p:spPr>
          <a:xfrm>
            <a:off x="519548" y="2423164"/>
            <a:ext cx="3892232" cy="2344189"/>
          </a:xfrm>
          <a:prstGeom prst="roundRect">
            <a:avLst/>
          </a:prstGeom>
          <a:solidFill>
            <a:srgbClr val="32812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174 </a:t>
            </a:r>
            <a:r>
              <a:rPr lang="en-US" sz="3200" b="1" dirty="0" smtClean="0">
                <a:solidFill>
                  <a:schemeClr val="bg1"/>
                </a:solidFill>
              </a:rPr>
              <a:t>responses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31 </a:t>
            </a:r>
            <a:r>
              <a:rPr lang="en-US" sz="3200" dirty="0">
                <a:solidFill>
                  <a:schemeClr val="bg1"/>
                </a:solidFill>
              </a:rPr>
              <a:t>May – 17 June 2016</a:t>
            </a:r>
          </a:p>
        </p:txBody>
      </p:sp>
      <p:sp>
        <p:nvSpPr>
          <p:cNvPr id="64" name="Text Placeholder 3"/>
          <p:cNvSpPr txBox="1">
            <a:spLocks/>
          </p:cNvSpPr>
          <p:nvPr/>
        </p:nvSpPr>
        <p:spPr>
          <a:xfrm>
            <a:off x="1235868" y="2288956"/>
            <a:ext cx="3859212" cy="3746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8370" y="5439105"/>
            <a:ext cx="84030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600" dirty="0" smtClean="0">
                <a:solidFill>
                  <a:srgbClr val="FF0000"/>
                </a:solidFill>
              </a:rPr>
              <a:t>Find</a:t>
            </a:r>
            <a:r>
              <a:rPr lang="da-DK" sz="3600" dirty="0" smtClean="0"/>
              <a:t> the survey at GGBN.org and GBIF.org</a:t>
            </a:r>
          </a:p>
          <a:p>
            <a:pPr algn="ctr"/>
            <a:r>
              <a:rPr lang="da-DK" sz="3600" dirty="0" smtClean="0">
                <a:solidFill>
                  <a:srgbClr val="FF0000"/>
                </a:solidFill>
              </a:rPr>
              <a:t>fill</a:t>
            </a:r>
            <a:r>
              <a:rPr lang="da-DK" sz="3600" dirty="0" smtClean="0"/>
              <a:t> the survey, </a:t>
            </a:r>
            <a:r>
              <a:rPr lang="da-DK" sz="3600" dirty="0" smtClean="0">
                <a:solidFill>
                  <a:srgbClr val="FF0000"/>
                </a:solidFill>
              </a:rPr>
              <a:t>forward</a:t>
            </a:r>
            <a:r>
              <a:rPr lang="da-DK" sz="3600" dirty="0" smtClean="0"/>
              <a:t> the link</a:t>
            </a:r>
            <a:endParaRPr lang="en-US" sz="36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689" y="2133005"/>
            <a:ext cx="1011524" cy="984267"/>
          </a:xfrm>
          <a:prstGeom prst="rect">
            <a:avLst/>
          </a:prstGeom>
        </p:spPr>
      </p:pic>
      <p:pic>
        <p:nvPicPr>
          <p:cNvPr id="2050" name="Picture 2" descr="http://www.gbif.org/sites/default/files/users/kylecopas/GBIF-2015-dotorg-display_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499" y="3372103"/>
            <a:ext cx="1335836" cy="133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00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Q3: Research </a:t>
            </a:r>
            <a:r>
              <a:rPr dirty="0" smtClean="0"/>
              <a:t>field</a:t>
            </a:r>
            <a:r>
              <a:rPr lang="en-US" dirty="0" smtClean="0"/>
              <a:t> &amp; Q6</a:t>
            </a:r>
            <a:r>
              <a:rPr lang="en-US" dirty="0"/>
              <a:t> interest in accessing/using biodiversity Data? </a:t>
            </a:r>
            <a:endParaRPr dirty="0"/>
          </a:p>
        </p:txBody>
      </p:sp>
      <p:pic>
        <p:nvPicPr>
          <p:cNvPr id="4" name="Picture 3" descr="chart96985764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854" y="1978753"/>
            <a:ext cx="3898111" cy="3237488"/>
          </a:xfrm>
          <a:prstGeom prst="rect">
            <a:avLst/>
          </a:prstGeom>
        </p:spPr>
      </p:pic>
      <p:pic>
        <p:nvPicPr>
          <p:cNvPr id="5" name="Picture 4" descr="chart967880327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8313" y="1569883"/>
            <a:ext cx="4515149" cy="456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68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Q9: What kind of information product do you produce?</a:t>
            </a:r>
          </a:p>
        </p:txBody>
      </p:sp>
      <p:pic>
        <p:nvPicPr>
          <p:cNvPr id="4" name="Picture 3" descr="chart96788033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6" y="1334134"/>
            <a:ext cx="6878782" cy="540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76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9"/>
            <a:ext cx="8788784" cy="1143000"/>
          </a:xfrm>
        </p:spPr>
        <p:txBody>
          <a:bodyPr>
            <a:normAutofit fontScale="90000"/>
          </a:bodyPr>
          <a:lstStyle/>
          <a:p>
            <a:r>
              <a:rPr dirty="0"/>
              <a:t>Q16: </a:t>
            </a:r>
            <a:r>
              <a:rPr lang="en-US" dirty="0" smtClean="0"/>
              <a:t>…</a:t>
            </a:r>
            <a:r>
              <a:rPr dirty="0" smtClean="0"/>
              <a:t>published </a:t>
            </a:r>
            <a:r>
              <a:rPr dirty="0"/>
              <a:t>any molecular biodiversity data</a:t>
            </a:r>
            <a:r>
              <a:rPr dirty="0" smtClean="0"/>
              <a:t>?</a:t>
            </a:r>
            <a:r>
              <a:rPr lang="en-US" dirty="0" smtClean="0"/>
              <a:t> &amp; Q17</a:t>
            </a:r>
            <a:r>
              <a:rPr lang="en-US" dirty="0"/>
              <a:t>: </a:t>
            </a:r>
            <a:r>
              <a:rPr lang="en-US" dirty="0" smtClean="0"/>
              <a:t>relevant </a:t>
            </a:r>
            <a:r>
              <a:rPr lang="en-US" dirty="0"/>
              <a:t>datasets </a:t>
            </a:r>
            <a:r>
              <a:rPr lang="en-US" dirty="0" smtClean="0"/>
              <a:t>for GBIF &amp; GGBN</a:t>
            </a:r>
            <a:r>
              <a:rPr lang="en-US" dirty="0"/>
              <a:t>?</a:t>
            </a:r>
            <a:endParaRPr dirty="0"/>
          </a:p>
        </p:txBody>
      </p:sp>
      <p:pic>
        <p:nvPicPr>
          <p:cNvPr id="4" name="Picture 3" descr="chart969947039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4854" y="1667019"/>
            <a:ext cx="5324806" cy="2988107"/>
          </a:xfrm>
          <a:prstGeom prst="rect">
            <a:avLst/>
          </a:prstGeom>
        </p:spPr>
      </p:pic>
      <p:pic>
        <p:nvPicPr>
          <p:cNvPr id="5" name="Picture 4" descr="chart969963428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4290" y="2870124"/>
            <a:ext cx="7847052" cy="440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91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Q18: </a:t>
            </a:r>
            <a:r>
              <a:rPr dirty="0" smtClean="0"/>
              <a:t>publish</a:t>
            </a:r>
            <a:r>
              <a:rPr lang="en-US" dirty="0" smtClean="0"/>
              <a:t>ing</a:t>
            </a:r>
            <a:r>
              <a:rPr dirty="0" smtClean="0"/>
              <a:t> </a:t>
            </a:r>
            <a:r>
              <a:rPr dirty="0"/>
              <a:t>molecular biodiversity data</a:t>
            </a:r>
            <a:r>
              <a:rPr dirty="0" smtClean="0"/>
              <a:t>?</a:t>
            </a:r>
            <a:r>
              <a:rPr lang="en-US" dirty="0" smtClean="0"/>
              <a:t> &amp; Q19</a:t>
            </a:r>
            <a:r>
              <a:rPr lang="en-US" dirty="0"/>
              <a:t>: </a:t>
            </a:r>
            <a:r>
              <a:rPr lang="en-US" dirty="0" smtClean="0"/>
              <a:t>tool used </a:t>
            </a:r>
            <a:r>
              <a:rPr lang="en-US" dirty="0"/>
              <a:t>to </a:t>
            </a:r>
            <a:r>
              <a:rPr lang="en-US" dirty="0" smtClean="0"/>
              <a:t>publish?</a:t>
            </a:r>
            <a:endParaRPr dirty="0"/>
          </a:p>
        </p:txBody>
      </p:sp>
      <p:pic>
        <p:nvPicPr>
          <p:cNvPr id="4" name="Picture 3" descr="chart96788034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813" y="2306781"/>
            <a:ext cx="5793051" cy="4551219"/>
          </a:xfrm>
          <a:prstGeom prst="rect">
            <a:avLst/>
          </a:prstGeom>
        </p:spPr>
      </p:pic>
      <p:pic>
        <p:nvPicPr>
          <p:cNvPr id="5" name="Picture 4" descr="chart96828982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6279" y="1417639"/>
            <a:ext cx="4861713" cy="316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39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cap="none" dirty="0" err="1" smtClean="0"/>
              <a:t>e</a:t>
            </a:r>
            <a:r>
              <a:rPr lang="en-US" dirty="0" err="1" smtClean="0"/>
              <a:t>DNA</a:t>
            </a:r>
            <a:r>
              <a:rPr lang="en-US" dirty="0" smtClean="0"/>
              <a:t/>
            </a:r>
            <a:br>
              <a:rPr lang="en-US" dirty="0" smtClean="0"/>
            </a:br>
            <a:endParaRPr dirty="0"/>
          </a:p>
        </p:txBody>
      </p:sp>
      <p:pic>
        <p:nvPicPr>
          <p:cNvPr id="5" name="Picture 4" descr="chart96997854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6253" y="281405"/>
            <a:ext cx="5388428" cy="3023809"/>
          </a:xfrm>
          <a:prstGeom prst="rect">
            <a:avLst/>
          </a:prstGeom>
        </p:spPr>
      </p:pic>
      <p:pic>
        <p:nvPicPr>
          <p:cNvPr id="7" name="Picture 6" descr="chart969981764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0845" y="2553108"/>
            <a:ext cx="5388428" cy="4475237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6" name="Picture 5" descr="chart969980163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8149" y="863301"/>
            <a:ext cx="6355682" cy="584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81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MOLECULAR data in GBIF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918871"/>
            <a:ext cx="7232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287 dataset hits for “molecular”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84" y="1599006"/>
            <a:ext cx="7681046" cy="5123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005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514" y="1869040"/>
            <a:ext cx="8229600" cy="4525963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GGBN and GBIF network</a:t>
            </a:r>
          </a:p>
          <a:p>
            <a:pPr marL="457200" indent="-4572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dirty="0"/>
              <a:t>GBIF as a global scientific infrastructure</a:t>
            </a:r>
          </a:p>
          <a:p>
            <a:pPr marL="457200" indent="-4572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dirty="0"/>
              <a:t>GBIF: focus on use and data quality</a:t>
            </a:r>
          </a:p>
          <a:p>
            <a:pPr marL="457200" indent="-4572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Early signals from the survey</a:t>
            </a:r>
          </a:p>
          <a:p>
            <a:pPr marL="457200" indent="-4572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Announcements</a:t>
            </a:r>
          </a:p>
        </p:txBody>
      </p:sp>
      <p:pic>
        <p:nvPicPr>
          <p:cNvPr id="3074" name="Picture 2" descr="http://www.designedforlearning.co.uk/wp-content/uploads/2012/10/K-Pyrami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50" y="274642"/>
            <a:ext cx="3421863" cy="256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8"/>
          <p:cNvSpPr txBox="1">
            <a:spLocks/>
          </p:cNvSpPr>
          <p:nvPr/>
        </p:nvSpPr>
        <p:spPr>
          <a:xfrm>
            <a:off x="536432" y="274642"/>
            <a:ext cx="8150367" cy="574672"/>
          </a:xfrm>
          <a:prstGeom prst="rect">
            <a:avLst/>
          </a:prstGeom>
        </p:spPr>
        <p:txBody>
          <a:bodyPr anchor="t" anchorCtr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sz="3600" b="1" cap="all" dirty="0" smtClean="0">
                <a:solidFill>
                  <a:srgbClr val="328127"/>
                </a:solidFill>
                <a:latin typeface="Arial"/>
                <a:ea typeface="Arial"/>
                <a:cs typeface="Arial"/>
              </a:rPr>
              <a:t>outline</a:t>
            </a:r>
            <a:endParaRPr lang="en-US" sz="3600" b="1" dirty="0">
              <a:solidFill>
                <a:srgbClr val="3281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40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GBIF and GGBN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1018312" y="1178381"/>
            <a:ext cx="1163782" cy="59819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WHO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182094" y="1178381"/>
            <a:ext cx="1039091" cy="598197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WHERE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221185" y="1178381"/>
            <a:ext cx="955963" cy="598197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WHEN</a:t>
            </a:r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1025238" y="2089589"/>
            <a:ext cx="4710547" cy="598197"/>
            <a:chOff x="713508" y="2235063"/>
            <a:chExt cx="4710547" cy="598197"/>
          </a:xfrm>
        </p:grpSpPr>
        <p:sp>
          <p:nvSpPr>
            <p:cNvPr id="6" name="Rounded Rectangle 5"/>
            <p:cNvSpPr/>
            <p:nvPr/>
          </p:nvSpPr>
          <p:spPr>
            <a:xfrm>
              <a:off x="713508" y="2235063"/>
              <a:ext cx="1163782" cy="59819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WHO</a:t>
              </a:r>
              <a:endParaRPr lang="en-US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877290" y="2235063"/>
              <a:ext cx="1039091" cy="598197"/>
            </a:xfrm>
            <a:prstGeom prst="round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WHERE</a:t>
              </a:r>
              <a:endParaRPr lang="en-US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916381" y="2235063"/>
              <a:ext cx="955963" cy="598197"/>
            </a:xfrm>
            <a:prstGeom prst="round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WHEN</a:t>
              </a:r>
              <a:endParaRPr lang="en-US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865418" y="2235063"/>
              <a:ext cx="1558637" cy="598197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COLLECTION</a:t>
              </a:r>
              <a:endParaRPr lang="en-US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032164" y="2886231"/>
            <a:ext cx="6262257" cy="598197"/>
            <a:chOff x="720434" y="3031705"/>
            <a:chExt cx="6262257" cy="598197"/>
          </a:xfrm>
        </p:grpSpPr>
        <p:sp>
          <p:nvSpPr>
            <p:cNvPr id="13" name="Rounded Rectangle 12"/>
            <p:cNvSpPr/>
            <p:nvPr/>
          </p:nvSpPr>
          <p:spPr>
            <a:xfrm>
              <a:off x="720434" y="3031705"/>
              <a:ext cx="1163782" cy="59819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WHO</a:t>
              </a:r>
              <a:endParaRPr lang="en-US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884216" y="3031705"/>
              <a:ext cx="1039091" cy="598197"/>
            </a:xfrm>
            <a:prstGeom prst="round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WHERE</a:t>
              </a:r>
              <a:endParaRPr lang="en-US" dirty="0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923307" y="3031705"/>
              <a:ext cx="955963" cy="598197"/>
            </a:xfrm>
            <a:prstGeom prst="round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WHEN</a:t>
              </a:r>
              <a:endParaRPr lang="en-US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872344" y="3031705"/>
              <a:ext cx="1558637" cy="598197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COLLECTION</a:t>
              </a:r>
              <a:endParaRPr lang="en-US" dirty="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5424055" y="3031705"/>
              <a:ext cx="1558636" cy="598197"/>
            </a:xfrm>
            <a:prstGeom prst="roundRect">
              <a:avLst/>
            </a:prstGeom>
            <a:solidFill>
              <a:srgbClr val="7030A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MOLECULAR</a:t>
              </a:r>
              <a:endParaRPr lang="en-US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039090" y="3745219"/>
            <a:ext cx="6262257" cy="598197"/>
            <a:chOff x="727360" y="3890693"/>
            <a:chExt cx="6262257" cy="598197"/>
          </a:xfrm>
        </p:grpSpPr>
        <p:sp>
          <p:nvSpPr>
            <p:cNvPr id="19" name="Rounded Rectangle 18"/>
            <p:cNvSpPr/>
            <p:nvPr/>
          </p:nvSpPr>
          <p:spPr>
            <a:xfrm>
              <a:off x="727360" y="3890693"/>
              <a:ext cx="1163782" cy="59819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WHO</a:t>
              </a:r>
              <a:endParaRPr lang="en-US" dirty="0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1891142" y="3890693"/>
              <a:ext cx="1039091" cy="598197"/>
            </a:xfrm>
            <a:prstGeom prst="round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WHERE</a:t>
              </a:r>
              <a:endParaRPr lang="en-US" dirty="0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2930233" y="3890693"/>
              <a:ext cx="955963" cy="598197"/>
            </a:xfrm>
            <a:prstGeom prst="round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WHEN</a:t>
              </a:r>
              <a:endParaRPr lang="en-US" dirty="0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3879270" y="3890693"/>
              <a:ext cx="1558637" cy="598197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COLLECTION</a:t>
              </a:r>
              <a:endParaRPr lang="en-US" dirty="0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5430981" y="3890693"/>
              <a:ext cx="1558636" cy="598197"/>
            </a:xfrm>
            <a:prstGeom prst="roundRect">
              <a:avLst/>
            </a:prstGeom>
            <a:solidFill>
              <a:srgbClr val="14479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MARINE</a:t>
              </a:r>
              <a:endParaRPr lang="en-US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046016" y="4583425"/>
            <a:ext cx="4710547" cy="598197"/>
            <a:chOff x="734286" y="4728899"/>
            <a:chExt cx="4710547" cy="598197"/>
          </a:xfrm>
        </p:grpSpPr>
        <p:sp>
          <p:nvSpPr>
            <p:cNvPr id="24" name="Rounded Rectangle 23"/>
            <p:cNvSpPr/>
            <p:nvPr/>
          </p:nvSpPr>
          <p:spPr>
            <a:xfrm>
              <a:off x="734286" y="4728899"/>
              <a:ext cx="1163782" cy="59819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WHO</a:t>
              </a:r>
              <a:endParaRPr lang="en-US" dirty="0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1898068" y="4728899"/>
              <a:ext cx="1039091" cy="598197"/>
            </a:xfrm>
            <a:prstGeom prst="round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WHERE</a:t>
              </a:r>
              <a:endParaRPr lang="en-US" dirty="0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2937159" y="4728899"/>
              <a:ext cx="955963" cy="598197"/>
            </a:xfrm>
            <a:prstGeom prst="round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WHEN</a:t>
              </a:r>
              <a:endParaRPr lang="en-US" dirty="0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3886196" y="4728899"/>
              <a:ext cx="1558637" cy="598197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COLLECTION</a:t>
              </a:r>
              <a:endParaRPr lang="en-US" dirty="0"/>
            </a:p>
          </p:txBody>
        </p:sp>
      </p:grpSp>
      <p:sp>
        <p:nvSpPr>
          <p:cNvPr id="28" name="Rounded Rectangle 27"/>
          <p:cNvSpPr/>
          <p:nvPr/>
        </p:nvSpPr>
        <p:spPr>
          <a:xfrm>
            <a:off x="5749637" y="4583425"/>
            <a:ext cx="1558636" cy="598197"/>
          </a:xfrm>
          <a:prstGeom prst="round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VERTEBRATE</a:t>
            </a:r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1052942" y="5400849"/>
            <a:ext cx="6262257" cy="598197"/>
            <a:chOff x="741212" y="5546323"/>
            <a:chExt cx="6262257" cy="598197"/>
          </a:xfrm>
        </p:grpSpPr>
        <p:grpSp>
          <p:nvGrpSpPr>
            <p:cNvPr id="38" name="Group 37"/>
            <p:cNvGrpSpPr/>
            <p:nvPr/>
          </p:nvGrpSpPr>
          <p:grpSpPr>
            <a:xfrm>
              <a:off x="741212" y="5546323"/>
              <a:ext cx="4710547" cy="598197"/>
              <a:chOff x="741212" y="5546323"/>
              <a:chExt cx="4710547" cy="598197"/>
            </a:xfrm>
          </p:grpSpPr>
          <p:sp>
            <p:nvSpPr>
              <p:cNvPr id="29" name="Rounded Rectangle 28"/>
              <p:cNvSpPr/>
              <p:nvPr/>
            </p:nvSpPr>
            <p:spPr>
              <a:xfrm>
                <a:off x="741212" y="5546323"/>
                <a:ext cx="1163782" cy="598197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WHO</a:t>
                </a:r>
                <a:endParaRPr lang="en-US" dirty="0"/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1904994" y="5546323"/>
                <a:ext cx="1039091" cy="598197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WHERE</a:t>
                </a:r>
                <a:endParaRPr lang="en-US" dirty="0"/>
              </a:p>
            </p:txBody>
          </p:sp>
          <p:sp>
            <p:nvSpPr>
              <p:cNvPr id="31" name="Rounded Rectangle 30"/>
              <p:cNvSpPr/>
              <p:nvPr/>
            </p:nvSpPr>
            <p:spPr>
              <a:xfrm>
                <a:off x="2944085" y="5546323"/>
                <a:ext cx="955963" cy="598197"/>
              </a:xfrm>
              <a:prstGeom prst="roundRect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WHEN</a:t>
                </a:r>
                <a:endParaRPr lang="en-US" dirty="0"/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>
                <a:off x="3893122" y="5546323"/>
                <a:ext cx="1558637" cy="598197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COLLECTION</a:t>
                </a:r>
                <a:endParaRPr lang="en-US" dirty="0"/>
              </a:p>
            </p:txBody>
          </p:sp>
        </p:grpSp>
        <p:sp>
          <p:nvSpPr>
            <p:cNvPr id="33" name="Rounded Rectangle 32"/>
            <p:cNvSpPr/>
            <p:nvPr/>
          </p:nvSpPr>
          <p:spPr>
            <a:xfrm>
              <a:off x="5444833" y="5546323"/>
              <a:ext cx="1558636" cy="598197"/>
            </a:xfrm>
            <a:prstGeom prst="round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ARCTIC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40" y="1019484"/>
            <a:ext cx="1038852" cy="103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40" y="1872934"/>
            <a:ext cx="976505" cy="938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40" y="2629348"/>
            <a:ext cx="1021080" cy="961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" descr="http://www.gbif.org/sites/default/files/users/kylecopas/GBIF-2015-dotorg-display_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437" y="5782960"/>
            <a:ext cx="954838" cy="95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Grafi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567" y="2832454"/>
            <a:ext cx="716109" cy="696812"/>
          </a:xfrm>
          <a:prstGeom prst="rect">
            <a:avLst/>
          </a:prstGeom>
        </p:spPr>
      </p:pic>
      <p:pic>
        <p:nvPicPr>
          <p:cNvPr id="4098" name="Picture 2" descr=" Bild in Originalgröße anzeigen  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842" y="3663317"/>
            <a:ext cx="123825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static.tumblr.com/9a31cli/XIilop2fl/vertnet_logo_vector_copy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231" y="4680809"/>
            <a:ext cx="1238250" cy="50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Logo of working group CAF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76" y="5181622"/>
            <a:ext cx="1166062" cy="116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ectangle 44"/>
          <p:cNvSpPr/>
          <p:nvPr/>
        </p:nvSpPr>
        <p:spPr>
          <a:xfrm>
            <a:off x="46892" y="1823470"/>
            <a:ext cx="8762969" cy="1792955"/>
          </a:xfrm>
          <a:prstGeom prst="rect">
            <a:avLst/>
          </a:prstGeom>
          <a:noFill/>
          <a:ln w="57150">
            <a:solidFill>
              <a:srgbClr val="4758E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1000540" y="844062"/>
            <a:ext cx="4735245" cy="541631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94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28" grpId="0" animBg="1"/>
      <p:bldP spid="45" grpId="0" animBg="1"/>
      <p:bldP spid="4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000" dirty="0">
                <a:hlinkClick r:id="rId2"/>
              </a:rPr>
              <a:t>http://www.gbif.org/</a:t>
            </a:r>
            <a:r>
              <a:rPr lang="en-US" sz="2000" dirty="0" smtClean="0">
                <a:hlinkClick r:id="rId2"/>
              </a:rPr>
              <a:t>whoweworkwith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5" name="Picture 4" descr="CB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254" y="1159224"/>
            <a:ext cx="2143644" cy="833640"/>
          </a:xfrm>
          <a:prstGeom prst="rect">
            <a:avLst/>
          </a:prstGeom>
        </p:spPr>
      </p:pic>
      <p:pic>
        <p:nvPicPr>
          <p:cNvPr id="6" name="Picture 5" descr="ipbes-logo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63" y="3769267"/>
            <a:ext cx="1905000" cy="1011735"/>
          </a:xfrm>
          <a:prstGeom prst="rect">
            <a:avLst/>
          </a:prstGeom>
        </p:spPr>
      </p:pic>
      <p:pic>
        <p:nvPicPr>
          <p:cNvPr id="7" name="Picture 6" descr="LifeWatch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22" y="5227086"/>
            <a:ext cx="2899947" cy="852275"/>
          </a:xfrm>
          <a:prstGeom prst="rect">
            <a:avLst/>
          </a:prstGeom>
        </p:spPr>
      </p:pic>
      <p:pic>
        <p:nvPicPr>
          <p:cNvPr id="8" name="Picture 1" descr="C:\docs\Projects\EU BON\logos\eubon.png"/>
          <p:cNvPicPr>
            <a:picLocks noChangeAspect="1" noChangeArrowheads="1"/>
          </p:cNvPicPr>
          <p:nvPr/>
        </p:nvPicPr>
        <p:blipFill rotWithShape="1">
          <a:blip r:embed="rId6"/>
          <a:srcRect t="-7694" b="-10006"/>
          <a:stretch/>
        </p:blipFill>
        <p:spPr bwMode="auto">
          <a:xfrm>
            <a:off x="291240" y="2545338"/>
            <a:ext cx="1978948" cy="738909"/>
          </a:xfrm>
          <a:prstGeom prst="rect">
            <a:avLst/>
          </a:prstGeom>
          <a:noFill/>
        </p:spPr>
      </p:pic>
      <p:pic>
        <p:nvPicPr>
          <p:cNvPr id="9" name="Picture 8" descr="BIP Logo3_250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038" y="2602522"/>
            <a:ext cx="1719792" cy="660400"/>
          </a:xfrm>
          <a:prstGeom prst="rect">
            <a:avLst/>
          </a:prstGeom>
        </p:spPr>
      </p:pic>
      <p:pic>
        <p:nvPicPr>
          <p:cNvPr id="10" name="Picture 9" descr="CMS_logo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934" y="3701502"/>
            <a:ext cx="762000" cy="1079500"/>
          </a:xfrm>
          <a:prstGeom prst="rect">
            <a:avLst/>
          </a:prstGeom>
        </p:spPr>
      </p:pic>
      <p:pic>
        <p:nvPicPr>
          <p:cNvPr id="11" name="Picture 10" descr="d1-logo-v3_aligned_left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680" y="2598749"/>
            <a:ext cx="1995265" cy="632087"/>
          </a:xfrm>
          <a:prstGeom prst="rect">
            <a:avLst/>
          </a:prstGeom>
        </p:spPr>
      </p:pic>
      <p:pic>
        <p:nvPicPr>
          <p:cNvPr id="12" name="Picture 11" descr="eoe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529" y="5429855"/>
            <a:ext cx="2635451" cy="656907"/>
          </a:xfrm>
          <a:prstGeom prst="rect">
            <a:avLst/>
          </a:prstGeom>
        </p:spPr>
      </p:pic>
      <p:pic>
        <p:nvPicPr>
          <p:cNvPr id="13" name="Picture 12" descr="geo.gi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551" y="1195043"/>
            <a:ext cx="3175000" cy="762000"/>
          </a:xfrm>
          <a:prstGeom prst="rect">
            <a:avLst/>
          </a:prstGeom>
        </p:spPr>
      </p:pic>
      <p:pic>
        <p:nvPicPr>
          <p:cNvPr id="14" name="Picture 13" descr="unfccc.png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5"/>
          <a:stretch/>
        </p:blipFill>
        <p:spPr>
          <a:xfrm>
            <a:off x="6452795" y="2493501"/>
            <a:ext cx="2402624" cy="835038"/>
          </a:xfrm>
          <a:prstGeom prst="rect">
            <a:avLst/>
          </a:prstGeom>
        </p:spPr>
      </p:pic>
      <p:pic>
        <p:nvPicPr>
          <p:cNvPr id="15" name="Picture 14" descr="eol_logo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682" y="3853851"/>
            <a:ext cx="1827260" cy="767449"/>
          </a:xfrm>
          <a:prstGeom prst="rect">
            <a:avLst/>
          </a:prstGeom>
        </p:spPr>
      </p:pic>
      <p:pic>
        <p:nvPicPr>
          <p:cNvPr id="16" name="Picture 15" descr="flag_yellow_low-sm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127" y="1123300"/>
            <a:ext cx="1346200" cy="914400"/>
          </a:xfrm>
          <a:prstGeom prst="rect">
            <a:avLst/>
          </a:prstGeom>
        </p:spPr>
      </p:pic>
      <p:sp>
        <p:nvSpPr>
          <p:cNvPr id="18" name="Content Placeholder 8"/>
          <p:cNvSpPr txBox="1">
            <a:spLocks/>
          </p:cNvSpPr>
          <p:nvPr/>
        </p:nvSpPr>
        <p:spPr>
          <a:xfrm>
            <a:off x="536432" y="332656"/>
            <a:ext cx="8150367" cy="574672"/>
          </a:xfrm>
          <a:prstGeom prst="rect">
            <a:avLst/>
          </a:prstGeom>
        </p:spPr>
        <p:txBody>
          <a:bodyPr anchor="t" anchorCtr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sz="3600" b="1" cap="all" dirty="0" smtClean="0">
                <a:solidFill>
                  <a:srgbClr val="328127"/>
                </a:solidFill>
                <a:latin typeface="Arial"/>
                <a:ea typeface="Arial"/>
                <a:cs typeface="Arial"/>
              </a:rPr>
              <a:t>GBIF network: </a:t>
            </a:r>
            <a:r>
              <a:rPr lang="en-US" sz="3600" cap="all" dirty="0" smtClean="0">
                <a:solidFill>
                  <a:srgbClr val="328127"/>
                </a:solidFill>
                <a:latin typeface="Arial"/>
                <a:ea typeface="Arial"/>
                <a:cs typeface="Arial"/>
              </a:rPr>
              <a:t>partnerships and affiliations</a:t>
            </a:r>
            <a:endParaRPr lang="en-US" sz="3600" dirty="0">
              <a:solidFill>
                <a:srgbClr val="328127"/>
              </a:solidFill>
            </a:endParaRPr>
          </a:p>
        </p:txBody>
      </p:sp>
      <p:pic>
        <p:nvPicPr>
          <p:cNvPr id="24" name="Picture 8" descr="http://amphibianrla.pbworks.com/f/1282916779/6_EN_RedList_CMYK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191" y="3419870"/>
            <a:ext cx="2149097" cy="171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Grafik 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431" y="5151180"/>
            <a:ext cx="1011524" cy="984267"/>
          </a:xfrm>
          <a:prstGeom prst="rect">
            <a:avLst/>
          </a:prstGeom>
        </p:spPr>
      </p:pic>
      <p:pic>
        <p:nvPicPr>
          <p:cNvPr id="19" name="Picture 8" descr="BHL-Portrait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893" y="5208643"/>
            <a:ext cx="1225360" cy="85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93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Global Biodiversity Informatics Outlook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sz="2000" dirty="0" smtClean="0">
                <a:hlinkClick r:id="rId2"/>
              </a:rPr>
              <a:t>http://biodiversityinformatics.org/</a:t>
            </a:r>
            <a:r>
              <a:rPr lang="da-DK" sz="2000" dirty="0" smtClean="0"/>
              <a:t> 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3" t="23062" r="22885" b="15617"/>
          <a:stretch/>
        </p:blipFill>
        <p:spPr bwMode="auto">
          <a:xfrm>
            <a:off x="629483" y="715991"/>
            <a:ext cx="7885034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8606" y="4944320"/>
            <a:ext cx="121264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1400" b="1" dirty="0" smtClean="0">
                <a:solidFill>
                  <a:schemeClr val="bg1">
                    <a:lumMod val="95000"/>
                  </a:schemeClr>
                </a:solidFill>
              </a:rPr>
              <a:t>Standards</a:t>
            </a:r>
          </a:p>
          <a:p>
            <a:pPr algn="ctr"/>
            <a:r>
              <a:rPr lang="da-DK" sz="1400" b="1" dirty="0" smtClean="0">
                <a:solidFill>
                  <a:schemeClr val="bg1">
                    <a:lumMod val="95000"/>
                  </a:schemeClr>
                </a:solidFill>
              </a:rPr>
              <a:t>Best practices</a:t>
            </a:r>
          </a:p>
          <a:p>
            <a:pPr algn="ctr"/>
            <a:r>
              <a:rPr lang="da-DK" sz="1400" b="1" dirty="0" smtClean="0">
                <a:solidFill>
                  <a:schemeClr val="bg1">
                    <a:lumMod val="95000"/>
                  </a:schemeClr>
                </a:solidFill>
              </a:rPr>
              <a:t>Open data</a:t>
            </a:r>
            <a:endParaRPr 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7077" y="3698290"/>
            <a:ext cx="137569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1400" b="1" dirty="0" smtClean="0">
                <a:solidFill>
                  <a:schemeClr val="bg1">
                    <a:lumMod val="95000"/>
                  </a:schemeClr>
                </a:solidFill>
              </a:rPr>
              <a:t>Digitisation</a:t>
            </a:r>
          </a:p>
          <a:p>
            <a:pPr algn="ctr"/>
            <a:r>
              <a:rPr lang="da-DK" sz="1400" b="1" dirty="0" smtClean="0">
                <a:solidFill>
                  <a:schemeClr val="bg1">
                    <a:lumMod val="95000"/>
                  </a:schemeClr>
                </a:solidFill>
              </a:rPr>
              <a:t>Field data</a:t>
            </a:r>
          </a:p>
          <a:p>
            <a:pPr algn="ctr"/>
            <a:r>
              <a:rPr lang="da-DK" sz="1400" b="1" dirty="0" smtClean="0">
                <a:solidFill>
                  <a:schemeClr val="bg1">
                    <a:lumMod val="95000"/>
                  </a:schemeClr>
                </a:solidFill>
              </a:rPr>
              <a:t>Remote-sensing</a:t>
            </a:r>
            <a:endParaRPr 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9903" y="2452259"/>
            <a:ext cx="111004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1400" b="1" dirty="0" smtClean="0">
                <a:solidFill>
                  <a:schemeClr val="bg1">
                    <a:lumMod val="95000"/>
                  </a:schemeClr>
                </a:solidFill>
              </a:rPr>
              <a:t>Portals</a:t>
            </a:r>
          </a:p>
          <a:p>
            <a:pPr algn="ctr"/>
            <a:r>
              <a:rPr lang="da-DK" sz="1400" b="1" dirty="0" smtClean="0">
                <a:solidFill>
                  <a:schemeClr val="bg1">
                    <a:lumMod val="95000"/>
                  </a:schemeClr>
                </a:solidFill>
              </a:rPr>
              <a:t>Repositories</a:t>
            </a:r>
          </a:p>
          <a:p>
            <a:pPr algn="ctr"/>
            <a:r>
              <a:rPr lang="da-DK" sz="1400" b="1" dirty="0" smtClean="0">
                <a:solidFill>
                  <a:schemeClr val="bg1">
                    <a:lumMod val="95000"/>
                  </a:schemeClr>
                </a:solidFill>
              </a:rPr>
              <a:t>Curation</a:t>
            </a:r>
            <a:endParaRPr 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3999" y="1206228"/>
            <a:ext cx="92185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1400" b="1" dirty="0" smtClean="0">
                <a:solidFill>
                  <a:schemeClr val="bg1">
                    <a:lumMod val="95000"/>
                  </a:schemeClr>
                </a:solidFill>
              </a:rPr>
              <a:t>Models</a:t>
            </a:r>
          </a:p>
          <a:p>
            <a:pPr algn="ctr"/>
            <a:r>
              <a:rPr lang="da-DK" sz="1400" b="1" dirty="0" smtClean="0">
                <a:solidFill>
                  <a:schemeClr val="bg1">
                    <a:lumMod val="95000"/>
                  </a:schemeClr>
                </a:solidFill>
              </a:rPr>
              <a:t>Indicators</a:t>
            </a:r>
          </a:p>
          <a:p>
            <a:pPr algn="ctr"/>
            <a:r>
              <a:rPr lang="da-DK" sz="1400" b="1" dirty="0" smtClean="0">
                <a:solidFill>
                  <a:schemeClr val="bg1">
                    <a:lumMod val="95000"/>
                  </a:schemeClr>
                </a:solidFill>
              </a:rPr>
              <a:t>EBVs</a:t>
            </a:r>
            <a:endParaRPr 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41150" y="4941452"/>
            <a:ext cx="66005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1400" b="1" dirty="0" smtClean="0">
                <a:solidFill>
                  <a:schemeClr val="bg1">
                    <a:lumMod val="95000"/>
                  </a:schemeClr>
                </a:solidFill>
              </a:rPr>
              <a:t>RDA</a:t>
            </a:r>
          </a:p>
          <a:p>
            <a:pPr algn="ctr"/>
            <a:r>
              <a:rPr lang="da-DK" sz="1400" b="1" dirty="0" smtClean="0">
                <a:solidFill>
                  <a:schemeClr val="bg1">
                    <a:lumMod val="95000"/>
                  </a:schemeClr>
                </a:solidFill>
              </a:rPr>
              <a:t>TDWG</a:t>
            </a:r>
          </a:p>
          <a:p>
            <a:pPr algn="ctr"/>
            <a:r>
              <a:rPr lang="da-DK" sz="1400" b="1" dirty="0" smtClean="0">
                <a:solidFill>
                  <a:schemeClr val="bg1">
                    <a:lumMod val="95000"/>
                  </a:schemeClr>
                </a:solidFill>
              </a:rPr>
              <a:t>OGC</a:t>
            </a:r>
            <a:endParaRPr 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29881" y="3643666"/>
            <a:ext cx="12825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1400" b="1" dirty="0" smtClean="0">
                <a:solidFill>
                  <a:schemeClr val="bg1">
                    <a:lumMod val="95000"/>
                  </a:schemeClr>
                </a:solidFill>
              </a:rPr>
              <a:t>Museums</a:t>
            </a:r>
          </a:p>
          <a:p>
            <a:pPr algn="ctr"/>
            <a:r>
              <a:rPr lang="da-DK" sz="1400" b="1" dirty="0" smtClean="0">
                <a:solidFill>
                  <a:schemeClr val="bg1">
                    <a:lumMod val="95000"/>
                  </a:schemeClr>
                </a:solidFill>
              </a:rPr>
              <a:t>Universities</a:t>
            </a:r>
          </a:p>
          <a:p>
            <a:pPr algn="ctr"/>
            <a:r>
              <a:rPr lang="da-DK" sz="1400" b="1" dirty="0" smtClean="0">
                <a:solidFill>
                  <a:schemeClr val="bg1">
                    <a:lumMod val="95000"/>
                  </a:schemeClr>
                </a:solidFill>
              </a:rPr>
              <a:t>Govt. Agencies</a:t>
            </a:r>
          </a:p>
          <a:p>
            <a:pPr algn="ctr"/>
            <a:r>
              <a:rPr lang="da-DK" sz="1400" b="1" dirty="0" smtClean="0">
                <a:solidFill>
                  <a:schemeClr val="bg1">
                    <a:lumMod val="95000"/>
                  </a:schemeClr>
                </a:solidFill>
              </a:rPr>
              <a:t>Citizen Science</a:t>
            </a:r>
            <a:endParaRPr 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80325" y="2345879"/>
            <a:ext cx="15817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1400" b="1" dirty="0" smtClean="0">
                <a:solidFill>
                  <a:schemeClr val="bg1">
                    <a:lumMod val="95000"/>
                  </a:schemeClr>
                </a:solidFill>
              </a:rPr>
              <a:t>GBIF, GGBN, </a:t>
            </a:r>
          </a:p>
          <a:p>
            <a:pPr algn="ctr"/>
            <a:r>
              <a:rPr lang="da-DK" sz="1400" b="1" dirty="0" smtClean="0">
                <a:solidFill>
                  <a:schemeClr val="bg1">
                    <a:lumMod val="95000"/>
                  </a:schemeClr>
                </a:solidFill>
              </a:rPr>
              <a:t>ALA, EOL, CoL,</a:t>
            </a:r>
          </a:p>
          <a:p>
            <a:pPr algn="ctr"/>
            <a:r>
              <a:rPr lang="da-DK" sz="1400" b="1" dirty="0" smtClean="0">
                <a:solidFill>
                  <a:schemeClr val="bg1">
                    <a:lumMod val="95000"/>
                  </a:schemeClr>
                </a:solidFill>
              </a:rPr>
              <a:t>IUCN, WCMC, </a:t>
            </a:r>
          </a:p>
          <a:p>
            <a:pPr algn="ctr"/>
            <a:r>
              <a:rPr lang="da-DK" sz="1400" b="1" dirty="0" smtClean="0">
                <a:solidFill>
                  <a:schemeClr val="bg1">
                    <a:lumMod val="95000"/>
                  </a:schemeClr>
                </a:solidFill>
              </a:rPr>
              <a:t>GenBank, BOLD, ...</a:t>
            </a:r>
            <a:endParaRPr 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27723" y="1444888"/>
            <a:ext cx="8869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1400" b="1" dirty="0" smtClean="0">
                <a:solidFill>
                  <a:schemeClr val="bg1">
                    <a:lumMod val="95000"/>
                  </a:schemeClr>
                </a:solidFill>
              </a:rPr>
              <a:t>GEO BON</a:t>
            </a:r>
            <a:endParaRPr 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07367" y="2263991"/>
            <a:ext cx="4927549" cy="11133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4" descr="http://www.biodiversityinformatics.org/images/logo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4" y="6202391"/>
            <a:ext cx="805517" cy="64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20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000" dirty="0">
                <a:hlinkClick r:id="rId2"/>
              </a:rPr>
              <a:t>http://www.gbif.org/newsroom/consultations#</a:t>
            </a:r>
            <a:r>
              <a:rPr lang="en-US" sz="2000" dirty="0" smtClean="0">
                <a:hlinkClick r:id="rId2"/>
              </a:rPr>
              <a:t>strategicplan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8575" b="-48575"/>
          <a:stretch>
            <a:fillRect/>
          </a:stretch>
        </p:blipFill>
        <p:spPr>
          <a:xfrm>
            <a:off x="669782" y="-1677906"/>
            <a:ext cx="7859216" cy="103021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 smtClean="0"/>
              <a:t>strategic planning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7"/>
          </p:nvPr>
        </p:nvSpPr>
        <p:spPr/>
        <p:txBody>
          <a:bodyPr anchor="t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b="1" cap="all" dirty="0" smtClean="0">
                <a:solidFill>
                  <a:srgbClr val="328127"/>
                </a:solidFill>
                <a:ea typeface="Arial"/>
              </a:rPr>
              <a:t>GBIF Strategic Plan 2017-2021</a:t>
            </a:r>
            <a:endParaRPr lang="en-US" sz="3200" b="1" dirty="0">
              <a:solidFill>
                <a:srgbClr val="3281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30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476672"/>
            <a:ext cx="8686800" cy="563563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6600"/>
                </a:solidFill>
              </a:rPr>
              <a:t>DATA QUALITY, ANALYSIS AND USE</a:t>
            </a:r>
            <a:endParaRPr lang="en-GB" b="0" cap="none" dirty="0">
              <a:solidFill>
                <a:srgbClr val="0066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584324" y="6407149"/>
            <a:ext cx="6035676" cy="383119"/>
          </a:xfrm>
        </p:spPr>
        <p:txBody>
          <a:bodyPr/>
          <a:lstStyle/>
          <a:p>
            <a:r>
              <a:rPr lang="en-GB" sz="2000" dirty="0">
                <a:hlinkClick r:id="rId2"/>
              </a:rPr>
              <a:t>http</a:t>
            </a:r>
            <a:r>
              <a:rPr lang="en-GB" sz="1800" dirty="0">
                <a:hlinkClick r:id="rId2"/>
              </a:rPr>
              <a:t>://</a:t>
            </a:r>
            <a:r>
              <a:rPr lang="en-GB" sz="1800" dirty="0" smtClean="0">
                <a:hlinkClick r:id="rId2"/>
              </a:rPr>
              <a:t>www.gbif.org/using-data</a:t>
            </a:r>
            <a:endParaRPr lang="en-GB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323528" y="1997588"/>
            <a:ext cx="676875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Promoting data </a:t>
            </a:r>
            <a:r>
              <a:rPr lang="en-US" sz="2400" dirty="0"/>
              <a:t>quality culture</a:t>
            </a:r>
            <a:r>
              <a:rPr lang="da-DK" sz="2400" dirty="0" smtClean="0"/>
              <a:t>:</a:t>
            </a:r>
            <a:br>
              <a:rPr lang="da-DK" sz="2400" dirty="0" smtClean="0"/>
            </a:br>
            <a:r>
              <a:rPr lang="da-DK" sz="2400" dirty="0" smtClean="0"/>
              <a:t>talks</a:t>
            </a:r>
            <a:r>
              <a:rPr lang="ru-RU" sz="2400" dirty="0"/>
              <a:t>,</a:t>
            </a:r>
            <a:r>
              <a:rPr lang="da-DK" sz="2400" dirty="0"/>
              <a:t> teaching</a:t>
            </a:r>
            <a:r>
              <a:rPr lang="en-US" sz="2400" dirty="0"/>
              <a:t>, [publications</a:t>
            </a:r>
            <a:r>
              <a:rPr lang="en-US" sz="2400" dirty="0" smtClean="0"/>
              <a:t>]</a:t>
            </a:r>
          </a:p>
          <a:p>
            <a:endParaRPr lang="en-US" sz="2400" dirty="0"/>
          </a:p>
          <a:p>
            <a:endParaRPr lang="da-DK" sz="2400" dirty="0" smtClean="0"/>
          </a:p>
          <a:p>
            <a:endParaRPr lang="da-DK" sz="2400" dirty="0" smtClean="0"/>
          </a:p>
          <a:p>
            <a:r>
              <a:rPr lang="da-DK" sz="2400" dirty="0" smtClean="0"/>
              <a:t>TDWG / </a:t>
            </a:r>
            <a:r>
              <a:rPr lang="en-US" sz="2400" dirty="0" smtClean="0"/>
              <a:t>GBIF</a:t>
            </a:r>
            <a:r>
              <a:rPr lang="da-DK" sz="2400" dirty="0" smtClean="0"/>
              <a:t/>
            </a:r>
            <a:br>
              <a:rPr lang="da-DK" sz="2400" dirty="0" smtClean="0"/>
            </a:br>
            <a:r>
              <a:rPr lang="da-DK" sz="2400" dirty="0" smtClean="0"/>
              <a:t>data quality interest group</a:t>
            </a:r>
            <a:r>
              <a:rPr lang="en-US" sz="2400" dirty="0" smtClean="0"/>
              <a:t>, chairs:</a:t>
            </a:r>
            <a:br>
              <a:rPr lang="en-US" sz="2400" dirty="0" smtClean="0"/>
            </a:br>
            <a:r>
              <a:rPr lang="en-US" sz="2400" b="1" dirty="0" smtClean="0"/>
              <a:t>Antonio Saraiva</a:t>
            </a:r>
            <a:r>
              <a:rPr lang="en-US" sz="2400" dirty="0" smtClean="0"/>
              <a:t> &amp; </a:t>
            </a:r>
            <a:r>
              <a:rPr lang="en-US" sz="2400" b="1" dirty="0" smtClean="0"/>
              <a:t>Arthur Chapman</a:t>
            </a:r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Join the work at the </a:t>
            </a:r>
            <a:r>
              <a:rPr lang="en-US" sz="2400" b="1" dirty="0" smtClean="0">
                <a:solidFill>
                  <a:srgbClr val="006600"/>
                </a:solidFill>
              </a:rPr>
              <a:t>GBIF Community Site!</a:t>
            </a:r>
            <a:endParaRPr lang="en-US" sz="2400" b="1" dirty="0">
              <a:solidFill>
                <a:srgbClr val="006600"/>
              </a:solidFill>
            </a:endParaRPr>
          </a:p>
        </p:txBody>
      </p:sp>
      <p:pic>
        <p:nvPicPr>
          <p:cNvPr id="1028" name="Picture 4" descr="http://www.tdwg.org/fileadmin/documentation/outreach/logo_big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876" y="4719924"/>
            <a:ext cx="2448272" cy="130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data:image/jpeg;base64,/9j/4AAQSkZJRgABAQAAAQABAAD/2wCEAAkGBxQTEhUUExQUFhUXGBwYGRgYGBgaGhwcHRkXGB0gHBweHCggHCAlIBgZITEhJSotLi4uFyAzODMsNygtLiwBCgoKDg0OGxAQGy8mICYsNCwvNCwvLCwsLywsLCw0LCwsLC8sLDQsLDQsLCwsLCwsLCwsLCwsLCwsLCwsLCwsLP/AABEIAOEA4QMBEQACEQEDEQH/xAAbAAACAwEBAQAAAAAAAAAAAAAABQQGBwMCAf/EAEAQAAIAAwYDBgMGBQMEAwEAAAECAAMRBAUGEiExQVGBEyJhcZGhMrHBI0JSYnLRFDOi4fAHkrJDgsLxJFPiNP/EABoBAQADAQEBAAAAAAAAAAAAAAADBAUCAQb/xAAxEQACAgIBAwEHAwUBAQEBAAAAAQIDBBEhEjFBURMiMmFxgZFCofAUI7HB0eHxQzP/2gAMAwEAAhEDEQA/ANxgAgAgAgAgAgAgAgAgAgAgAgAgAgAgAgAgAgAgAgAgAgAgAgAgAgAgAgAgAgAgAgAgAgAgAgAgAgCFb71kyf5kxVPLc+g1iOdsIfEyOdsIfEyvWzHCDSVLZvFiFHoKn5RVlmr9KKk8+P6UJ7TjC0t8JVP0rX51iCWXY+3BWlm2vtwQJl7WlyPtZpJ2CsRXosRu2x+WRu61+WW2zTHNkV5iM5Iocoq4TWhoT3tdevhF2Lk6k5L/ALovxcnUpSW/86Kkk1yxAntvozOw9RuCdPCKSbb+L9ygnJv4v3Pcu/LQhP2rmopQsTTjproYK+a8hX2RfcmSMX2hTqVYciv1FIkWXYmSxzLExzYMZhtJkvqhrXoaelYsQzN90WIZu/iX4HthvqTNNEmDN+E6N6HfpFiF0JcJlqF8J8JjCJSUIAIAIAIAIAIAIAIAIAIAIAIAIAIAIAIAWXvfkmzjvtVuCLq39vMxDbfCvuQ23wr79yl3piufN0Q9mvJfiPm2/pSKFmVOXC4M2zLsnwuEKbJYps5vs0ZzxI+pOg6xBGEpvhbIIQlN+6tlhsOCZjazXVPAd4/t84tQwpP4notwwZP4nobnDNkkpmmliF3LNlGun3aV34xP/TVQW5Fj+lpgty/n4O10zbC0wJIVC4FQQh4fmI8Y6rdDlqHf6HVToctQS39B8BFktC+9LZIkis3LqdqAnWvDc7GIrJwgtyIbZ1wW5HCxybJaVLJLlstaE9nlNdOYB4xzFVWLaS/BzCNNq2kvwcLThGzNsrIfysfkaiOZYlT+RzLDqfjQmtuB2H8qYD4MKH1GntFeWE/0srTwX+lldt12TpP8yWyjnuP9w0irOucPiRUnVOHxIn3biK0yKVzMnAOD/S28SwyLId+3zJa8m2vv2+Zc7nxHJn0AOR/wNv0PGL9WRCzjyaNWTCzjsxxE5YCACACACACACACACACACACACAPjsACSQANSTtBvQb0Uy/8AF1apZzTgXp/x5ef/ALjPuy/EDOvzPFf5KvYrJNnvRAXY7nffixO3mYpxhKb45ZRhCVktLlluu/CkqSvaWlwacK5UHXc/5pF6GLCC6rH/AMNCvEhBdVj/AOHudjCRLZUlJVAaEgZQB+UU19o9eXCL1FcHrzK4tKK4LTLmBgGUggioI4g7RcT2touppraFuKJWayzh+Wv+0hvpEWQt1yIclbqkUjBz0tSGvNeGtVPj4CM/FerEZuI9Wo0uNY2TPsfPW0KOUse5aMzMf9zXyMnOf9xfQsOBkpZVP4mY+9PpFnEX9st4S/tHnF1jmOFZQSqVPcJDg1GoHEU4bwyYSlprx+RlQlJJrx6dyv2PFU6UKFhNHAtw/VxB6xVjlTj8ypDLnDjuW25L0/iVasvKBQGpDK1eXP04xeqt9onwX6bfap8Eq1XejoUYAqRTKdQPEcQfKO5VqS0zuVaktPsZpfN1vZ5hDKQte424I4a8/eMi2p1y0zGuqlXLT+w4uHFrS6JPq6cG+8vn+Ie/nE9OU48T5RYozHHifKL1Inq6hkIZTqCNo0lJNbRqRkpLaOkenoQAQAQAQAQAQAQAQAQBznzlRSzEBQKknhHjaS2zyUlFbZneJMQtaDkSqyhw4t4t+0ZV+Q7HpdjIyMl2PS7HzD2G3tFGaqSufFv0/v8AOFGO7OX2FGM7OXwjQbDYkkqElqFHz8SeJjUhCMFqJqwhGC1FCnGli7SzMRvLOceQ0PsSekQZUOqvfpyQZkOqvfpyZ3Jkls1N1GangN/TfoYy0tmQo7Lbge+qf/Hc+Ms+5X6jrF3Eu/Q/sX8O/wD/ADf2/wCFutsrNLdfxKw9QRF6a3Fo0JrcWjLLomZJ0luUxfmAYxqnqafzMOp6nF/M1qNs3jNsZWgtaXXgtKf7Vr/nhGTlS3Y0Y2XLdrRdMLS8tkkj8tfUlvrGhjrVSNLGWqokbFt7dhLUZQxc0KnYqN/oK8Kxxk29EV8zjKu9nFfMV3FZ5NqmmZlJCrRlcVNW0FW2cUrQmh01rENMYWy6v5/6QUxhbPq1/P8Af+S03fYEkrklrlWpNKk6nzi5CEYLUS9CuMFqIjv69JqT1EmpCD7RctQc2oBOgBoNNa6xXutmppR8dytfbNWJQ8dxyhWdKUTUA7QfAxB8evPSJ1qcfeXcsLU4rqXfwUvEWFWlVmSatL3K7sv7j5RQvxXH3o9jOyMRw96PYXXFfb2ZtO8h+JOfiORiKm6Vb+RDRfKp/I0mwW1JyB5Zqp9vA8jGtCamto2ITjOPVEkR0dhABABABABABABAHxmABJNANSYDsZziq/DPbItRLU6DbN+Yj1pGVkXub0uxj5N7sel2JeGcO9rlmTAOyGwpQueNTvlG3jHePj9fvS7f5JMfG69Sl2/z/wCDTFV/GTSTJGV6DvUoFHALXSvsImyL+j3I9yfKyHD3IdyXhu/xPGR+7NA1H4hzX6iO6L/acPuSY+QrFp9x3MQMCDqCKHyMWGtlhra0ZUtbNaddezeh8V2Pqp94xuarPozD5qs+jPF5oiTm7F8yA1UiunGnTn4R5YlGfuvg8sUYz9x8Gh4avgWiVU/zF0cfI+R/eNSi32kfma2Pd7WPz8mc26SUmzAPuuR7mnyjKmtSf1MicemT+pfbhxKLTNMvs8lFzVzVrQgbU8Y0qcn2ktaNSjK9rLp1opGIZma0zj+dh6Gn0jPve7JfUzb3uyX1NMumXlkSl5S1H9IjXrWoJfI2alqCXyKDjO29paWA2ljIPPc+5p0jMyp9VmvQy8ufVZr04LXguxdnZlJ3mHOfLYewr1i7iw6a9+vJexIdNe/Xkes1BU7CLJaKja50ibKDznY99mVV7xPeBAXahy6UOo18zRk4TjuTM+Uq5x3N+TgbYtqnqySSxX4c0ygFPyCmXXUmvroI561bPaX7/wCjnrVs9qP7/wCi4WRXCjtCpbjlFB5CuvWL0d65NCPVr3u5UsVYZ3nSV8XQfNfqIpZGN+qBQycX9cPuV+4L5azTKjVD8a8xzHiIq03OuW/BUovdUt+DTrNaFmIroaqwqDGxGSkto2oyUltHWPToIAIAIAIAIAIArWJrU0wNKliqrTtNStSaHKG0GgoSK8QKHWKl8nL3Y/cp5E3LcY/cVXFcZnN9qrBFOodQGrvQMKEg8ajiOcQ00db95cfMgpo637y4+fceYpvF5EoCWlAdM2gCjkOR5eUWMiyUI+6izk2Srj7qEFntki0y+xmsUYfA76lTrpX8O2h/aK0Zwsj0S4fgqxnXbHolw/GxHbLLNs0wBqqwOZSD7iK8oyrlplWcJ1S0y94ZxCLQMj0E0DUcGHMfURo4+QrFp9zUx8lWLT7lfx9Yss5Zg2daHzX+xHpFXMhqSl6lTOhqal6kK47oS0SZ1K9slCoroR5eNCPSOKalZF67kdNKshLXxIeYVw7OlOJrtk0oUGpI5NwHPjFjHx5xfU3os42NOEupvXyGlpwvImOztnJYliA1BU+UTSxoSe2Tyxa5PbJV33JIktmlplalK1YmnUx3CmEHuKO66K4PcURrThazOSxQgkkkh23Op40jiWLXJ70cSxKpPehwFoKDgKCJyx4M9tWE7R2oqAyu/edTtU6kg68SeMZksWzq+pkyxLOrnnbNCloAABoAKDyEaaWjWS0tCPGF5dnJZF+NwRTkuzH3p18Ir5NnTDS7srZVvTDS7spuHbumznIl6JpnJ1WnIjieQ+W8UKK5zeo9vJnY9c5vUe3n0NDuu65chcstaV3O5Pmd41K6o1rUTXrqjWtRJsSEgQBQ8ZXCJZ7aWO4x7wGyk8QORPp1jNyqOn349jLy8fp9+PY44Ovvsn7Jz9m50/K37Hb35xzi3dD6X2ZziX9Eul9maFGoawQAQAQAQAQAtxBeYs8ln+8e6g5sf236RDdb7OGyG+32cNmf3JaLQZwWU7ZnPerqOZLA8tYzKpWOeovlmVTKxz1F8s06RKCqFAAA5Cg9BGwlpaNpJJaQT5KupVgGUihB2MHFNaYlFSWmZ/ii6XkNmFTLbQH8J5E7rp6xmZFTg9rsZOTS63tdj7YpyTZIl2hgFrSW5ILoeAPHJ+qnyog4yh0z+3y/8PYSjKHTY+PD8r/wW2+xtZ5tAWDJQhqUqODA1MQzg65a9CCcHVLXlF+n2FbZZ5Xa1UkK5poQaajXbcxpuCugur6mrKtXVrq+pNsF3S5K5ZaBefM+Z3MSQrjBaiiWFcYLUUSo7OwgAgAgAgAgAgCh4hue0m05x3w7UUjZRsAw4CnHY6xm302e0332Zd9NvtOrvst90XcsiUJa8NSeZO5i9VWq49KNCqtVx6UTYkJAgAgDnPRWUq9CrChB410jxpNaZ5JJrTM2ve4TJmFS1VJ7tBVsteNaDTnXhGTbR0S0Y1uP0S0XTDV4dpLKFwzy6AniRQEEjevA+KmNCizqWt8o0sezqjre2hzE5YCACACACAM4xpeXazygPdl90fq+8fp0jKyrOqevCMfMt6568Id4Hu4S5TT30LbE8EG56n2AixiV9Met/wARZwqumPW/P+BdeeM5hciSFVBsSKk+Ph5RFZmSb93sRWZsm/c7E+5cY5jlnqAeDLWh8KRJVl74mS05u+JlmR5c6XoVdGFDTUGLacZx9UXE4zjxyik31hqbLJ7EF5Z4DVhrWhH1FNoz7caUX7vYzbsWUX7nKGlgwmhCtMd30FAwKkDQ0OtdNRTxieGLF6cnsnhiRenJ7LSoppFwvH2ACACACACACACACACACAF9svuRK+OaleQNT6DWIpXQj3ZFO+uHdiibjSTWiK3m2g9qn2iB5kPBXedDwKLZi2a+ktgp8FAG/NieHlEEsqT7FeeZN/CxcxecC2Zi60Ork7H4lNaDr+LfaI+Z875/nYi96a3vn+dh9bVNssWYj7eTXMONR8Qp4jXzEWJ/3qd+UWp/36d/qRXMPXj2E9WPwk5X/Sf236RVos9nNMp0WezmmaoI2TcCACACAIV823sZMyZxUaeZ0HuREds+iDkR2z6IORl9gsxnTUTi7UJ9yfSpjHhFzkl6mJCLnJR9TRsQyStjmLLGyUAH4RSvtWNW9aqaXobF61S1H0KBdNulpmWbJWYjUqdnWlfhPXbSMyucY8SW1+5k1TjHiUdr9xgbgSaC1lm5xuZbUEwe4r/m8S+wjPmt7+Xkm/p4z5re/l5FcqfNs0w5SyONxqK+YO484hUp1y44ZApTqlxwy+2XEkvsJUyd3TMJXQE6gkE86ae8aUciPQpS8mpHJj0RlLyPAYslo+wAQAQAQAQAQAQBHtNtlywS7qtOZ19N45lOMe7OJTjHuxHbMZyF0QPMPgKD1OvtFaWZBduStPNrXbkTzsZzXJChJQodaFzXhyGvlEDzJPtx+5XebKXbj9xRaLTPn6M8xyDQqKnU5iO6NKaUiCUpz7tsrylOzu2zvLw5aXWvZ5aLuxoTTbTetNNuUdLHskt6O1jWyW9E7DmGEnyxNeY1CSMqgAihpqTXz2iWjGjZHqbJMfFjZHqbLNZsM2ZP+kG8Xq3z0i3HGqXguxxao+PyQcRYcl9kzyVEt0BPc0DChqKDwrEd+PHp3BaaIr8aPS5QWmvQQ4NvQpPCMarMGXXgd199OsVsW3U9PyVcS3pnp9mNZ2FJedy8zKmYZRUAivCvKpoB4GJnix223wTvEjtuT4LVZJYVFUGoAAB3qOHnpFyK0tF6K0kjrHR0EAEAVL/UC10SXLr8RLHyUUHufaKObLhRKGdPUVEgf6f2PNNeYfuCg82/sPeI8KG5OXoRYMNycvQvkaRqFVvnByuS8k5GOuU/CfLivyilbiKXMOCjdhKXMOCoWyxTbO4zBkbg3j+Vh9IoyhKt88GfOE63zwd7bfUydLEuYquwIyvl748KjesdTulOPTLn/J1O+U49Muf8jfDuHJvbK09SEl6gE1qdwBqdK6mJ6MefUnNcIsY+NPrTmuEXuNI1AgAgAgDxNnKoqxAHMmkeNpdzxtLuJbZiyzS9mLnkgr7mg94rzyq4/MrTy6o+d/QS2rHLf9OUAObGp9B+8V5Zr/SivLPf6ULhfs6ae/OKpsQBtWlNFox10qIi9vOT5fBD/UTm+ZcHC7LnmzdUluTX+ZmCj+oVMc10ylyl9ziumcuUvuF53E0h5YmkZZjUqutBUVrUb0NYWUOtrq8ntmO62ursy5WPCdml0JUuebmvsKD2i/HFrj42aEMSqPjf1JWHmXsiqihR2ltoBqrEcI7oa6dLxx+CShrp0vD1+Dpe18SrOAZhPerQAE1pv4ceMe2Wxr+I9tuhX8QhwNbFLT0WoXP2iA70OntRYr4k03JL6lXCmm5RXbexjixmSXLnKWHZTFYgE6qdCD7RLktxipLwybKbjFTXhjvQjmDFgsmS2+QZM51GhRzToaqfSkYk49E2vRmBOLhNr0Zbr/tT9nZ7VJJBNAwGxDa0I2OoI6xeuk+mNkTQvnLpjbAc3deeZklupV2lh6aU5GmpIoeY+RieFm2ovvrZZrt21F99bGkTEwQAQBnON7RmtRHBFC/+R+cZWXLdmvQx8yW7dehZcDWfLZQ3F2ZvQ5R/xi3iR1Xv1LuFHVW/UsMWi2EAeJ0lXGVlDA8CKiPGk1pnjSa0yFZbjs8ts6SlDc9TTyrt0iONNcXtIjjRXF7SGESkp8ZgN4AVWzEdml7zQTyXvfLSIJZFcfJBPJqj3YktmOR/0pRPi5p7D94ryzV+lFaWev0r8ia24otLjVsgO2QZfc1PoYgnk2PzorTyrZedfQXpInzO8FnPXcgO2nieMRKM5c8v8kSjZLlbf5I7MwJDA1GhDVqPPj0McttdzjbXcveH8LygizJqZnYVo2y11pTYmNGnGiluS5NSjFgkpSXI4n3TIdaGVLptoACPIjUdIsOqElrRYdNclppEC47O1nnTJBbMhAeWTStBRSD47enjEVMXXJwfbuiKmLrm4Pt3R0xfYe1sz0+JO+Om/tWPcqHXW/lye5dfXU/lyMrvn9pKlv8AiRW9QDE0JdUUyauXVFMU3M2S12mVUd4iaB5gZvciIKvdtlH7kFT6bZx+52xLc5tMtVBCsrVqeVCD/nhHV9PtI6R1kU+1ikhBYbvNitklS2ZZqlSaU1J2pXnl9Yqwr9jbFb7lWFfsLorfctt52UTZUyWfvKR14e8XrI9UXEv2Q64OJFwzac9mlmtSoyHnVe7r6A9Y4x5dVa/H4I8aXVWvx+Co48suW0B+ExQeq90+2WKOZHU9+pQzYas36ku6/tbsnJuZeYjpSYPqI7r9/Ha9P/p3X7+NJen/ANFmHLzItEnPVqHIprsG0pypr5xFRY1Nb+hDj2tWR39DSo1jZCACAM1vqrTpxygntG3XSgqNTXThTwjJt5m38zGu5nJ/MvtySstnlClO4unmK/WNKpagl8jVpWq0vkTYkJAgCDbL4kSvjmoDyrU+g1iOV0I92RTurh3YotGL02lS2mGleCjpxPpEEsuP6VsglmR/Stie0YrmtoW7E7ZVl1PVnag9IgllSfnX2/6V5Zc3519v+iqTaHnEBknT2rUjMxFK8gunEVrEKk5902yBSlPunJk2ThKfMJOVZSk6Bm1HQVPqY7WJZJ+hIsOyT7aPl54SnSkLgq4Aqctagc6HeFmLOC33FmHOEeruWzDljkmRLdJa6qCa694aHevGsXaIQ6E0i9jwh7NNIafxKZ+zzDPlzZeOWtK+sTdS30+SfqXV0+Ss49u0GWJwHeUgN4qdBXyNPUxUzK049aKWdUnHrXdFns0wMisNmUEeRFYuRe0mXovaTE2HDkm2mQfuTM6/pmd7/POK9HuylD57/JWx/dlOHo9/kYXk0tCkyZplagbgK8/Dh1iWxxWpSJbHGOpSJaOGUEEFSKg7ggx2mmtkiaa2iHcknJK7P/62ZB+mtV/pKxHUumPT6EdMemPT6cf8FVuksl4S5q/Cy5X1HHMAfUD0iGcWr1JfcgnFxyFJfcsZ2i2XDNL8xC89kORUMtqruTXTc+YHDhGRdkSm1xrRjXZMrGuNaNIs04OiuNmAYdRWNaL2tmxGXUk0J7icrPtMmgAVw60rs4rrU+EQUvU5R+/5K9L1OcPnv8kPH9nrIV+KP7MKfOkR5sdwT9CPOjuCfoxfgFs3byzsyg/8gfmIiw+eqJDgvfVEqkpirAjdWB6gxSXDKK4Zscbx9CEAEAZFa7Q3aTCGIqzHTzNIw5Se2YE5PqZod5X0llly8ysxZdAKcANyTpvGrZcqorZr2XqqK2KZeN1NQ0pk5EEN66CIFmrytFdZy8rQut9tmTqgOzKykgVNfA5UG+hFNoinOU+N/wA+xDOcp8b/AJ9hDbrI0pyjihHgRUcCK60MVpwcHplWcHB6Za7uwUCFd5xoQDRBzFfiP7Rchh75b/Berwd6bl+B0uF7NlylC1BSrMa+oMWP6avWtFr+lq1poW3fYBY7aqqSZc5WC14FaGleP94ihX7G3S7MghWqbkl2ZaLS5VGKrmYAkLWlTyrwrFyTaXBek2ltHKw2ntZYbKVqNVbcEaEHyIIjmEuqOzmEuuOxfhmQZSTJR2Sa2X9JNR+/WIseLinH0ZFjxcE4+j/Y93nYnNos81B8BZX/AEkf56x1ZBucZLx/g9sg3ZGS8d/oGKpqrZZuYgZlIWvFuFOseZDSrexktKp7OWDbVnsqc0qh6bexEeYst1r5cHOJPqqXy4Ods+yt8p+E5GlnzXvD6CPJe7cn6rR5P3b4v1Whhftl7WzzU4lTTzGo9wIluj1QaJboddbQowJeGeQZZ+KWaD9J1HvUdBEGHZ1Q6fQr4VnVDp9P8FkCgEnnvFvRd0VfGlnq9nObLUstSCQG0Zdtdx7xSyo7lEo5kdyj/PoWWyzs6Kw+8AfURci9pMuRfUkyvzMHSmmO7O9GYtlFABXXfWvtFV4cXJtsqvCg5OTZLwlNPYZG+KUzSz/2nT2IjvGfuafjg7xX/b6X44GFpt0qXUu6KfEgHTw3MSynGPdk0rIR7spuLMRpOTspVStQWYilabADffj4RQychTXTEzsrJjNdMTx/p+327jnLP/JY8wvjf0PMH439D5elosuoCzA4+IplFCrOu5oamvDwhZKrxvfy+QtlV43v5fIvdleqKeag6+UaUXtI04vaTOsenQQBj1tWjuOTMPcxhT7s+en8TLVjvWXZj4H5JF3M7RZfzfhiyv3AqtaJSuAys1CDtqCB70irSk7En2KlCTsSfY1Kz2ZEFERVHJQB8o2IxUeyNuMYx7Iq2P7BVEnAaqcreR2PQ6f90U82G0plLOr2lNeBpg+1dpZZfNKof+3b2pE2NLqrX4JsSfVUvlwdLVanS1y1JHZTFIod84qdPaPZScbUvD/ydSnKNqXh/wCT3fslSqTGrWXMRlI4d4A9KGPborSb8M9uitKT8NDIGJiYiXZZGlhwzZquzDwB5+PHrEdcXFPfqR1wcU9+pFN6qtr/AIemrLmr40Oh8aLHHtUreg49slb7MYWycUR3C5iqlsu1aCtIlk9Jslm9RbOVndJ8pWKgq61ysAd+BjxNWR36nMXGyCeuGIcMp2FptFm4aTE8tPoyjpFbHXRZKv7lXGXs7JV/dEzF6ESVmjeTMWYPIGh+ftHeUvc6vR7JMte51Lw9juW4IBGxFR1iwntFlPa2Z3dNp/hrcy17hdpZ8i2noae8ZdcvZ3a8b0ZNUvZXteN6NGjVNcreO1/+OrVoUmKw58R9YqZi9zfoynmr+2n6Mh4fxOiycsws0wFzQDcavudOY6RxTkxUNS78kdGVFQ1Lvz/0jWzHDn+VLVfFjU+gp844lmv9KOJ58v0oULaJ7y500Mw76l8hyjUEVIB8og6pyjKSfnkr9Vkoykn55Cw3LNnhmlrShG+YZq6mhpTSnP1hCmU9uIhROzbiNZWC5rkF3RNBXia8aAUFOsTLDk+70TrBm+70WG48OS7MxZWZmIoSaUpodh5Rapx41vaLdONGp7T5M+vWapmzCq077ca65jqOVeWsZljTk9GTa05PXqapYh9mld8q/IRsw+FG7D4Ud46OggDKL+lZbROH529CxI+cYty1N/Uwr1qyX1LBifv2GzPyyg9Up8xFrI5pi/52LeT71EJfzsVWyTckxH/Cyt6EGKUXqSZRg9STNemk5TTehp5xuPtwb77cEedLS0SSN0mJofAioPyMctKyHyZw0rIfJorGBJhR50htwa08Qcrf+MU8NuLlBlLCbjKUGWu0WNHZGYVKNmXfQ0p1i7KCk034L8oKTTfgVYtvFJch1LDO4oq8fOnIbxDk2KMGvLIMq2MYNeWdsLWztbNLJ3AynzXT5UjrHn1VpnWNPrrTF2L77nWdlWWFAdScxFTUHWnDiIhybp1tKPkhyr51tKPkp9ktjrNSexJPaAsxqSdiQekUYzakpv1M+M5KSm/U1bQjmDG0bvcS4WOVZkgtUyZhA/SdV+sV8fhOHoytjcJw9GLcUzTZ7VItIFQQVYcwOHox/wBsQ5D9nZGwhyX7O2NiLHZrVKny6qVdGFCPPcEcPIxbjKM48couRnCyPHKOF4XrJkLqwqNFRaV8ABw60EczthWuTmy6Fa5M0vQ1mFu8c3e131JrtpvXaMmzmWzFt5lv1JtoxNaWAHalRSndAB86716x3LJsfklllWta2QJUibOOizJh50Zj6xGlKb42yFRnN8bY7u3CdoJDMFQa/EQTqCNhXnxixXi2b2+C1XiWN7fA4seCJY/mTGfwFFH1PvE8cKK+J7LEMCK+J7H1iumTKFJctRWhPEmlaamp4n1izCqEOyLUKYQWoomxISBAHl2oCeQrB8HjejHaF28WPuTGD3Z8/wDEzY1FBSN4+hPsAEAZtjWRltTHg4VvbKf+MZOXHVjMfMjq1/MZWcdrdTDcyif6Wz/8TEsfexmvQlj7+K16fz/BXbpu7t2KBgDSo8efHlrFauv2j0VKqvaPRqVgmZpaMDWqg1Brw5xsQe4pm5B7imLsNzu7Mla/YzGQfpqSvtp0iKh8OPoyHHlw4+j0Lbyk9heEmcNFndxv1Uy+/dPQxDYui+MvXghsXs8iM/D4LJbZJeW6gkFlIBBoQSCKgxbmtxaLk11RaMgetTmrXjXesYb+Z8+9+S5/6eWrSbKPg4/4n5L6xfwpd4/c0cCfeP3JuPbLms4fjLYHo3dPuV9IkzI7hv0Jc6G69+hRZCAg5c/aDUU234U1rGckmuO5lpJrjuaJdd9ILLLmTXoctDoakroTQa8I1K7o+zUpM1674+yUpMRTsSLKtDzpaFpc1ANe7V1JFa0PDh4xWeQozcorhr9yq8lQsc4rhr9xRfeIJlpAV1RVBzAAGtaEbk+MQW3ys4ZXuyJWrTFUlWJooJPJak+0QrfghW2+B9ddxWlgR2CUbZpuhU8wK19QYs10WNfD+S1Xj2tfD+RvJwWWoZ04mgpRFAoOQJ/aJ1h7+J/gnWDv45fgcWPDVml7Swx5v3vY6e0Txxq4+CxDFqj4/I1RABQAAchE+tFhLR6gCr4zvp5JlpKbK57x2Omw0PAmvpFPKucNKL5KWXfKGlF8kCwY3YaTpYP5k0Pof3iOGa/1L8EUM9/rX4LJYL+kTtEmCv4W7p9Dv0i1C+ufZlyGRXPszxeWIJMiYJcwkEitQKga01prwjyy+EJdMjyzIhXLpke7+tYWyTXB0Ms5T+oUHzEe3S1U38j2+eqm16f5M8w9Iz2mUv5wT5L3vpGXTHdiRkUR6rIr5mrRtG6EAEAU7/UOy6Spo4Eoeuo+R9YoZseFL7Gdnw4UvsRcCTwTNkNs61p/S3sR6Rxhy3uD8nGFJPqg/JXZkgS5jI+YFWK92nAkcTxiq49MmmVHFRk1I0bCdoz2WWTuKqehIjVxpdVaNfFl1VInzbZLV1RmUO/wrXUxK5xTSb5ZM5xTUW+WQsS2IzZDBfjWjp+pdfcVHWI74dUHrv3IsiHXW9d1yidYbQJktHGzKG9RWJIS6opksJdUVL1M0xPZeztU0cCcw8m1+dYyciPTY0Y2TDptaPFwXn/DzhMoWFCpA4g/3Ajymz2cuo5ot9nPqGN7YtmTkaWJaKjChrVj66D2iWzKlNdOuCa3MlNOOuBHJtbKAAaak+opFZTa7FZTa4Q3uq7Zr1BszFW417Og8M24ieuucv0/6LFVU5fp/wBDGz4HYmrzAoroAMxp4nQV9YljhPyyWOA/LHVjwjZk3Uufzn6CgixHErj8yzDDqj35+o5kWdEFEVVHJQB8osKKj2RYjFR4SOsenQQAQAQAQBFtt3ypopMRW8xqPI7iOJ1xn8SOJ1xn8SK5b8EIdZLlTybvD13HvFWeEn8LKc8GL+F6K3b8O2iV8UssPxJ3h+46iKk8eyPdFOeNZDuvwR7psxnz5cskmpANde6NT7AxxXHrmkcVR9pNRLbj+1ZZSSh95qnyX+5HpF7MlqKiX86eoqPqLcAWXNOeZwRadW/sD6xDhx3Nv0IcGG5uXoX6NM1QgAgBdiCxdtZ5iDelV8xqPlTrEV0OuDRDfDrraM2ui29jOSZ+FtfI6N7Exk1T6JqRj1T6JqQ6xzYcs1Zy/DMG/wCYD6inoYsZkNS6l5LGbXqXWuzGmBLWq2dwzBQr1qSANQOfkYmw5pQe/UnwppVvfqQsX3rKZ5LyZgZ5bE6VpwO+x1HvEeTbFuLi+UR5VsG4uD5R6teOWP8AKlAeLmvsKfOEs1/pQlnv9K/JX3vmflyCYyrr3V7oFSTTTWmu0VndPWtlV3Wa1vg5WW7p034JbtXjTT1OkeRrnLsjmNc59kO7Jgue3xsiDzzH0GnvE8cOb78FmGDY+/A7seC5C/GXmHzyj0GvvFmOHBd+SzDBrXfkeWS7pUr+XLRfEAV9d4sRrjH4UWoVwh8KJUdnYQAQAQAQAQAQAQBUMVYkdHMmRow+JgKmvJf3ijkZDT6IGfk5MlLogJLtxVPlt3mMxeKtv0O4ivXlTi+eStXl2RfPJe7pveXaFrLOo3U/EPMfWNGu2Ni2jUqujYtxJ8Skpx/hEz9pkXPSmagrQ+Mc9K3vXJz0R31a5M2xXb+1tLkfCvcXpv71jJyJ9dj/AAY+VZ12P5cFxwZYezswJ3mHOfI6D2FesX8WHTX9eTQxK+mv68j6LJaCACACAMyxZd3Y2hqDuP3167joa9CIyMmvon8mYuVX0WP0fI5uZhbLG1nY/aS/hJ/pPzU+EWKv71Tg+6/iLNP96l1vuv4ipy7G7MVVGLA0ICkkHxiioSb0kUFCTekhxY8I2l91WWPzHX0FTE8cSx/IsQw7Zd+B3Y8DoP5kxm8FAUfUxZjhRXxMswwIr4mMJ1ksVkUMyIvIkZ2J8K1MSONNK21/slcKKVtr/bJF24gkTjlR6NwVgVJ8uBjuu+ub0md15Fc3pMaxMThABABABABABABABABABAGX3ykyRa3bUNnLq3MEkjz3p6xj2qVdrfz2YlylXa389kzPItnxZZFo/F/05h8eR/zXaJNwu78S/Zkm67+/Ev2YqmyJ1mmjNmluNmHLmCNxEDjOuXPDIHGdUueGaFh29e3Q5qFl4gEBhqAwBGmxqI1KLetcmtRd7Rcn3E159hIYg95u6vOp3PQVPpDIs6IbPci32cN+TPLlsBnzkl8CaseSjU/t5mMuqvrmomRTX7SaiawqgAAaAaRtm8fYAIAIAIATYqurt5Jyjvp3l8eY6j3pEGRV7SHHdFfJq9pDjujP7nvBrPNWYK6aMOa8R/nERl1WOuXUZNVjrn1I1SyzVdQ6UKsKgjjWNmLTW0bkWpLaOsdHRFvK3pJlmY50HqTwA8THFk1CPUziyxQj1MzO2WuZap1TUsxoqjgOQjIlKVs9mLOcrp7Z1vq7BZ+zXOTMpVwNlOhABHH+x4x1bWq9LfJ1dUqtLfPkvuGbc06zo7fFqpPMg0r1jSx5udabNTHsc602NImJwgAgAgAgAgAgAgBDfuJpcjuL9pM/CNh+o/TeK12TGHC5ZVuyo18LlkW4cV9q/ZzUCE6BgdK8iDt5xxTldb1JaOKMvrl0yWh7eV3S56FJgqOBGhB5gxZsrjNakWbK42LUjPr9w5Ms9W+OX+IDb9Q4ee0Zd2PKvnujJuxpV890Tbqm9vZ3lzZ0uiju9oKsnAENUeh/tElb663GUl9/H3Jan7StxlJffx9x9ha5/wCHV3Lhs4BBHwhRU1r1izj1ezTbfctY1Ps0233K7flsW1TC4YlUOVVqAaH7wqDWpHntFW2atlvfYqXTV0t77FiwfdIlSzMKsrvwY6hRtwFK708otYtXRHqa5ZbxKeiPU1yywxaLYQAQAQAQAQBQcaXN2bGcg7jnvflbn5H51jMyqel9a7MysyjpfWuzPmD797JuxmH7Nj3T+Fj9D84Yt/Q+l9hiZHQ+iXYv8aZqmZ4rvUz5zD7iEqo8RoT1PtGRkWuc9eEY2Vc7J68IfYUutJBVpzAT5gORCdQvlzP9ucWcatQacu77FrFqjXpz+J9iPeWF5hYqpLZ2DZz5vUt5CnnHM8aTel58nFmJJvS8+S22KzLJlqi6Kg3PqSfnF2EVCOl4L8IqEdLsinXhjaZnIkqgQHQsCSfHcU8ooTzJb91cGdZnS37i4HGHsTiecjgK9OHwnWmlTUbj1ixRk9fD7lmjKVnEu5YotFsIAIAIAi2q3KnB2PJVZj7CnrHEpqJxKxRIlomTJ9nfss0qYagBgA2nA8qjjwrHEnKyD6eGRycrK308MzaznJMBdM2Vu8jV15g+P1jJj7suUY0fdlyibfUqXLm/ZkZTlcKQ1VrrlOvCvnElqjGXuktyjGXul9ui/JM85UY5gK0YUJHMc/7xpV3wnwjUqvhZwu4zIiYnF63DZw2bsUrWu2npsIi9hXveiH+nr3vpQlxTfa0aRLdlYEZmUA6cV3Hht5c4r5Fy+BMr5N6+CLF1w3T28xi/ZuisMzZSprRSAKaa8d+POsRU1dcnvTRDRT7ST3povYEaRqH2ACACACACACAOdokq6lWAKsKEHlHkkpLTPJRUlpmeX3db2ZzQvlapDhRtyJGtfSMu2t1syLqnU/qNMK4kpSROI5I/yU/Q9Imx8n9E/sT42T+if2I99XBMlWgzpeUy83aVOWimtaEEior7RxbRKM+tdu5xdjyhZ1x7dxTMnTJ9pVlPaTCR8NQBQ+Oy+PWIW5WWbXLIG5WWJrlml2SWyoAzFiNyY1oppaZsxTS0xLjS3dnIyA96Z3d/u7t9B/3RBlT6YaXkrZlnTXpeSqYXkAO89x3JClvNtlHz6gRSx4pNzfZFHGilJzfaJFukvMtSEfE0wMf92YnpQnpEde5WL6kdW5Wr1bNLvS0dnJmORXKpNOeka9kumLZtWS6YORX7lxWsx1lGXlLGlQdK05U56b8Yq1ZSk1HRUpy1KSjo9TMQZp6ykmEfa0aqA11plBrp50j137mop+fT9j15G7FFPz6fsML7/icydgAV1zCoGuw1I21rT8sS2+02uglu9rtdBW7VapuocT1PaEns2RwGH4aUPPuxUlKfnffxyU5Tn+rffxplxu2xrLUlS5znMSxJJJHt5RfhBRXBoVwUVx5EWKbkUutoA0VlM0UrVQRU040G/MeUVsilNqa+/wBCtk0JtWL7/Q9m8bGyBWmqwpTXMDyqRx1NeAofCPfaUtabPfa0tabK/bbY1mm5exkhloVdAy5hwPxcePURVlN1S10r7FSc3VLXSvsXe5byFolLMApXQjkRv5iNGqxWR6jSptVkOoTYqxIJQMqUazDuw+5/+vlFfIyOn3Y9/wDBXycno92Pf/BULqul7Q4VCuurHWqjmefQxRrqdj0jPqplY9I027rEkmWstBQD1J4k+JjXhBQj0o2q4KEelEmOzsIAIAIAIAIAIAIAj26xpNQo4qD6g8weBjmcFNaZzOCmtMzjEd0TJEwltUb4XA0Pnybnz3jJvqlCXPYx8imVcuew1w1ikS17OeWK7K1K0HI8SInoyuldMyfHy+ldMy6WXIRml5aNrVaUPpF+PTraNGPS1uJ2jo6KPii+17ZkMqU+TQFlqakA78KdaxnZFy69aT0ZmTeuvp0noi33OEuzS5YVUad9q6qKUH3R8uqmOLX01qOtb5ZxdLprUUtb5ZL/ANP7BVnnEbdxfM6k+lB1MSYVfLmSYNfLm/oWHFTUsk3yA9SBFrIf9plvJeqpGaSJuR1Za1UhuoNecZCemmjGi9NNDG42z22WfxTC3zaJaebk/mS0vquT+ZqEbBtmc43seS05xtMAbqND8gesZWXDps36mRmQ6bN+pasHWztLMtTUoSh6aj2Ii7iz6q18uC9iT6q18uB4RFgsmc4suLsHzoPsnOlPuty8uXpGVk0dD2uzMfKo9nLa7MeXPc5m2dBa10lmqVNGycn5DwrsOEWKqeqC9ou3b6fMtVUuda9qu3b6fMiX9ikKOystAAKZxoB4J+/pzji7KSXTX/PoR35aS6K/z/wrd1XZMtD5UHizHYDmT/lYqV1ysekU6qpWS0jS7outLPLCIP1NxY8z+0a9VSrjpGzVVGuOkTokJQgAgAgAgAgAgAgAgAgDlabOsxSjqGU7gx5KKktM5lFSWmUK/wDCjyqvKq8vluy/uPH/ANxmXYrhzHlGXfiOHMeUK7pvmbZzWW3d4odVPTgfERDXdKt8EFV0637peLoxTJnUDHs35NsfJtvWhjRqyYT4fDNOrLhPh8MWYrw07uZ0kZi3xLpWoFKjnpwiHJxnJ9USDKxZSl1wEL3da7RM70uYW0FWXKABpvQCnlFZ122S5T2VXXdZLlPZod02ESJSSx90anmTqT6xq1wUIqJr1VquCihdjV6WR/EqP6h+0Q5b/tMhzH/aZQ5NlrZ5kz8DoOhDg++WM1R3By+a/wBmWobrcvRr/ZMwgtbZK8Mx/oaJMZf3V/PBJirdy/ng02Nc2is49smaQJg3lt7NofekVMyG4dXoUs6G4dXoKcAWvLNeUfvrUea/2PtEGHPUnEgwZ6k4+pfI0jUE98YgkSdGIdh9xaE1HPgOsQW3wh35ZXtyK4cPllJva/ZtpJBIRN8gNBpzP3v80jPsvnZx2Rm25E7eOyPdw4bmWijGqS/xHc/pHHz2849px5WcvhHtGNKzl8I0K77CklAktQAPUnmTxMacIRgtRNaFcYLUSTHZ2EAEAEAEAEAEAEAEAEAEAEAEAIb6wvKn1Zfs5n4lGh/UPqKGK1uNGfK4ZVuxYWcrhlKvW4Z0j41qv411Xry6xn2UTh3Rm2486+64Pt237PkiiPUfhbUdAdR0hXfOHZntd9kOzLHYccKdJssg801HodR7xbhmr9SLcM9fqX4HdmxFZn2nIPBu7/ypFiORXLyWY5NUv1f6PN+2L+Kk5EdR3ga7jTyhdD2sNJi+v2sOlMXWDDLJZp8pmUtM1UitAQNK9YhhjONcot9yGGK41yg33I2HMNTpE8THyFQpGhJ1IpyjmjHnCe2cY+LOuzqZbncDcgeZpF1vRfbSFV6XrZSjJMmoQwoQpzH+mpBiGy2rTUmQWXVacZMroxBZZH/88irfibT3NW+UVfb1Q+CJU/qKa/8A+cRTeOJbRO0L5F/Cnd99z6xBPIsn5/BBZlWT86+hGuy6Zs80loSOLbKOu3SOa6pTfuojrpnY/dRc7mwjLlUaae0fl9wdOPX0i/ViRjzLlmlThxhzLl/sWQCLZcPsAEAEAEAEAEAEAEAEAEAEAEAEAEAEAEAJrxwzZ5tSUyN+JND6bH0iCeNXPx+CvZi1z8a+hX7fgqZUmXMV/BqqfXUH2irPDl3iypPBl3i9ie1YdtCCplk+Cgt100iCWPZHwV5Y1kVyiG9lKKWY5DWgBDAmlK0003G8RuPStvgjcHFbfB9s8+aQ2WY/dGYgOw0G534QUpPs/wBxGU32f7nj+NmHea/V2/eHXJ+f3POuT8/uc1Bc/ebyqxjnlni22MLJcM+Y2kqYF5lcvzIHvEsaJyfZkscecn2Y4seCZjfzHCDw7x68PeLEcKT7ssQwZP4noe3fhOzy9SDMbm+o9NvWLEMWuPz+parxK49+fqPVUAUAoBwEWS0fYAIAIAIAIAIAIAIAIAIAIAIAIAIAIAIAIAIAIAIAIA+EQBzNmT8C66fCI56V6HPTH0PK2OWNpaDyUftDoj6Doj6HYCm0dHR9gAgAgAgAgAgAgAgAgAgAgAgAgAgAgAgAgAgAgAgAgAgAgAgAgAgAgAgAgAgAgAgAgAgAgAgAgAgAgAgAgAgD/9k="/>
          <p:cNvSpPr>
            <a:spLocks noChangeAspect="1" noChangeArrowheads="1"/>
          </p:cNvSpPr>
          <p:nvPr/>
        </p:nvSpPr>
        <p:spPr bwMode="auto">
          <a:xfrm>
            <a:off x="155575" y="-1804988"/>
            <a:ext cx="3771900" cy="377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4" descr="data:image/jpeg;base64,/9j/4AAQSkZJRgABAQAAAQABAAD/2wCEAAkGBxQTEhUUExQUFhUXGBwYGRgYGBgaGhwcHRkXGB0gHBweHCggHCAlIBgZITEhJSotLi4uFyAzODMsNygtLiwBCgoKDg0OGxAQGy8mICYsNCwvNCwvLCwsLywsLCw0LCwsLC8sLDQsLDQsLCwsLCwsLCwsLCwsLCwsLCwsLCwsLP/AABEIAOEA4QMBEQACEQEDEQH/xAAbAAACAwEBAQAAAAAAAAAAAAAABQQGBwMCAf/EAEAQAAIAAwYDBgMGBQMEAwEAAAECAAMRBAUGEiExQVGBEyJhcZGhMrHBI0JSYnLRFDOi4fAHkrJDgsLxJFPiNP/EABoBAQADAQEBAAAAAAAAAAAAAAADBAUCAQb/xAAxEQACAgIBAwEHAwUBAQEBAAAAAQIDBBEhEjFBURMiMmFxgZFCofAUI7HB0eHxQzP/2gAMAwEAAhEDEQA/ANxgAgAgAgAgAgAgAgAgAgAgAgAgAgAgAgAgAgAgAgAgAgAgAgAgAgAgAgAgAgAgAgAgAgAgAgAgAgCFb71kyf5kxVPLc+g1iOdsIfEyOdsIfEyvWzHCDSVLZvFiFHoKn5RVlmr9KKk8+P6UJ7TjC0t8JVP0rX51iCWXY+3BWlm2vtwQJl7WlyPtZpJ2CsRXosRu2x+WRu61+WW2zTHNkV5iM5Iocoq4TWhoT3tdevhF2Lk6k5L/ALovxcnUpSW/86Kkk1yxAntvozOw9RuCdPCKSbb+L9ygnJv4v3Pcu/LQhP2rmopQsTTjproYK+a8hX2RfcmSMX2hTqVYciv1FIkWXYmSxzLExzYMZhtJkvqhrXoaelYsQzN90WIZu/iX4HthvqTNNEmDN+E6N6HfpFiF0JcJlqF8J8JjCJSUIAIAIAIAIAIAIAIAIAIAIAIAIAIAIAIAWXvfkmzjvtVuCLq39vMxDbfCvuQ23wr79yl3piufN0Q9mvJfiPm2/pSKFmVOXC4M2zLsnwuEKbJYps5vs0ZzxI+pOg6xBGEpvhbIIQlN+6tlhsOCZjazXVPAd4/t84tQwpP4notwwZP4nobnDNkkpmmliF3LNlGun3aV34xP/TVQW5Fj+lpgty/n4O10zbC0wJIVC4FQQh4fmI8Y6rdDlqHf6HVToctQS39B8BFktC+9LZIkis3LqdqAnWvDc7GIrJwgtyIbZ1wW5HCxybJaVLJLlstaE9nlNdOYB4xzFVWLaS/BzCNNq2kvwcLThGzNsrIfysfkaiOZYlT+RzLDqfjQmtuB2H8qYD4MKH1GntFeWE/0srTwX+lldt12TpP8yWyjnuP9w0irOucPiRUnVOHxIn3biK0yKVzMnAOD/S28SwyLId+3zJa8m2vv2+Zc7nxHJn0AOR/wNv0PGL9WRCzjyaNWTCzjsxxE5YCACACACACACACACACACACACAPjsACSQANSTtBvQb0Uy/8AF1apZzTgXp/x5ef/ALjPuy/EDOvzPFf5KvYrJNnvRAXY7nffixO3mYpxhKb45ZRhCVktLlluu/CkqSvaWlwacK5UHXc/5pF6GLCC6rH/AMNCvEhBdVj/AOHudjCRLZUlJVAaEgZQB+UU19o9eXCL1FcHrzK4tKK4LTLmBgGUggioI4g7RcT2touppraFuKJWayzh+Wv+0hvpEWQt1yIclbqkUjBz0tSGvNeGtVPj4CM/FerEZuI9Wo0uNY2TPsfPW0KOUse5aMzMf9zXyMnOf9xfQsOBkpZVP4mY+9PpFnEX9st4S/tHnF1jmOFZQSqVPcJDg1GoHEU4bwyYSlprx+RlQlJJrx6dyv2PFU6UKFhNHAtw/VxB6xVjlTj8ypDLnDjuW25L0/iVasvKBQGpDK1eXP04xeqt9onwX6bfap8Eq1XejoUYAqRTKdQPEcQfKO5VqS0zuVaktPsZpfN1vZ5hDKQte424I4a8/eMi2p1y0zGuqlXLT+w4uHFrS6JPq6cG+8vn+Ie/nE9OU48T5RYozHHifKL1Inq6hkIZTqCNo0lJNbRqRkpLaOkenoQAQAQAQAQAQAQAQAQBznzlRSzEBQKknhHjaS2zyUlFbZneJMQtaDkSqyhw4t4t+0ZV+Q7HpdjIyMl2PS7HzD2G3tFGaqSufFv0/v8AOFGO7OX2FGM7OXwjQbDYkkqElqFHz8SeJjUhCMFqJqwhGC1FCnGli7SzMRvLOceQ0PsSekQZUOqvfpyQZkOqvfpyZ3Jkls1N1GangN/TfoYy0tmQo7Lbge+qf/Hc+Ms+5X6jrF3Eu/Q/sX8O/wD/ADf2/wCFutsrNLdfxKw9QRF6a3Fo0JrcWjLLomZJ0luUxfmAYxqnqafzMOp6nF/M1qNs3jNsZWgtaXXgtKf7Vr/nhGTlS3Y0Y2XLdrRdMLS8tkkj8tfUlvrGhjrVSNLGWqokbFt7dhLUZQxc0KnYqN/oK8Kxxk29EV8zjKu9nFfMV3FZ5NqmmZlJCrRlcVNW0FW2cUrQmh01rENMYWy6v5/6QUxhbPq1/P8Af+S03fYEkrklrlWpNKk6nzi5CEYLUS9CuMFqIjv69JqT1EmpCD7RctQc2oBOgBoNNa6xXutmppR8dytfbNWJQ8dxyhWdKUTUA7QfAxB8evPSJ1qcfeXcsLU4rqXfwUvEWFWlVmSatL3K7sv7j5RQvxXH3o9jOyMRw96PYXXFfb2ZtO8h+JOfiORiKm6Vb+RDRfKp/I0mwW1JyB5Zqp9vA8jGtCamto2ITjOPVEkR0dhABABABABABABAHxmABJNANSYDsZziq/DPbItRLU6DbN+Yj1pGVkXub0uxj5N7sel2JeGcO9rlmTAOyGwpQueNTvlG3jHePj9fvS7f5JMfG69Sl2/z/wCDTFV/GTSTJGV6DvUoFHALXSvsImyL+j3I9yfKyHD3IdyXhu/xPGR+7NA1H4hzX6iO6L/acPuSY+QrFp9x3MQMCDqCKHyMWGtlhra0ZUtbNaddezeh8V2Pqp94xuarPozD5qs+jPF5oiTm7F8yA1UiunGnTn4R5YlGfuvg8sUYz9x8Gh4avgWiVU/zF0cfI+R/eNSi32kfma2Pd7WPz8mc26SUmzAPuuR7mnyjKmtSf1MicemT+pfbhxKLTNMvs8lFzVzVrQgbU8Y0qcn2ktaNSjK9rLp1opGIZma0zj+dh6Gn0jPve7JfUzb3uyX1NMumXlkSl5S1H9IjXrWoJfI2alqCXyKDjO29paWA2ljIPPc+5p0jMyp9VmvQy8ufVZr04LXguxdnZlJ3mHOfLYewr1i7iw6a9+vJexIdNe/Xkes1BU7CLJaKja50ibKDznY99mVV7xPeBAXahy6UOo18zRk4TjuTM+Uq5x3N+TgbYtqnqySSxX4c0ygFPyCmXXUmvroI561bPaX7/wCjnrVs9qP7/wCi4WRXCjtCpbjlFB5CuvWL0d65NCPVr3u5UsVYZ3nSV8XQfNfqIpZGN+qBQycX9cPuV+4L5azTKjVD8a8xzHiIq03OuW/BUovdUt+DTrNaFmIroaqwqDGxGSkto2oyUltHWPToIAIAIAIAIAIArWJrU0wNKliqrTtNStSaHKG0GgoSK8QKHWKl8nL3Y/cp5E3LcY/cVXFcZnN9qrBFOodQGrvQMKEg8ajiOcQ00db95cfMgpo637y4+fceYpvF5EoCWlAdM2gCjkOR5eUWMiyUI+6izk2Srj7qEFntki0y+xmsUYfA76lTrpX8O2h/aK0Zwsj0S4fgqxnXbHolw/GxHbLLNs0wBqqwOZSD7iK8oyrlplWcJ1S0y94ZxCLQMj0E0DUcGHMfURo4+QrFp9zUx8lWLT7lfx9Yss5Zg2daHzX+xHpFXMhqSl6lTOhqal6kK47oS0SZ1K9slCoroR5eNCPSOKalZF67kdNKshLXxIeYVw7OlOJrtk0oUGpI5NwHPjFjHx5xfU3os42NOEupvXyGlpwvImOztnJYliA1BU+UTSxoSe2Tyxa5PbJV33JIktmlplalK1YmnUx3CmEHuKO66K4PcURrThazOSxQgkkkh23Op40jiWLXJ70cSxKpPehwFoKDgKCJyx4M9tWE7R2oqAyu/edTtU6kg68SeMZksWzq+pkyxLOrnnbNCloAABoAKDyEaaWjWS0tCPGF5dnJZF+NwRTkuzH3p18Ir5NnTDS7srZVvTDS7spuHbumznIl6JpnJ1WnIjieQ+W8UKK5zeo9vJnY9c5vUe3n0NDuu65chcstaV3O5Pmd41K6o1rUTXrqjWtRJsSEgQBQ8ZXCJZ7aWO4x7wGyk8QORPp1jNyqOn349jLy8fp9+PY44Ovvsn7Jz9m50/K37Hb35xzi3dD6X2ZziX9Eul9maFGoawQAQAQAQAQAtxBeYs8ln+8e6g5sf236RDdb7OGyG+32cNmf3JaLQZwWU7ZnPerqOZLA8tYzKpWOeovlmVTKxz1F8s06RKCqFAAA5Cg9BGwlpaNpJJaQT5KupVgGUihB2MHFNaYlFSWmZ/ii6XkNmFTLbQH8J5E7rp6xmZFTg9rsZOTS63tdj7YpyTZIl2hgFrSW5ILoeAPHJ+qnyog4yh0z+3y/8PYSjKHTY+PD8r/wW2+xtZ5tAWDJQhqUqODA1MQzg65a9CCcHVLXlF+n2FbZZ5Xa1UkK5poQaajXbcxpuCugur6mrKtXVrq+pNsF3S5K5ZaBefM+Z3MSQrjBaiiWFcYLUUSo7OwgAgAgAgAgAgCh4hue0m05x3w7UUjZRsAw4CnHY6xm302e0332Zd9NvtOrvst90XcsiUJa8NSeZO5i9VWq49KNCqtVx6UTYkJAgAgDnPRWUq9CrChB410jxpNaZ5JJrTM2ve4TJmFS1VJ7tBVsteNaDTnXhGTbR0S0Y1uP0S0XTDV4dpLKFwzy6AniRQEEjevA+KmNCizqWt8o0sezqjre2hzE5YCACACACAM4xpeXazygPdl90fq+8fp0jKyrOqevCMfMt6568Id4Hu4S5TT30LbE8EG56n2AixiV9Met/wARZwqumPW/P+BdeeM5hciSFVBsSKk+Ph5RFZmSb93sRWZsm/c7E+5cY5jlnqAeDLWh8KRJVl74mS05u+JlmR5c6XoVdGFDTUGLacZx9UXE4zjxyik31hqbLJ7EF5Z4DVhrWhH1FNoz7caUX7vYzbsWUX7nKGlgwmhCtMd30FAwKkDQ0OtdNRTxieGLF6cnsnhiRenJ7LSoppFwvH2ACACACACACACACACACAF9svuRK+OaleQNT6DWIpXQj3ZFO+uHdiibjSTWiK3m2g9qn2iB5kPBXedDwKLZi2a+ktgp8FAG/NieHlEEsqT7FeeZN/CxcxecC2Zi60Ork7H4lNaDr+LfaI+Z875/nYi96a3vn+dh9bVNssWYj7eTXMONR8Qp4jXzEWJ/3qd+UWp/36d/qRXMPXj2E9WPwk5X/Sf236RVos9nNMp0WezmmaoI2TcCACACAIV823sZMyZxUaeZ0HuREds+iDkR2z6IORl9gsxnTUTi7UJ9yfSpjHhFzkl6mJCLnJR9TRsQyStjmLLGyUAH4RSvtWNW9aqaXobF61S1H0KBdNulpmWbJWYjUqdnWlfhPXbSMyucY8SW1+5k1TjHiUdr9xgbgSaC1lm5xuZbUEwe4r/m8S+wjPmt7+Xkm/p4z5re/l5FcqfNs0w5SyONxqK+YO484hUp1y44ZApTqlxwy+2XEkvsJUyd3TMJXQE6gkE86ae8aUciPQpS8mpHJj0RlLyPAYslo+wAQAQAQAQAQAQBHtNtlywS7qtOZ19N45lOMe7OJTjHuxHbMZyF0QPMPgKD1OvtFaWZBduStPNrXbkTzsZzXJChJQodaFzXhyGvlEDzJPtx+5XebKXbj9xRaLTPn6M8xyDQqKnU5iO6NKaUiCUpz7tsrylOzu2zvLw5aXWvZ5aLuxoTTbTetNNuUdLHskt6O1jWyW9E7DmGEnyxNeY1CSMqgAihpqTXz2iWjGjZHqbJMfFjZHqbLNZsM2ZP+kG8Xq3z0i3HGqXguxxao+PyQcRYcl9kzyVEt0BPc0DChqKDwrEd+PHp3BaaIr8aPS5QWmvQQ4NvQpPCMarMGXXgd199OsVsW3U9PyVcS3pnp9mNZ2FJedy8zKmYZRUAivCvKpoB4GJnix223wTvEjtuT4LVZJYVFUGoAAB3qOHnpFyK0tF6K0kjrHR0EAEAVL/UC10SXLr8RLHyUUHufaKObLhRKGdPUVEgf6f2PNNeYfuCg82/sPeI8KG5OXoRYMNycvQvkaRqFVvnByuS8k5GOuU/CfLivyilbiKXMOCjdhKXMOCoWyxTbO4zBkbg3j+Vh9IoyhKt88GfOE63zwd7bfUydLEuYquwIyvl748KjesdTulOPTLn/J1O+U49Muf8jfDuHJvbK09SEl6gE1qdwBqdK6mJ6MefUnNcIsY+NPrTmuEXuNI1AgAgAgDxNnKoqxAHMmkeNpdzxtLuJbZiyzS9mLnkgr7mg94rzyq4/MrTy6o+d/QS2rHLf9OUAObGp9B+8V5Zr/SivLPf6ULhfs6ae/OKpsQBtWlNFox10qIi9vOT5fBD/UTm+ZcHC7LnmzdUluTX+ZmCj+oVMc10ylyl9ziumcuUvuF53E0h5YmkZZjUqutBUVrUb0NYWUOtrq8ntmO62ursy5WPCdml0JUuebmvsKD2i/HFrj42aEMSqPjf1JWHmXsiqihR2ltoBqrEcI7oa6dLxx+CShrp0vD1+Dpe18SrOAZhPerQAE1pv4ceMe2Wxr+I9tuhX8QhwNbFLT0WoXP2iA70OntRYr4k03JL6lXCmm5RXbexjixmSXLnKWHZTFYgE6qdCD7RLktxipLwybKbjFTXhjvQjmDFgsmS2+QZM51GhRzToaqfSkYk49E2vRmBOLhNr0Zbr/tT9nZ7VJJBNAwGxDa0I2OoI6xeuk+mNkTQvnLpjbAc3deeZklupV2lh6aU5GmpIoeY+RieFm2ovvrZZrt21F99bGkTEwQAQBnON7RmtRHBFC/+R+cZWXLdmvQx8yW7dehZcDWfLZQ3F2ZvQ5R/xi3iR1Xv1LuFHVW/UsMWi2EAeJ0lXGVlDA8CKiPGk1pnjSa0yFZbjs8ts6SlDc9TTyrt0iONNcXtIjjRXF7SGESkp8ZgN4AVWzEdml7zQTyXvfLSIJZFcfJBPJqj3YktmOR/0pRPi5p7D94ryzV+lFaWev0r8ia24otLjVsgO2QZfc1PoYgnk2PzorTyrZedfQXpInzO8FnPXcgO2nieMRKM5c8v8kSjZLlbf5I7MwJDA1GhDVqPPj0McttdzjbXcveH8LygizJqZnYVo2y11pTYmNGnGiluS5NSjFgkpSXI4n3TIdaGVLptoACPIjUdIsOqElrRYdNclppEC47O1nnTJBbMhAeWTStBRSD47enjEVMXXJwfbuiKmLrm4Pt3R0xfYe1sz0+JO+Om/tWPcqHXW/lye5dfXU/lyMrvn9pKlv8AiRW9QDE0JdUUyauXVFMU3M2S12mVUd4iaB5gZvciIKvdtlH7kFT6bZx+52xLc5tMtVBCsrVqeVCD/nhHV9PtI6R1kU+1ikhBYbvNitklS2ZZqlSaU1J2pXnl9Yqwr9jbFb7lWFfsLorfctt52UTZUyWfvKR14e8XrI9UXEv2Q64OJFwzac9mlmtSoyHnVe7r6A9Y4x5dVa/H4I8aXVWvx+Co48suW0B+ExQeq90+2WKOZHU9+pQzYas36ku6/tbsnJuZeYjpSYPqI7r9/Ha9P/p3X7+NJen/ANFmHLzItEnPVqHIprsG0pypr5xFRY1Nb+hDj2tWR39DSo1jZCACAM1vqrTpxygntG3XSgqNTXThTwjJt5m38zGu5nJ/MvtySstnlClO4unmK/WNKpagl8jVpWq0vkTYkJAgCDbL4kSvjmoDyrU+g1iOV0I92RTurh3YotGL02lS2mGleCjpxPpEEsuP6VsglmR/Stie0YrmtoW7E7ZVl1PVnag9IgllSfnX2/6V5Zc3519v+iqTaHnEBknT2rUjMxFK8gunEVrEKk5902yBSlPunJk2ThKfMJOVZSk6Bm1HQVPqY7WJZJ+hIsOyT7aPl54SnSkLgq4Aqctagc6HeFmLOC33FmHOEeruWzDljkmRLdJa6qCa694aHevGsXaIQ6E0i9jwh7NNIafxKZ+zzDPlzZeOWtK+sTdS30+SfqXV0+Ss49u0GWJwHeUgN4qdBXyNPUxUzK049aKWdUnHrXdFns0wMisNmUEeRFYuRe0mXovaTE2HDkm2mQfuTM6/pmd7/POK9HuylD57/JWx/dlOHo9/kYXk0tCkyZplagbgK8/Dh1iWxxWpSJbHGOpSJaOGUEEFSKg7ggx2mmtkiaa2iHcknJK7P/62ZB+mtV/pKxHUumPT6EdMemPT6cf8FVuksl4S5q/Cy5X1HHMAfUD0iGcWr1JfcgnFxyFJfcsZ2i2XDNL8xC89kORUMtqruTXTc+YHDhGRdkSm1xrRjXZMrGuNaNIs04OiuNmAYdRWNaL2tmxGXUk0J7icrPtMmgAVw60rs4rrU+EQUvU5R+/5K9L1OcPnv8kPH9nrIV+KP7MKfOkR5sdwT9CPOjuCfoxfgFs3byzsyg/8gfmIiw+eqJDgvfVEqkpirAjdWB6gxSXDKK4Zscbx9CEAEAZFa7Q3aTCGIqzHTzNIw5Se2YE5PqZod5X0llly8ysxZdAKcANyTpvGrZcqorZr2XqqK2KZeN1NQ0pk5EEN66CIFmrytFdZy8rQut9tmTqgOzKykgVNfA5UG+hFNoinOU+N/wA+xDOcp8b/AJ9hDbrI0pyjihHgRUcCK60MVpwcHplWcHB6Za7uwUCFd5xoQDRBzFfiP7Rchh75b/Berwd6bl+B0uF7NlylC1BSrMa+oMWP6avWtFr+lq1poW3fYBY7aqqSZc5WC14FaGleP94ihX7G3S7MghWqbkl2ZaLS5VGKrmYAkLWlTyrwrFyTaXBek2ltHKw2ntZYbKVqNVbcEaEHyIIjmEuqOzmEuuOxfhmQZSTJR2Sa2X9JNR+/WIseLinH0ZFjxcE4+j/Y93nYnNos81B8BZX/AEkf56x1ZBucZLx/g9sg3ZGS8d/oGKpqrZZuYgZlIWvFuFOseZDSrexktKp7OWDbVnsqc0qh6bexEeYst1r5cHOJPqqXy4Ods+yt8p+E5GlnzXvD6CPJe7cn6rR5P3b4v1Whhftl7WzzU4lTTzGo9wIluj1QaJboddbQowJeGeQZZ+KWaD9J1HvUdBEGHZ1Q6fQr4VnVDp9P8FkCgEnnvFvRd0VfGlnq9nObLUstSCQG0Zdtdx7xSyo7lEo5kdyj/PoWWyzs6Kw+8AfURci9pMuRfUkyvzMHSmmO7O9GYtlFABXXfWvtFV4cXJtsqvCg5OTZLwlNPYZG+KUzSz/2nT2IjvGfuafjg7xX/b6X44GFpt0qXUu6KfEgHTw3MSynGPdk0rIR7spuLMRpOTspVStQWYilabADffj4RQychTXTEzsrJjNdMTx/p+327jnLP/JY8wvjf0PMH439D5elosuoCzA4+IplFCrOu5oamvDwhZKrxvfy+QtlV43v5fIvdleqKeag6+UaUXtI04vaTOsenQQBj1tWjuOTMPcxhT7s+en8TLVjvWXZj4H5JF3M7RZfzfhiyv3AqtaJSuAys1CDtqCB70irSk7En2KlCTsSfY1Kz2ZEFERVHJQB8o2IxUeyNuMYx7Iq2P7BVEnAaqcreR2PQ6f90U82G0plLOr2lNeBpg+1dpZZfNKof+3b2pE2NLqrX4JsSfVUvlwdLVanS1y1JHZTFIod84qdPaPZScbUvD/ydSnKNqXh/wCT3fslSqTGrWXMRlI4d4A9KGPborSb8M9uitKT8NDIGJiYiXZZGlhwzZquzDwB5+PHrEdcXFPfqR1wcU9+pFN6qtr/AIemrLmr40Oh8aLHHtUreg49slb7MYWycUR3C5iqlsu1aCtIlk9Jslm9RbOVndJ8pWKgq61ysAd+BjxNWR36nMXGyCeuGIcMp2FptFm4aTE8tPoyjpFbHXRZKv7lXGXs7JV/dEzF6ESVmjeTMWYPIGh+ftHeUvc6vR7JMte51Lw9juW4IBGxFR1iwntFlPa2Z3dNp/hrcy17hdpZ8i2noae8ZdcvZ3a8b0ZNUvZXteN6NGjVNcreO1/+OrVoUmKw58R9YqZi9zfoynmr+2n6Mh4fxOiycsws0wFzQDcavudOY6RxTkxUNS78kdGVFQ1Lvz/0jWzHDn+VLVfFjU+gp844lmv9KOJ58v0oULaJ7y500Mw76l8hyjUEVIB8og6pyjKSfnkr9Vkoykn55Cw3LNnhmlrShG+YZq6mhpTSnP1hCmU9uIhROzbiNZWC5rkF3RNBXia8aAUFOsTLDk+70TrBm+70WG48OS7MxZWZmIoSaUpodh5Rapx41vaLdONGp7T5M+vWapmzCq077ca65jqOVeWsZljTk9GTa05PXqapYh9mld8q/IRsw+FG7D4Ud46OggDKL+lZbROH529CxI+cYty1N/Uwr1qyX1LBifv2GzPyyg9Up8xFrI5pi/52LeT71EJfzsVWyTckxH/Cyt6EGKUXqSZRg9STNemk5TTehp5xuPtwb77cEedLS0SSN0mJofAioPyMctKyHyZw0rIfJorGBJhR50htwa08Qcrf+MU8NuLlBlLCbjKUGWu0WNHZGYVKNmXfQ0p1i7KCk034L8oKTTfgVYtvFJch1LDO4oq8fOnIbxDk2KMGvLIMq2MYNeWdsLWztbNLJ3AynzXT5UjrHn1VpnWNPrrTF2L77nWdlWWFAdScxFTUHWnDiIhybp1tKPkhyr51tKPkp9ktjrNSexJPaAsxqSdiQekUYzakpv1M+M5KSm/U1bQjmDG0bvcS4WOVZkgtUyZhA/SdV+sV8fhOHoytjcJw9GLcUzTZ7VItIFQQVYcwOHox/wBsQ5D9nZGwhyX7O2NiLHZrVKny6qVdGFCPPcEcPIxbjKM48couRnCyPHKOF4XrJkLqwqNFRaV8ABw60EczthWuTmy6Fa5M0vQ1mFu8c3e131JrtpvXaMmzmWzFt5lv1JtoxNaWAHalRSndAB86716x3LJsfklllWta2QJUibOOizJh50Zj6xGlKb42yFRnN8bY7u3CdoJDMFQa/EQTqCNhXnxixXi2b2+C1XiWN7fA4seCJY/mTGfwFFH1PvE8cKK+J7LEMCK+J7H1iumTKFJctRWhPEmlaamp4n1izCqEOyLUKYQWoomxISBAHl2oCeQrB8HjejHaF28WPuTGD3Z8/wDEzY1FBSN4+hPsAEAZtjWRltTHg4VvbKf+MZOXHVjMfMjq1/MZWcdrdTDcyif6Wz/8TEsfexmvQlj7+K16fz/BXbpu7t2KBgDSo8efHlrFauv2j0VKqvaPRqVgmZpaMDWqg1Brw5xsQe4pm5B7imLsNzu7Mla/YzGQfpqSvtp0iKh8OPoyHHlw4+j0Lbyk9heEmcNFndxv1Uy+/dPQxDYui+MvXghsXs8iM/D4LJbZJeW6gkFlIBBoQSCKgxbmtxaLk11RaMgetTmrXjXesYb+Z8+9+S5/6eWrSbKPg4/4n5L6xfwpd4/c0cCfeP3JuPbLms4fjLYHo3dPuV9IkzI7hv0Jc6G69+hRZCAg5c/aDUU234U1rGckmuO5lpJrjuaJdd9ILLLmTXoctDoakroTQa8I1K7o+zUpM1674+yUpMRTsSLKtDzpaFpc1ANe7V1JFa0PDh4xWeQozcorhr9yq8lQsc4rhr9xRfeIJlpAV1RVBzAAGtaEbk+MQW3ys4ZXuyJWrTFUlWJooJPJak+0QrfghW2+B9ddxWlgR2CUbZpuhU8wK19QYs10WNfD+S1Xj2tfD+RvJwWWoZ04mgpRFAoOQJ/aJ1h7+J/gnWDv45fgcWPDVml7Swx5v3vY6e0Txxq4+CxDFqj4/I1RABQAAchE+tFhLR6gCr4zvp5JlpKbK57x2Omw0PAmvpFPKucNKL5KWXfKGlF8kCwY3YaTpYP5k0Pof3iOGa/1L8EUM9/rX4LJYL+kTtEmCv4W7p9Dv0i1C+ufZlyGRXPszxeWIJMiYJcwkEitQKga01prwjyy+EJdMjyzIhXLpke7+tYWyTXB0Ms5T+oUHzEe3S1U38j2+eqm16f5M8w9Iz2mUv5wT5L3vpGXTHdiRkUR6rIr5mrRtG6EAEAU7/UOy6Spo4Eoeuo+R9YoZseFL7Gdnw4UvsRcCTwTNkNs61p/S3sR6Rxhy3uD8nGFJPqg/JXZkgS5jI+YFWK92nAkcTxiq49MmmVHFRk1I0bCdoz2WWTuKqehIjVxpdVaNfFl1VInzbZLV1RmUO/wrXUxK5xTSb5ZM5xTUW+WQsS2IzZDBfjWjp+pdfcVHWI74dUHrv3IsiHXW9d1yidYbQJktHGzKG9RWJIS6opksJdUVL1M0xPZeztU0cCcw8m1+dYyciPTY0Y2TDptaPFwXn/DzhMoWFCpA4g/3Ajymz2cuo5ot9nPqGN7YtmTkaWJaKjChrVj66D2iWzKlNdOuCa3MlNOOuBHJtbKAAaak+opFZTa7FZTa4Q3uq7Zr1BszFW417Og8M24ieuucv0/6LFVU5fp/wBDGz4HYmrzAoroAMxp4nQV9YljhPyyWOA/LHVjwjZk3Uufzn6CgixHErj8yzDDqj35+o5kWdEFEVVHJQB8osKKj2RYjFR4SOsenQQAQAQAQBFtt3ypopMRW8xqPI7iOJ1xn8SOJ1xn8SK5b8EIdZLlTybvD13HvFWeEn8LKc8GL+F6K3b8O2iV8UssPxJ3h+46iKk8eyPdFOeNZDuvwR7psxnz5cskmpANde6NT7AxxXHrmkcVR9pNRLbj+1ZZSSh95qnyX+5HpF7MlqKiX86eoqPqLcAWXNOeZwRadW/sD6xDhx3Nv0IcGG5uXoX6NM1QgAgBdiCxdtZ5iDelV8xqPlTrEV0OuDRDfDrraM2ui29jOSZ+FtfI6N7Exk1T6JqRj1T6JqQ6xzYcs1Zy/DMG/wCYD6inoYsZkNS6l5LGbXqXWuzGmBLWq2dwzBQr1qSANQOfkYmw5pQe/UnwppVvfqQsX3rKZ5LyZgZ5bE6VpwO+x1HvEeTbFuLi+UR5VsG4uD5R6teOWP8AKlAeLmvsKfOEs1/pQlnv9K/JX3vmflyCYyrr3V7oFSTTTWmu0VndPWtlV3Wa1vg5WW7p034JbtXjTT1OkeRrnLsjmNc59kO7Jgue3xsiDzzH0GnvE8cOb78FmGDY+/A7seC5C/GXmHzyj0GvvFmOHBd+SzDBrXfkeWS7pUr+XLRfEAV9d4sRrjH4UWoVwh8KJUdnYQAQAQAQAQAQAQBUMVYkdHMmRow+JgKmvJf3ijkZDT6IGfk5MlLogJLtxVPlt3mMxeKtv0O4ivXlTi+eStXl2RfPJe7pveXaFrLOo3U/EPMfWNGu2Ni2jUqujYtxJ8Skpx/hEz9pkXPSmagrQ+Mc9K3vXJz0R31a5M2xXb+1tLkfCvcXpv71jJyJ9dj/AAY+VZ12P5cFxwZYezswJ3mHOfI6D2FesX8WHTX9eTQxK+mv68j6LJaCACACAMyxZd3Y2hqDuP3167joa9CIyMmvon8mYuVX0WP0fI5uZhbLG1nY/aS/hJ/pPzU+EWKv71Tg+6/iLNP96l1vuv4ipy7G7MVVGLA0ICkkHxiioSb0kUFCTekhxY8I2l91WWPzHX0FTE8cSx/IsQw7Zd+B3Y8DoP5kxm8FAUfUxZjhRXxMswwIr4mMJ1ksVkUMyIvIkZ2J8K1MSONNK21/slcKKVtr/bJF24gkTjlR6NwVgVJ8uBjuu+ub0md15Fc3pMaxMThABABABABABABABABABAGX3ykyRa3bUNnLq3MEkjz3p6xj2qVdrfz2YlylXa389kzPItnxZZFo/F/05h8eR/zXaJNwu78S/Zkm67+/Ev2YqmyJ1mmjNmluNmHLmCNxEDjOuXPDIHGdUueGaFh29e3Q5qFl4gEBhqAwBGmxqI1KLetcmtRd7Rcn3E159hIYg95u6vOp3PQVPpDIs6IbPci32cN+TPLlsBnzkl8CaseSjU/t5mMuqvrmomRTX7SaiawqgAAaAaRtm8fYAIAIAIATYqurt5Jyjvp3l8eY6j3pEGRV7SHHdFfJq9pDjujP7nvBrPNWYK6aMOa8R/nERl1WOuXUZNVjrn1I1SyzVdQ6UKsKgjjWNmLTW0bkWpLaOsdHRFvK3pJlmY50HqTwA8THFk1CPUziyxQj1MzO2WuZap1TUsxoqjgOQjIlKVs9mLOcrp7Z1vq7BZ+zXOTMpVwNlOhABHH+x4x1bWq9LfJ1dUqtLfPkvuGbc06zo7fFqpPMg0r1jSx5udabNTHsc602NImJwgAgAgAgAgAgAgBDfuJpcjuL9pM/CNh+o/TeK12TGHC5ZVuyo18LlkW4cV9q/ZzUCE6BgdK8iDt5xxTldb1JaOKMvrl0yWh7eV3S56FJgqOBGhB5gxZsrjNakWbK42LUjPr9w5Ms9W+OX+IDb9Q4ee0Zd2PKvnujJuxpV890Tbqm9vZ3lzZ0uiju9oKsnAENUeh/tElb663GUl9/H3Jan7StxlJffx9x9ha5/wCHV3Lhs4BBHwhRU1r1izj1ezTbfctY1Ps0233K7flsW1TC4YlUOVVqAaH7wqDWpHntFW2atlvfYqXTV0t77FiwfdIlSzMKsrvwY6hRtwFK708otYtXRHqa5ZbxKeiPU1yywxaLYQAQAQAQAQBQcaXN2bGcg7jnvflbn5H51jMyqel9a7MysyjpfWuzPmD797JuxmH7Nj3T+Fj9D84Yt/Q+l9hiZHQ+iXYv8aZqmZ4rvUz5zD7iEqo8RoT1PtGRkWuc9eEY2Vc7J68IfYUutJBVpzAT5gORCdQvlzP9ucWcatQacu77FrFqjXpz+J9iPeWF5hYqpLZ2DZz5vUt5CnnHM8aTel58nFmJJvS8+S22KzLJlqi6Kg3PqSfnF2EVCOl4L8IqEdLsinXhjaZnIkqgQHQsCSfHcU8ooTzJb91cGdZnS37i4HGHsTiecjgK9OHwnWmlTUbj1ixRk9fD7lmjKVnEu5YotFsIAIAIAi2q3KnB2PJVZj7CnrHEpqJxKxRIlomTJ9nfss0qYagBgA2nA8qjjwrHEnKyD6eGRycrK308MzaznJMBdM2Vu8jV15g+P1jJj7suUY0fdlyibfUqXLm/ZkZTlcKQ1VrrlOvCvnElqjGXuktyjGXul9ui/JM85UY5gK0YUJHMc/7xpV3wnwjUqvhZwu4zIiYnF63DZw2bsUrWu2npsIi9hXveiH+nr3vpQlxTfa0aRLdlYEZmUA6cV3Hht5c4r5Fy+BMr5N6+CLF1w3T28xi/ZuisMzZSprRSAKaa8d+POsRU1dcnvTRDRT7ST3povYEaRqH2ACACACACACAOdokq6lWAKsKEHlHkkpLTPJRUlpmeX3db2ZzQvlapDhRtyJGtfSMu2t1syLqnU/qNMK4kpSROI5I/yU/Q9Imx8n9E/sT42T+if2I99XBMlWgzpeUy83aVOWimtaEEior7RxbRKM+tdu5xdjyhZ1x7dxTMnTJ9pVlPaTCR8NQBQ+Oy+PWIW5WWbXLIG5WWJrlml2SWyoAzFiNyY1oppaZsxTS0xLjS3dnIyA96Z3d/u7t9B/3RBlT6YaXkrZlnTXpeSqYXkAO89x3JClvNtlHz6gRSx4pNzfZFHGilJzfaJFukvMtSEfE0wMf92YnpQnpEde5WL6kdW5Wr1bNLvS0dnJmORXKpNOeka9kumLZtWS6YORX7lxWsx1lGXlLGlQdK05U56b8Yq1ZSk1HRUpy1KSjo9TMQZp6ykmEfa0aqA11plBrp50j137mop+fT9j15G7FFPz6fsML7/icydgAV1zCoGuw1I21rT8sS2+02uglu9rtdBW7VapuocT1PaEns2RwGH4aUPPuxUlKfnffxyU5Tn+rffxplxu2xrLUlS5znMSxJJJHt5RfhBRXBoVwUVx5EWKbkUutoA0VlM0UrVQRU040G/MeUVsilNqa+/wBCtk0JtWL7/Q9m8bGyBWmqwpTXMDyqRx1NeAofCPfaUtabPfa0tabK/bbY1mm5exkhloVdAy5hwPxcePURVlN1S10r7FSc3VLXSvsXe5byFolLMApXQjkRv5iNGqxWR6jSptVkOoTYqxIJQMqUazDuw+5/+vlFfIyOn3Y9/wDBXycno92Pf/BULqul7Q4VCuurHWqjmefQxRrqdj0jPqplY9I027rEkmWstBQD1J4k+JjXhBQj0o2q4KEelEmOzsIAIAIAIAIAIAIAj26xpNQo4qD6g8weBjmcFNaZzOCmtMzjEd0TJEwltUb4XA0Pnybnz3jJvqlCXPYx8imVcuew1w1ikS17OeWK7K1K0HI8SInoyuldMyfHy+ldMy6WXIRml5aNrVaUPpF+PTraNGPS1uJ2jo6KPii+17ZkMqU+TQFlqakA78KdaxnZFy69aT0ZmTeuvp0noi33OEuzS5YVUad9q6qKUH3R8uqmOLX01qOtb5ZxdLprUUtb5ZL/ANP7BVnnEbdxfM6k+lB1MSYVfLmSYNfLm/oWHFTUsk3yA9SBFrIf9plvJeqpGaSJuR1Za1UhuoNecZCemmjGi9NNDG42z22WfxTC3zaJaebk/mS0vquT+ZqEbBtmc43seS05xtMAbqND8gesZWXDps36mRmQ6bN+pasHWztLMtTUoSh6aj2Ii7iz6q18uC9iT6q18uB4RFgsmc4suLsHzoPsnOlPuty8uXpGVk0dD2uzMfKo9nLa7MeXPc5m2dBa10lmqVNGycn5DwrsOEWKqeqC9ou3b6fMtVUuda9qu3b6fMiX9ikKOystAAKZxoB4J+/pzji7KSXTX/PoR35aS6K/z/wrd1XZMtD5UHizHYDmT/lYqV1ysekU6qpWS0jS7outLPLCIP1NxY8z+0a9VSrjpGzVVGuOkTokJQgAgAgAgAgAgAgAgAgDlabOsxSjqGU7gx5KKktM5lFSWmUK/wDCjyqvKq8vluy/uPH/ANxmXYrhzHlGXfiOHMeUK7pvmbZzWW3d4odVPTgfERDXdKt8EFV0637peLoxTJnUDHs35NsfJtvWhjRqyYT4fDNOrLhPh8MWYrw07uZ0kZi3xLpWoFKjnpwiHJxnJ9USDKxZSl1wEL3da7RM70uYW0FWXKABpvQCnlFZ122S5T2VXXdZLlPZod02ESJSSx90anmTqT6xq1wUIqJr1VquCihdjV6WR/EqP6h+0Q5b/tMhzH/aZQ5NlrZ5kz8DoOhDg++WM1R3By+a/wBmWobrcvRr/ZMwgtbZK8Mx/oaJMZf3V/PBJirdy/ng02Nc2is49smaQJg3lt7NofekVMyG4dXoUs6G4dXoKcAWvLNeUfvrUea/2PtEGHPUnEgwZ6k4+pfI0jUE98YgkSdGIdh9xaE1HPgOsQW3wh35ZXtyK4cPllJva/ZtpJBIRN8gNBpzP3v80jPsvnZx2Rm25E7eOyPdw4bmWijGqS/xHc/pHHz2849px5WcvhHtGNKzl8I0K77CklAktQAPUnmTxMacIRgtRNaFcYLUSTHZ2EAEAEAEAEAEAEAEAEAEAEAEAIb6wvKn1Zfs5n4lGh/UPqKGK1uNGfK4ZVuxYWcrhlKvW4Z0j41qv411Xry6xn2UTh3Rm2486+64Pt237PkiiPUfhbUdAdR0hXfOHZntd9kOzLHYccKdJssg801HodR7xbhmr9SLcM9fqX4HdmxFZn2nIPBu7/ypFiORXLyWY5NUv1f6PN+2L+Kk5EdR3ga7jTyhdD2sNJi+v2sOlMXWDDLJZp8pmUtM1UitAQNK9YhhjONcot9yGGK41yg33I2HMNTpE8THyFQpGhJ1IpyjmjHnCe2cY+LOuzqZbncDcgeZpF1vRfbSFV6XrZSjJMmoQwoQpzH+mpBiGy2rTUmQWXVacZMroxBZZH/88irfibT3NW+UVfb1Q+CJU/qKa/8A+cRTeOJbRO0L5F/Cnd99z6xBPIsn5/BBZlWT86+hGuy6Zs80loSOLbKOu3SOa6pTfuojrpnY/dRc7mwjLlUaae0fl9wdOPX0i/ViRjzLlmlThxhzLl/sWQCLZcPsAEAEAEAEAEAEAEAEAEAEAEAEAEAEAEAJrxwzZ5tSUyN+JND6bH0iCeNXPx+CvZi1z8a+hX7fgqZUmXMV/BqqfXUH2irPDl3iypPBl3i9ie1YdtCCplk+Cgt100iCWPZHwV5Y1kVyiG9lKKWY5DWgBDAmlK0003G8RuPStvgjcHFbfB9s8+aQ2WY/dGYgOw0G534QUpPs/wBxGU32f7nj+NmHea/V2/eHXJ+f3POuT8/uc1Bc/ebyqxjnlni22MLJcM+Y2kqYF5lcvzIHvEsaJyfZkscecn2Y4seCZjfzHCDw7x68PeLEcKT7ssQwZP4noe3fhOzy9SDMbm+o9NvWLEMWuPz+parxK49+fqPVUAUAoBwEWS0fYAIAIAIAIAIAIAIAIAIAIAIAIAIAIAIAIAIAIAIAIA+EQBzNmT8C66fCI56V6HPTH0PK2OWNpaDyUftDoj6Doj6HYCm0dHR9gAgAgAgAgAgAgAgAgAgAgAgAgAgAgAgAgAgAgAgAgAgAgAgAgAgAgAgAgAgAgAgAgAgAgAgAgAgAgAgAgAgD/9k="/>
          <p:cNvSpPr>
            <a:spLocks noChangeAspect="1" noChangeArrowheads="1"/>
          </p:cNvSpPr>
          <p:nvPr/>
        </p:nvSpPr>
        <p:spPr bwMode="auto">
          <a:xfrm>
            <a:off x="307975" y="-1652588"/>
            <a:ext cx="3771900" cy="377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1" name="Picture 10" descr="https://khorsley.files.wordpress.com/2014/04/cider-pres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0" y="1263006"/>
            <a:ext cx="3420392" cy="314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static9.depositphotos.com/1074452/1122/i/170/depositphotos_11222511-Passed-Stamp-Shows-Quality-Control-Approve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012" y="161576"/>
            <a:ext cx="1155801" cy="96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47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83197"/>
            <a:ext cx="8686800" cy="563563"/>
          </a:xfrm>
        </p:spPr>
        <p:txBody>
          <a:bodyPr>
            <a:noAutofit/>
          </a:bodyPr>
          <a:lstStyle/>
          <a:p>
            <a:r>
              <a:rPr lang="en-GB" cap="none" dirty="0" smtClean="0">
                <a:solidFill>
                  <a:srgbClr val="006600"/>
                </a:solidFill>
              </a:rPr>
              <a:t>GAPS A</a:t>
            </a:r>
            <a:r>
              <a:rPr lang="en-GB" dirty="0" smtClean="0">
                <a:solidFill>
                  <a:srgbClr val="006600"/>
                </a:solidFill>
              </a:rPr>
              <a:t>ND EBBE NIELSEN CHALLENGE 2016</a:t>
            </a:r>
            <a:r>
              <a:rPr lang="en-GB" cap="none" dirty="0" smtClean="0">
                <a:solidFill>
                  <a:srgbClr val="339837"/>
                </a:solidFill>
              </a:rPr>
              <a:t/>
            </a:r>
            <a:br>
              <a:rPr lang="en-GB" cap="none" dirty="0" smtClean="0">
                <a:solidFill>
                  <a:srgbClr val="339837"/>
                </a:solidFill>
              </a:rPr>
            </a:br>
            <a:endParaRPr lang="en-GB" b="0" cap="none" dirty="0">
              <a:solidFill>
                <a:srgbClr val="33983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584324" y="6407149"/>
            <a:ext cx="6035676" cy="383119"/>
          </a:xfrm>
        </p:spPr>
        <p:txBody>
          <a:bodyPr/>
          <a:lstStyle/>
          <a:p>
            <a:r>
              <a:rPr lang="en-GB" sz="1800" dirty="0"/>
              <a:t>http://www.gbif.org/about/awards</a:t>
            </a:r>
            <a:endParaRPr lang="en-GB" sz="1800" dirty="0"/>
          </a:p>
        </p:txBody>
      </p:sp>
      <p:pic>
        <p:nvPicPr>
          <p:cNvPr id="6" name="Picture 2" descr="An external file that holds a picture, illustration, etc.&#10;Object name is biodiversity_data_journal-3-e5361-g003_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96" y="1008517"/>
            <a:ext cx="1088486" cy="145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An external file that holds a picture, illustration, etc.&#10;Object name is biodiversity_data_journal-3-e5361-g003_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4" y="1008517"/>
            <a:ext cx="1088486" cy="145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n external file that holds a picture, illustration, etc.&#10;Object name is biodiversity_data_journal-3-e5361-g003_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095" y="1008518"/>
            <a:ext cx="1088485" cy="145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2" descr="C:\Users\AHAP\Dropbox\Articulo Mexico\BC_SpecialIssue02\Fig1_rev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330" y="2485326"/>
            <a:ext cx="2153277" cy="171259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355901" y="5873235"/>
            <a:ext cx="72615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6600"/>
                </a:solidFill>
              </a:rPr>
              <a:t>Dealing with gaps is the theme of the Ebbe Nielsen Challenge 2016</a:t>
            </a:r>
            <a:endParaRPr lang="en-US" sz="2000" b="1" dirty="0"/>
          </a:p>
        </p:txBody>
      </p:sp>
      <p:pic>
        <p:nvPicPr>
          <p:cNvPr id="2050" name="Picture 2" descr="http://www.gbif.org/sites/default/files/styles/focal_point_for_news/public/gbif_scaled_contents/news/2016-June/82786/ebbe-2016.png?itok=rFijRQcV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219" y="1372012"/>
            <a:ext cx="4774046" cy="268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76682" y="4482588"/>
            <a:ext cx="83308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Challenge opens </a:t>
            </a:r>
            <a:r>
              <a:rPr lang="en-US" sz="2800" dirty="0"/>
              <a:t>on 29 July </a:t>
            </a:r>
            <a:r>
              <a:rPr lang="en-US" sz="2800" dirty="0" smtClean="0"/>
              <a:t>2016</a:t>
            </a:r>
          </a:p>
          <a:p>
            <a:r>
              <a:rPr lang="en-US" sz="2800" dirty="0" smtClean="0"/>
              <a:t>First prize </a:t>
            </a:r>
            <a:r>
              <a:rPr lang="en-US" sz="2800" b="1" dirty="0"/>
              <a:t>€</a:t>
            </a:r>
            <a:r>
              <a:rPr lang="en-US" sz="2800" b="1" dirty="0" smtClean="0"/>
              <a:t>20,000</a:t>
            </a:r>
            <a:r>
              <a:rPr lang="en-US" sz="2800" dirty="0" smtClean="0"/>
              <a:t>, second prize </a:t>
            </a:r>
            <a:r>
              <a:rPr lang="en-US" sz="2800" b="1" dirty="0" smtClean="0"/>
              <a:t>€5,000</a:t>
            </a:r>
          </a:p>
          <a:p>
            <a:r>
              <a:rPr lang="en-US" sz="2800" dirty="0" smtClean="0"/>
              <a:t>Winners</a:t>
            </a:r>
            <a:r>
              <a:rPr lang="en-US" sz="2800" dirty="0"/>
              <a:t> </a:t>
            </a:r>
            <a:r>
              <a:rPr lang="en-US" sz="2800" dirty="0" smtClean="0"/>
              <a:t>announced on 26 </a:t>
            </a:r>
            <a:r>
              <a:rPr lang="en-US" sz="2800" dirty="0"/>
              <a:t>October </a:t>
            </a:r>
            <a:r>
              <a:rPr lang="en-US" sz="2800" dirty="0" smtClean="0"/>
              <a:t>2016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1014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693525"/>
            <a:ext cx="9144000" cy="9197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3500" y="196976"/>
            <a:ext cx="6004899" cy="3234267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DANKE </a:t>
            </a:r>
            <a:r>
              <a:rPr lang="en-GB" sz="3200" dirty="0" err="1">
                <a:solidFill>
                  <a:schemeClr val="bg1"/>
                </a:solidFill>
              </a:rPr>
              <a:t>schön</a:t>
            </a:r>
            <a:endParaRPr lang="en-GB" sz="6000" b="1" cap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30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9752" y="1628775"/>
            <a:ext cx="9115425" cy="3455988"/>
          </a:xfrm>
          <a:prstGeom prst="rect">
            <a:avLst/>
          </a:prstGeom>
          <a:solidFill>
            <a:srgbClr val="E5EDFB"/>
          </a:solidFill>
          <a:ln w="9525">
            <a:solidFill>
              <a:srgbClr val="0096D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en-US" altLang="de-DE" sz="2400">
              <a:latin typeface="Times New Roman" pitchFamily="18" charset="0"/>
            </a:endParaRPr>
          </a:p>
        </p:txBody>
      </p:sp>
      <p:grpSp>
        <p:nvGrpSpPr>
          <p:cNvPr id="4" name="Gruppieren 3"/>
          <p:cNvGrpSpPr/>
          <p:nvPr/>
        </p:nvGrpSpPr>
        <p:grpSpPr>
          <a:xfrm>
            <a:off x="6372225" y="2132013"/>
            <a:ext cx="2663825" cy="2809875"/>
            <a:chOff x="6372225" y="2132013"/>
            <a:chExt cx="2663825" cy="2809875"/>
          </a:xfrm>
        </p:grpSpPr>
        <p:sp>
          <p:nvSpPr>
            <p:cNvPr id="25641" name="Rectangle 4"/>
            <p:cNvSpPr>
              <a:spLocks noChangeArrowheads="1"/>
            </p:cNvSpPr>
            <p:nvPr/>
          </p:nvSpPr>
          <p:spPr bwMode="auto">
            <a:xfrm>
              <a:off x="6372225" y="2132013"/>
              <a:ext cx="2663825" cy="28098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/>
              <a:endParaRPr lang="en-US" altLang="de-DE"/>
            </a:p>
          </p:txBody>
        </p:sp>
        <p:pic>
          <p:nvPicPr>
            <p:cNvPr id="25642" name="Picture 5" descr="epho.GIF (67217 Byte)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7685" y="2163986"/>
              <a:ext cx="772905" cy="455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43" name="Picture 6" descr="picture2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2882" y="2968957"/>
              <a:ext cx="695614" cy="524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44" name="Picture 7" descr="AFLP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9778" y="4114348"/>
              <a:ext cx="695614" cy="754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45" name="Picture 8" descr="Microarray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8014" y="3047949"/>
              <a:ext cx="722576" cy="780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46" name="Picture 9" descr="microarray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1870" y="4155725"/>
              <a:ext cx="796272" cy="714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47" name="Picture 10" descr="FDA%20demo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9778" y="3568924"/>
              <a:ext cx="695614" cy="494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48" name="Picture 11" descr="NCBI logo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4386" y="2192198"/>
              <a:ext cx="697412" cy="252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49" name="Picture 1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8343" y="2660510"/>
              <a:ext cx="647083" cy="3084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650" name="Picture 1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4386" y="2444221"/>
              <a:ext cx="697412" cy="885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5651" name="Group 14"/>
            <p:cNvGrpSpPr>
              <a:grpSpLocks/>
            </p:cNvGrpSpPr>
            <p:nvPr/>
          </p:nvGrpSpPr>
          <p:grpSpPr bwMode="auto">
            <a:xfrm>
              <a:off x="6447718" y="3725028"/>
              <a:ext cx="771107" cy="415651"/>
              <a:chOff x="20253" y="9006"/>
              <a:chExt cx="862" cy="499"/>
            </a:xfrm>
          </p:grpSpPr>
          <p:sp>
            <p:nvSpPr>
              <p:cNvPr id="25656" name="Rectangle 15"/>
              <p:cNvSpPr>
                <a:spLocks noChangeArrowheads="1"/>
              </p:cNvSpPr>
              <p:nvPr/>
            </p:nvSpPr>
            <p:spPr bwMode="auto">
              <a:xfrm>
                <a:off x="20253" y="9006"/>
                <a:ext cx="862" cy="4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de-DE"/>
              </a:p>
            </p:txBody>
          </p:sp>
          <p:pic>
            <p:nvPicPr>
              <p:cNvPr id="25657" name="Picture 16" descr="DNA sequence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325" y="9076"/>
                <a:ext cx="72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5652" name="Picture 17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2882" y="3536951"/>
              <a:ext cx="771107" cy="2539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25653" name="Object 18"/>
            <p:cNvGraphicFramePr>
              <a:graphicFrameLocks noChangeAspect="1"/>
            </p:cNvGraphicFramePr>
            <p:nvPr/>
          </p:nvGraphicFramePr>
          <p:xfrm>
            <a:off x="7359027" y="3890536"/>
            <a:ext cx="729766" cy="10287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4" r:id="rId15" imgW="4977778" imgH="6590476" progId="">
                    <p:embed/>
                  </p:oleObj>
                </mc:Choice>
                <mc:Fallback>
                  <p:oleObj r:id="rId15" imgW="4977778" imgH="6590476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r="1808"/>
                        <a:stretch>
                          <a:fillRect/>
                        </a:stretch>
                      </p:blipFill>
                      <p:spPr bwMode="auto">
                        <a:xfrm>
                          <a:off x="7359027" y="3890536"/>
                          <a:ext cx="729766" cy="10287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5654" name="Picture 19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7389" y="2194079"/>
              <a:ext cx="772905" cy="7015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655" name="Picture 20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3803" y="3326304"/>
              <a:ext cx="485312" cy="2106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5604" name="Text Box 33"/>
          <p:cNvSpPr txBox="1">
            <a:spLocks noChangeArrowheads="1"/>
          </p:cNvSpPr>
          <p:nvPr/>
        </p:nvSpPr>
        <p:spPr bwMode="auto">
          <a:xfrm>
            <a:off x="107950" y="1765300"/>
            <a:ext cx="338455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1600" b="1"/>
              <a:t>Source material / specimens</a:t>
            </a:r>
          </a:p>
        </p:txBody>
      </p:sp>
      <p:sp>
        <p:nvSpPr>
          <p:cNvPr id="25605" name="Text Box 34"/>
          <p:cNvSpPr txBox="1">
            <a:spLocks noChangeArrowheads="1"/>
          </p:cNvSpPr>
          <p:nvPr/>
        </p:nvSpPr>
        <p:spPr bwMode="auto">
          <a:xfrm>
            <a:off x="6288088" y="1700213"/>
            <a:ext cx="2951162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1600" b="1"/>
              <a:t>Molecular analysis data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3177858" y="3819525"/>
            <a:ext cx="3161030" cy="257175"/>
            <a:chOff x="3177858" y="3819525"/>
            <a:chExt cx="3161030" cy="257175"/>
          </a:xfrm>
        </p:grpSpPr>
        <p:sp>
          <p:nvSpPr>
            <p:cNvPr id="25637" name="Line 38"/>
            <p:cNvSpPr>
              <a:spLocks noChangeShapeType="1"/>
            </p:cNvSpPr>
            <p:nvPr/>
          </p:nvSpPr>
          <p:spPr bwMode="auto">
            <a:xfrm>
              <a:off x="3198482" y="3819525"/>
              <a:ext cx="576262" cy="0"/>
            </a:xfrm>
            <a:prstGeom prst="line">
              <a:avLst/>
            </a:prstGeom>
            <a:noFill/>
            <a:ln w="88900">
              <a:solidFill>
                <a:srgbClr val="E60000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638" name="Line 39"/>
            <p:cNvSpPr>
              <a:spLocks noChangeShapeType="1"/>
            </p:cNvSpPr>
            <p:nvPr/>
          </p:nvSpPr>
          <p:spPr bwMode="auto">
            <a:xfrm>
              <a:off x="3177858" y="4005263"/>
              <a:ext cx="576262" cy="0"/>
            </a:xfrm>
            <a:prstGeom prst="line">
              <a:avLst/>
            </a:prstGeom>
            <a:noFill/>
            <a:ln w="88900">
              <a:solidFill>
                <a:srgbClr val="E60000"/>
              </a:solidFill>
              <a:round/>
              <a:headEnd type="triangl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639" name="Line 40"/>
            <p:cNvSpPr>
              <a:spLocks noChangeShapeType="1"/>
            </p:cNvSpPr>
            <p:nvPr/>
          </p:nvSpPr>
          <p:spPr bwMode="auto">
            <a:xfrm>
              <a:off x="5762625" y="3860800"/>
              <a:ext cx="576263" cy="0"/>
            </a:xfrm>
            <a:prstGeom prst="line">
              <a:avLst/>
            </a:prstGeom>
            <a:noFill/>
            <a:ln w="88900">
              <a:solidFill>
                <a:srgbClr val="E60000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640" name="Line 41"/>
            <p:cNvSpPr>
              <a:spLocks noChangeShapeType="1"/>
            </p:cNvSpPr>
            <p:nvPr/>
          </p:nvSpPr>
          <p:spPr bwMode="auto">
            <a:xfrm>
              <a:off x="5724525" y="4076700"/>
              <a:ext cx="576263" cy="0"/>
            </a:xfrm>
            <a:prstGeom prst="line">
              <a:avLst/>
            </a:prstGeom>
            <a:noFill/>
            <a:ln w="88900">
              <a:solidFill>
                <a:srgbClr val="E60000"/>
              </a:solidFill>
              <a:round/>
              <a:headEnd type="triangl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5628" name="Rectangle 42"/>
          <p:cNvSpPr>
            <a:spLocks noChangeArrowheads="1"/>
          </p:cNvSpPr>
          <p:nvPr/>
        </p:nvSpPr>
        <p:spPr bwMode="auto">
          <a:xfrm>
            <a:off x="3808413" y="2660510"/>
            <a:ext cx="1871662" cy="2116595"/>
          </a:xfrm>
          <a:prstGeom prst="rect">
            <a:avLst/>
          </a:prstGeom>
          <a:solidFill>
            <a:srgbClr val="A4BEF2"/>
          </a:solidFill>
          <a:ln w="9525">
            <a:solidFill>
              <a:srgbClr val="99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n-US" altLang="de-DE"/>
          </a:p>
        </p:txBody>
      </p:sp>
      <p:sp>
        <p:nvSpPr>
          <p:cNvPr id="25635" name="Text Box 50"/>
          <p:cNvSpPr txBox="1">
            <a:spLocks noChangeArrowheads="1"/>
          </p:cNvSpPr>
          <p:nvPr/>
        </p:nvSpPr>
        <p:spPr bwMode="auto">
          <a:xfrm>
            <a:off x="3591719" y="2814733"/>
            <a:ext cx="2305050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de-DE" altLang="de-DE" sz="1300" b="1" dirty="0" smtClean="0"/>
              <a:t>DNA &amp; </a:t>
            </a:r>
            <a:r>
              <a:rPr lang="de-DE" altLang="de-DE" sz="1300" b="1" dirty="0" err="1" smtClean="0"/>
              <a:t>Tissue</a:t>
            </a:r>
            <a:endParaRPr lang="de-DE" altLang="de-DE" sz="1300" b="1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GGBN: BRIDGING THE NETWORKS</a:t>
            </a:r>
            <a:endParaRPr lang="de-DE" dirty="0"/>
          </a:p>
        </p:txBody>
      </p:sp>
      <p:pic>
        <p:nvPicPr>
          <p:cNvPr id="61" name="Picture 11" descr="NCBI logo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856" y="6079737"/>
            <a:ext cx="874119" cy="315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1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222" y="5301208"/>
            <a:ext cx="874754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icture 20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685" y="5701702"/>
            <a:ext cx="710699" cy="30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Grafik 7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52781" y="3304290"/>
            <a:ext cx="532124" cy="399093"/>
          </a:xfrm>
          <a:prstGeom prst="rect">
            <a:avLst/>
          </a:prstGeom>
        </p:spPr>
      </p:pic>
      <p:pic>
        <p:nvPicPr>
          <p:cNvPr id="72" name="Grafik 7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362" y="3867619"/>
            <a:ext cx="464532" cy="707636"/>
          </a:xfrm>
          <a:prstGeom prst="rect">
            <a:avLst/>
          </a:prstGeom>
        </p:spPr>
      </p:pic>
      <p:pic>
        <p:nvPicPr>
          <p:cNvPr id="73" name="Grafik 7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077" y="3875055"/>
            <a:ext cx="525675" cy="700199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114" y="5351213"/>
            <a:ext cx="1090586" cy="1061199"/>
          </a:xfrm>
          <a:prstGeom prst="rect">
            <a:avLst/>
          </a:prstGeom>
        </p:spPr>
      </p:pic>
      <p:grpSp>
        <p:nvGrpSpPr>
          <p:cNvPr id="75" name="Gruppieren 74"/>
          <p:cNvGrpSpPr/>
          <p:nvPr/>
        </p:nvGrpSpPr>
        <p:grpSpPr>
          <a:xfrm>
            <a:off x="250825" y="2141991"/>
            <a:ext cx="2906713" cy="2778125"/>
            <a:chOff x="250825" y="1967815"/>
            <a:chExt cx="2906713" cy="2778125"/>
          </a:xfrm>
        </p:grpSpPr>
        <p:sp>
          <p:nvSpPr>
            <p:cNvPr id="76" name="Rechteck 2"/>
            <p:cNvSpPr>
              <a:spLocks noChangeArrowheads="1"/>
            </p:cNvSpPr>
            <p:nvPr/>
          </p:nvSpPr>
          <p:spPr bwMode="auto">
            <a:xfrm>
              <a:off x="250825" y="1967815"/>
              <a:ext cx="2906713" cy="27781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de-DE" sz="1000"/>
            </a:p>
          </p:txBody>
        </p:sp>
        <p:pic>
          <p:nvPicPr>
            <p:cNvPr id="77" name="Picture 51" descr="Cichorium intybus Quedlinburg 2005"/>
            <p:cNvPicPr>
              <a:picLocks noChangeAspect="1" noChangeArrowheads="1"/>
            </p:cNvPicPr>
            <p:nvPr/>
          </p:nvPicPr>
          <p:blipFill>
            <a:blip r:embed="rId23">
              <a:lum brigh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850" y="4131871"/>
              <a:ext cx="649837" cy="535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" name="Picture 53" descr="München Rutilus rutilus_foto (c) D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46" r="4546"/>
            <a:stretch>
              <a:fillRect/>
            </a:stretch>
          </p:blipFill>
          <p:spPr bwMode="auto">
            <a:xfrm>
              <a:off x="996517" y="3496961"/>
              <a:ext cx="1242336" cy="61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9" name="Picture 54" descr="P1030913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74" t="18527" r="3474" b="4631"/>
            <a:stretch>
              <a:fillRect/>
            </a:stretch>
          </p:blipFill>
          <p:spPr bwMode="auto">
            <a:xfrm>
              <a:off x="1558753" y="4198336"/>
              <a:ext cx="656208" cy="468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0" name="Picture 55" descr="Bonn Acanthaspidia_drygalskii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09"/>
            <a:stretch>
              <a:fillRect/>
            </a:stretch>
          </p:blipFill>
          <p:spPr bwMode="auto">
            <a:xfrm>
              <a:off x="317542" y="2775763"/>
              <a:ext cx="746463" cy="4349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" name="Picture 56" descr="EM_DSM 00074_01-1"/>
            <p:cNvPicPr>
              <a:picLocks noChangeAspect="1" noChangeArrowheads="1"/>
            </p:cNvPicPr>
            <p:nvPr/>
          </p:nvPicPr>
          <p:blipFill>
            <a:blip r:embed="rId27">
              <a:lum brigh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2650" y="4085812"/>
              <a:ext cx="746463" cy="581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" name="Picture 57" descr="EM_DSM 15641_01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3848" y="2023083"/>
              <a:ext cx="419421" cy="793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" name="Picture 58" descr="Bonn COL2008_74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9151" y="2922685"/>
              <a:ext cx="553742" cy="501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4" name="Picture 60" descr="Bild-Blume1-original"/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2990" y="2070671"/>
              <a:ext cx="467734" cy="740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5" name="Picture 61" descr="Bild-Kieselalge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5273" y="4225155"/>
              <a:ext cx="433225" cy="44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6" name="Picture 62" descr="Bild-Blume2"/>
            <p:cNvPicPr>
              <a:picLocks noChangeAspect="1" noChangeArrowheads="1"/>
            </p:cNvPicPr>
            <p:nvPr/>
          </p:nvPicPr>
          <p:blipFill>
            <a:blip r:embed="rId32">
              <a:lum brigh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9519" y="2869630"/>
              <a:ext cx="529320" cy="595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7" name="Picture 64" descr="Unbenannt-2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5290" y="2869630"/>
              <a:ext cx="622230" cy="1136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" name="Picture 2"/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3641" y="2101000"/>
              <a:ext cx="883879" cy="662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" name="Picture 4"/>
            <p:cNvPicPr>
              <a:picLocks noChangeAspect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795" y="3258190"/>
              <a:ext cx="477946" cy="813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" name="Grafik 89"/>
            <p:cNvPicPr>
              <a:picLocks noChangeAspect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923" y="2092326"/>
              <a:ext cx="747811" cy="526459"/>
            </a:xfrm>
            <a:prstGeom prst="rect">
              <a:avLst/>
            </a:prstGeom>
          </p:spPr>
        </p:pic>
      </p:grpSp>
      <p:pic>
        <p:nvPicPr>
          <p:cNvPr id="1062" name="Picture 38" descr="http://www.gbif.org/sites/default/files/users/kylecopas/GBIF-2015.jpg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21" y="5197941"/>
            <a:ext cx="2037219" cy="135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45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895050"/>
          </a:xfrm>
        </p:spPr>
        <p:txBody>
          <a:bodyPr/>
          <a:lstStyle/>
          <a:p>
            <a:r>
              <a:rPr lang="en-US" dirty="0" smtClean="0">
                <a:solidFill>
                  <a:srgbClr val="3E9034"/>
                </a:solidFill>
              </a:rPr>
              <a:t>GGBN BY THE NUMBERS</a:t>
            </a:r>
            <a:endParaRPr lang="en-US" dirty="0">
              <a:solidFill>
                <a:srgbClr val="3E9034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106197"/>
            <a:ext cx="8724900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www.ggbn.org/ggbn_portal/images/GGBN_nam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2581" y="294094"/>
            <a:ext cx="62865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8" descr="https://meetings.ggbn.org/images/ggbn_logo_b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8" name="Picture 10" descr="https://meetings.ggbn.org/images/ggbn_logo_b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067" y="93225"/>
            <a:ext cx="1334583" cy="129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85750" y="4864970"/>
            <a:ext cx="872490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GGBN is </a:t>
            </a:r>
            <a:r>
              <a:rPr lang="en-US" dirty="0"/>
              <a:t>an international network of institutions </a:t>
            </a:r>
            <a:r>
              <a:rPr lang="en-US" dirty="0" smtClean="0"/>
              <a:t>(48 partners) on preservation </a:t>
            </a:r>
            <a:r>
              <a:rPr lang="en-US" dirty="0"/>
              <a:t>of genomic samples representing the diversity of non-human life on Earth</a:t>
            </a:r>
            <a:r>
              <a:rPr lang="en-US" dirty="0" smtClean="0"/>
              <a:t>.</a:t>
            </a:r>
          </a:p>
          <a:p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Collaborate to ensure consistent quality standards for DNA and tissue collections,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Improve best practices for the preservation and use of such collections and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Harmonize exchange and use of material in accordance with </a:t>
            </a:r>
            <a:r>
              <a:rPr lang="en-US" sz="1400" dirty="0" smtClean="0"/>
              <a:t>legislation </a:t>
            </a:r>
            <a:r>
              <a:rPr lang="en-US" sz="1400" dirty="0"/>
              <a:t>and conventions. </a:t>
            </a:r>
          </a:p>
        </p:txBody>
      </p:sp>
    </p:spTree>
    <p:extLst>
      <p:ext uri="{BB962C8B-B14F-4D97-AF65-F5344CB8AC3E}">
        <p14:creationId xmlns:p14="http://schemas.microsoft.com/office/powerpoint/2010/main" val="200570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E9034"/>
                </a:solidFill>
              </a:rPr>
              <a:t>GBIF BY THE NUMBERS</a:t>
            </a:r>
            <a:endParaRPr lang="en-US" dirty="0">
              <a:solidFill>
                <a:srgbClr val="3E9034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2" y="1309688"/>
            <a:ext cx="3765249" cy="5002879"/>
          </a:xfrm>
        </p:spPr>
        <p:txBody>
          <a:bodyPr>
            <a:normAutofit/>
          </a:bodyPr>
          <a:lstStyle/>
          <a:p>
            <a:pPr algn="ctr">
              <a:lnSpc>
                <a:spcPct val="75000"/>
              </a:lnSpc>
              <a:spcBef>
                <a:spcPts val="0"/>
              </a:spcBef>
              <a:spcAft>
                <a:spcPts val="2400"/>
              </a:spcAft>
            </a:pPr>
            <a:r>
              <a:rPr lang="en-GB" sz="5000" b="1" dirty="0" smtClean="0">
                <a:latin typeface="Arial"/>
                <a:cs typeface="Arial"/>
              </a:rPr>
              <a:t>649,054,525</a:t>
            </a:r>
            <a:r>
              <a:rPr lang="en-GB" sz="4000" dirty="0" smtClean="0">
                <a:latin typeface="Arial Black"/>
                <a:cs typeface="Arial Black"/>
              </a:rPr>
              <a:t> </a:t>
            </a:r>
            <a:r>
              <a:rPr lang="en-GB" sz="2800" dirty="0" smtClean="0">
                <a:solidFill>
                  <a:schemeClr val="bg1">
                    <a:lumMod val="75000"/>
                  </a:schemeClr>
                </a:solidFill>
              </a:rPr>
              <a:t>species </a:t>
            </a:r>
            <a:r>
              <a:rPr lang="en-GB" sz="2800" dirty="0">
                <a:solidFill>
                  <a:schemeClr val="bg1">
                    <a:lumMod val="75000"/>
                  </a:schemeClr>
                </a:solidFill>
              </a:rPr>
              <a:t>occurrence </a:t>
            </a:r>
            <a:r>
              <a:rPr lang="en-GB" sz="2800" dirty="0" smtClean="0">
                <a:solidFill>
                  <a:schemeClr val="bg1">
                    <a:lumMod val="75000"/>
                  </a:schemeClr>
                </a:solidFill>
              </a:rPr>
              <a:t>records</a:t>
            </a:r>
            <a:endParaRPr lang="en-GB" sz="2800" dirty="0">
              <a:solidFill>
                <a:schemeClr val="bg1">
                  <a:lumMod val="75000"/>
                </a:schemeClr>
              </a:solidFill>
            </a:endParaRPr>
          </a:p>
          <a:p>
            <a:pPr algn="ctr">
              <a:lnSpc>
                <a:spcPct val="75000"/>
              </a:lnSpc>
              <a:spcBef>
                <a:spcPts val="0"/>
              </a:spcBef>
              <a:spcAft>
                <a:spcPts val="2400"/>
              </a:spcAft>
            </a:pPr>
            <a:r>
              <a:rPr lang="en-GB" sz="5000" b="1" dirty="0" smtClean="0">
                <a:latin typeface="Arial"/>
                <a:cs typeface="Arial"/>
              </a:rPr>
              <a:t>32,440</a:t>
            </a:r>
            <a:r>
              <a:rPr lang="en-GB" sz="4600" b="1" dirty="0" smtClean="0">
                <a:latin typeface="Arial"/>
                <a:cs typeface="Arial"/>
              </a:rPr>
              <a:t> </a:t>
            </a:r>
            <a:r>
              <a:rPr lang="en-GB" sz="4600" dirty="0">
                <a:latin typeface="Arial"/>
                <a:cs typeface="Arial"/>
              </a:rPr>
              <a:t/>
            </a:r>
            <a:br>
              <a:rPr lang="en-GB" sz="4600" dirty="0">
                <a:latin typeface="Arial"/>
                <a:cs typeface="Arial"/>
              </a:rPr>
            </a:br>
            <a:r>
              <a:rPr lang="en-GB" sz="2800" dirty="0" smtClean="0">
                <a:solidFill>
                  <a:srgbClr val="BFBFBF"/>
                </a:solidFill>
              </a:rPr>
              <a:t>datasets</a:t>
            </a:r>
            <a:endParaRPr lang="en-GB" sz="2800" b="1" dirty="0" smtClean="0"/>
          </a:p>
          <a:p>
            <a:pPr algn="ctr">
              <a:lnSpc>
                <a:spcPct val="75000"/>
              </a:lnSpc>
              <a:spcBef>
                <a:spcPts val="0"/>
              </a:spcBef>
              <a:spcAft>
                <a:spcPts val="2400"/>
              </a:spcAft>
            </a:pPr>
            <a:r>
              <a:rPr lang="en-GB" sz="5000" b="1" dirty="0" smtClean="0">
                <a:latin typeface="Arial"/>
                <a:cs typeface="Arial"/>
              </a:rPr>
              <a:t>813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800" dirty="0" smtClean="0">
                <a:solidFill>
                  <a:srgbClr val="BFBFBF"/>
                </a:solidFill>
              </a:rPr>
              <a:t>data-publishing institutions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457202" y="6433027"/>
            <a:ext cx="6895715" cy="295577"/>
          </a:xfrm>
        </p:spPr>
        <p:txBody>
          <a:bodyPr>
            <a:noAutofit/>
          </a:bodyPr>
          <a:lstStyle/>
          <a:p>
            <a:pPr algn="r"/>
            <a:r>
              <a:rPr lang="en-US" sz="1000" dirty="0" smtClean="0">
                <a:solidFill>
                  <a:schemeClr val="bg1"/>
                </a:solidFill>
              </a:rPr>
              <a:t>http://www.gbif.org  | 20 JUN 2016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361" y="1286883"/>
            <a:ext cx="4317461" cy="4294060"/>
          </a:xfrm>
          <a:prstGeom prst="rect">
            <a:avLst/>
          </a:prstGeom>
        </p:spPr>
      </p:pic>
      <p:pic>
        <p:nvPicPr>
          <p:cNvPr id="8" name="Picture 7" descr="Screen Shot 2015-09-10 at 05.22.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6747"/>
            <a:ext cx="9144000" cy="465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72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GBIF</a:t>
            </a:r>
            <a:r>
              <a:rPr lang="en-GB" dirty="0"/>
              <a:t> </a:t>
            </a:r>
            <a:r>
              <a:rPr lang="en-GB" dirty="0" smtClean="0"/>
              <a:t>KEY FACTS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0783" y="997527"/>
            <a:ext cx="4605068" cy="5216237"/>
          </a:xfrm>
        </p:spPr>
        <p:txBody>
          <a:bodyPr>
            <a:noAutofit/>
          </a:bodyPr>
          <a:lstStyle/>
          <a:p>
            <a:pPr marL="269875" indent="-269875">
              <a:buFont typeface="Arial"/>
              <a:buChar char="•"/>
            </a:pPr>
            <a:r>
              <a:rPr lang="en-GB" sz="2800" dirty="0"/>
              <a:t>Data </a:t>
            </a:r>
            <a:r>
              <a:rPr lang="en-GB" sz="2800" b="1" dirty="0" smtClean="0"/>
              <a:t>infrastructure</a:t>
            </a:r>
            <a:r>
              <a:rPr lang="en-GB" sz="2800" dirty="0" smtClean="0"/>
              <a:t> for research </a:t>
            </a:r>
            <a:r>
              <a:rPr lang="en-GB" sz="2800" dirty="0"/>
              <a:t>and policy</a:t>
            </a:r>
          </a:p>
          <a:p>
            <a:pPr marL="269875" indent="-269875">
              <a:buFont typeface="Arial"/>
              <a:buChar char="•"/>
            </a:pPr>
            <a:r>
              <a:rPr lang="en-GB" sz="2800" dirty="0"/>
              <a:t>Free and open </a:t>
            </a:r>
            <a:r>
              <a:rPr lang="en-GB" sz="2800" b="1" dirty="0"/>
              <a:t>access</a:t>
            </a:r>
            <a:r>
              <a:rPr lang="en-GB" sz="2800" dirty="0"/>
              <a:t> to biodiversity data</a:t>
            </a:r>
          </a:p>
          <a:p>
            <a:pPr marL="269875" indent="-269875">
              <a:buFont typeface="Arial"/>
              <a:buChar char="•"/>
            </a:pPr>
            <a:r>
              <a:rPr lang="en-GB" sz="2800" dirty="0" smtClean="0"/>
              <a:t>Intergovernmental collaborative </a:t>
            </a:r>
            <a:r>
              <a:rPr lang="en-GB" sz="2800" b="1" dirty="0" smtClean="0"/>
              <a:t>network</a:t>
            </a:r>
          </a:p>
          <a:p>
            <a:pPr marL="269875" indent="-269875">
              <a:buFont typeface="Arial"/>
              <a:buChar char="•"/>
            </a:pPr>
            <a:r>
              <a:rPr lang="en-GB" sz="2800" b="1" dirty="0"/>
              <a:t>54</a:t>
            </a:r>
            <a:r>
              <a:rPr lang="en-GB" sz="2800" dirty="0"/>
              <a:t> </a:t>
            </a:r>
            <a:r>
              <a:rPr lang="en-GB" sz="2800" dirty="0" smtClean="0"/>
              <a:t>countries</a:t>
            </a:r>
            <a:r>
              <a:rPr lang="en-GB" sz="2800" dirty="0"/>
              <a:t>, </a:t>
            </a:r>
            <a:r>
              <a:rPr lang="en-GB" sz="2800" b="1" dirty="0"/>
              <a:t>39</a:t>
            </a:r>
            <a:r>
              <a:rPr lang="en-GB" sz="2800" dirty="0"/>
              <a:t> international </a:t>
            </a:r>
            <a:r>
              <a:rPr lang="en-GB" sz="2800" dirty="0" smtClean="0"/>
              <a:t>organizations, </a:t>
            </a:r>
            <a:r>
              <a:rPr lang="en-GB" sz="2800" b="1" dirty="0" smtClean="0"/>
              <a:t>800+</a:t>
            </a:r>
            <a:r>
              <a:rPr lang="en-GB" sz="2800" dirty="0" smtClean="0"/>
              <a:t> institutions</a:t>
            </a:r>
            <a:endParaRPr lang="en-GB" sz="2800" dirty="0"/>
          </a:p>
          <a:p>
            <a:pPr marL="269875" indent="-269875">
              <a:buFont typeface="Arial"/>
              <a:buChar char="•"/>
            </a:pPr>
            <a:r>
              <a:rPr lang="en-GB" sz="2800" dirty="0" smtClean="0"/>
              <a:t>National </a:t>
            </a:r>
            <a:r>
              <a:rPr lang="en-GB" sz="2800" dirty="0"/>
              <a:t>and thematic </a:t>
            </a:r>
            <a:r>
              <a:rPr lang="en-GB" sz="2800" b="1" dirty="0"/>
              <a:t>nodes</a:t>
            </a:r>
          </a:p>
          <a:p>
            <a:pPr marL="269875" indent="-269875">
              <a:buFont typeface="Arial"/>
              <a:buChar char="•"/>
            </a:pPr>
            <a:r>
              <a:rPr lang="en-GB" sz="2800" b="1" dirty="0" smtClean="0"/>
              <a:t>Standards</a:t>
            </a:r>
            <a:r>
              <a:rPr lang="en-GB" sz="2800" dirty="0" smtClean="0"/>
              <a:t> </a:t>
            </a:r>
            <a:r>
              <a:rPr lang="en-GB" sz="2800" dirty="0"/>
              <a:t>and </a:t>
            </a:r>
            <a:r>
              <a:rPr lang="en-GB" sz="2800" b="1" dirty="0" smtClean="0"/>
              <a:t>tools</a:t>
            </a:r>
            <a:endParaRPr lang="en-GB" sz="2800" b="1" dirty="0"/>
          </a:p>
          <a:p>
            <a:pPr marL="269875" indent="-269875">
              <a:buFont typeface="Arial"/>
              <a:buChar char="•"/>
            </a:pPr>
            <a:r>
              <a:rPr lang="en-GB" sz="2800" b="1" dirty="0" smtClean="0"/>
              <a:t>GBIF.org</a:t>
            </a:r>
            <a:r>
              <a:rPr lang="en-GB" sz="2800" dirty="0" smtClean="0"/>
              <a:t> and </a:t>
            </a:r>
            <a:r>
              <a:rPr lang="en-GB" sz="2800" dirty="0"/>
              <a:t>web services </a:t>
            </a:r>
          </a:p>
          <a:p>
            <a:pPr marL="269875" indent="-269875">
              <a:buFont typeface="Arial"/>
              <a:buChar char="•"/>
            </a:pPr>
            <a:endParaRPr lang="en-GB" sz="2800" dirty="0" smtClean="0"/>
          </a:p>
          <a:p>
            <a:pPr marL="457200" indent="-457200">
              <a:buFont typeface="Arial"/>
              <a:buChar char="•"/>
            </a:pPr>
            <a:endParaRPr lang="en-GB" sz="2800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4660645"/>
              </p:ext>
            </p:extLst>
          </p:nvPr>
        </p:nvGraphicFramePr>
        <p:xfrm>
          <a:off x="4625850" y="831273"/>
          <a:ext cx="4343400" cy="2891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1644392"/>
              </p:ext>
            </p:extLst>
          </p:nvPr>
        </p:nvGraphicFramePr>
        <p:xfrm>
          <a:off x="4655128" y="3392246"/>
          <a:ext cx="4343400" cy="3014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148950" y="2701632"/>
            <a:ext cx="2535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PUBLISHERS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94221" y="5410200"/>
            <a:ext cx="3657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OCCURRENCE RECORDS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66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895" y="3068960"/>
            <a:ext cx="2303113" cy="223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" y="3212976"/>
            <a:ext cx="2260241" cy="226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558" y="1052736"/>
            <a:ext cx="2001674" cy="207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048" y="1052736"/>
            <a:ext cx="2243740" cy="211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6" y="1063264"/>
            <a:ext cx="2162798" cy="2077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-131371" y="274642"/>
            <a:ext cx="550800" cy="6721634"/>
          </a:xfrm>
        </p:spPr>
        <p:txBody>
          <a:bodyPr/>
          <a:lstStyle/>
          <a:p>
            <a:pPr indent="0">
              <a:buNone/>
            </a:pPr>
            <a:r>
              <a:rPr lang="en-GB" dirty="0" smtClean="0"/>
              <a:t>what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7"/>
          </p:nvPr>
        </p:nvSpPr>
        <p:spPr>
          <a:xfrm>
            <a:off x="536432" y="274642"/>
            <a:ext cx="8465678" cy="1169147"/>
          </a:xfrm>
        </p:spPr>
        <p:txBody>
          <a:bodyPr anchor="t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TYPES OF DATA SHARED THROUGH GBIF</a:t>
            </a:r>
            <a:endParaRPr lang="en-US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41325" y="6430257"/>
            <a:ext cx="7156324" cy="383119"/>
          </a:xfrm>
        </p:spPr>
        <p:txBody>
          <a:bodyPr/>
          <a:lstStyle/>
          <a:p>
            <a:r>
              <a:rPr lang="en-US" sz="2000" dirty="0"/>
              <a:t>http://www.gbif.org/occurrence</a:t>
            </a:r>
          </a:p>
        </p:txBody>
      </p:sp>
      <p:sp>
        <p:nvSpPr>
          <p:cNvPr id="21" name="Text Placeholder 9"/>
          <p:cNvSpPr txBox="1">
            <a:spLocks/>
          </p:cNvSpPr>
          <p:nvPr/>
        </p:nvSpPr>
        <p:spPr>
          <a:xfrm>
            <a:off x="795870" y="2369505"/>
            <a:ext cx="3505197" cy="1179512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23" name="Text Placeholder 9"/>
          <p:cNvSpPr txBox="1">
            <a:spLocks/>
          </p:cNvSpPr>
          <p:nvPr/>
        </p:nvSpPr>
        <p:spPr>
          <a:xfrm>
            <a:off x="1255187" y="3687866"/>
            <a:ext cx="3505197" cy="1179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24" name="Text Placeholder 9"/>
          <p:cNvSpPr txBox="1">
            <a:spLocks/>
          </p:cNvSpPr>
          <p:nvPr/>
        </p:nvSpPr>
        <p:spPr>
          <a:xfrm>
            <a:off x="1729320" y="4867378"/>
            <a:ext cx="3505197" cy="1179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graphicFrame>
        <p:nvGraphicFramePr>
          <p:cNvPr id="25" name="Chart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1384511"/>
              </p:ext>
            </p:extLst>
          </p:nvPr>
        </p:nvGraphicFramePr>
        <p:xfrm flipH="1">
          <a:off x="5382491" y="2459038"/>
          <a:ext cx="575854" cy="1908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" name="Rectangle 2"/>
          <p:cNvSpPr/>
          <p:nvPr/>
        </p:nvSpPr>
        <p:spPr>
          <a:xfrm>
            <a:off x="657379" y="5667096"/>
            <a:ext cx="30024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ea typeface="Arial Narrow"/>
              </a:rPr>
              <a:t>Sample event data</a:t>
            </a:r>
            <a:endParaRPr lang="en-GB" sz="2800" b="1" dirty="0">
              <a:ea typeface="Arial Narrow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01452" y="5529142"/>
            <a:ext cx="3312368" cy="852186"/>
          </a:xfrm>
          <a:prstGeom prst="roundRect">
            <a:avLst/>
          </a:prstGeom>
          <a:noFill/>
          <a:ln w="762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006993"/>
            <a:ext cx="2262275" cy="2203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loud Callout 17"/>
          <p:cNvSpPr/>
          <p:nvPr/>
        </p:nvSpPr>
        <p:spPr>
          <a:xfrm>
            <a:off x="4301067" y="3212976"/>
            <a:ext cx="2787139" cy="2952328"/>
          </a:xfrm>
          <a:prstGeom prst="cloudCallout">
            <a:avLst>
              <a:gd name="adj1" fmla="val -71005"/>
              <a:gd name="adj2" fmla="val 42716"/>
            </a:avLst>
          </a:prstGeom>
          <a:solidFill>
            <a:srgbClr val="00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/>
                <a:cs typeface="Arial"/>
              </a:rPr>
              <a:t>New uses and data quality dimensions</a:t>
            </a:r>
            <a:endParaRPr lang="en-US" sz="2400" dirty="0"/>
          </a:p>
        </p:txBody>
      </p:sp>
      <p:pic>
        <p:nvPicPr>
          <p:cNvPr id="2056" name="Picture 8" descr="BHL-Portrait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206" y="3091572"/>
            <a:ext cx="1694357" cy="11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ounded Rectangle 25"/>
          <p:cNvSpPr/>
          <p:nvPr/>
        </p:nvSpPr>
        <p:spPr>
          <a:xfrm>
            <a:off x="6804248" y="957478"/>
            <a:ext cx="2262275" cy="3593740"/>
          </a:xfrm>
          <a:prstGeom prst="roundRect">
            <a:avLst/>
          </a:prstGeom>
          <a:noFill/>
          <a:ln w="76200">
            <a:solidFill>
              <a:srgbClr val="1447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8" name="Left-Right Arrow 7"/>
          <p:cNvSpPr/>
          <p:nvPr/>
        </p:nvSpPr>
        <p:spPr>
          <a:xfrm rot="5400000">
            <a:off x="1985633" y="3558170"/>
            <a:ext cx="1992176" cy="135624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/>
              <a:t>eDNA</a:t>
            </a:r>
            <a:endParaRPr lang="en-US" sz="2800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999036" y="591958"/>
            <a:ext cx="4008619" cy="2477001"/>
            <a:chOff x="999036" y="591958"/>
            <a:chExt cx="4008619" cy="2477001"/>
          </a:xfrm>
        </p:grpSpPr>
        <p:sp>
          <p:nvSpPr>
            <p:cNvPr id="19" name="Rounded Rectangle 18"/>
            <p:cNvSpPr/>
            <p:nvPr/>
          </p:nvSpPr>
          <p:spPr>
            <a:xfrm>
              <a:off x="999036" y="1067176"/>
              <a:ext cx="4008619" cy="2001783"/>
            </a:xfrm>
            <a:prstGeom prst="roundRect">
              <a:avLst/>
            </a:prstGeom>
            <a:noFill/>
            <a:ln w="76200">
              <a:solidFill>
                <a:srgbClr val="4758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66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565046" y="591958"/>
              <a:ext cx="13634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4758EF"/>
                  </a:solidFill>
                </a:rPr>
                <a:t>GGBN</a:t>
              </a:r>
              <a:endParaRPr lang="en-US" sz="2800" b="1" dirty="0">
                <a:solidFill>
                  <a:srgbClr val="4758E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707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111E-6 L -0.05399 0.003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1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7 L -0.09531 0.0064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74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81481E-6 L -0.0552 0.0053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2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-131371" y="274642"/>
            <a:ext cx="550800" cy="6721634"/>
          </a:xfrm>
        </p:spPr>
        <p:txBody>
          <a:bodyPr/>
          <a:lstStyle/>
          <a:p>
            <a:pPr indent="0">
              <a:buNone/>
            </a:pPr>
            <a:r>
              <a:rPr lang="en-GB" dirty="0" smtClean="0"/>
              <a:t>what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7"/>
          </p:nvPr>
        </p:nvSpPr>
        <p:spPr>
          <a:xfrm>
            <a:off x="505709" y="300857"/>
            <a:ext cx="8365336" cy="1169147"/>
          </a:xfrm>
        </p:spPr>
        <p:txBody>
          <a:bodyPr anchor="t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SOURCES </a:t>
            </a:r>
            <a:r>
              <a:rPr lang="en-US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USES</a:t>
            </a:r>
            <a:endParaRPr lang="en-US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sz="3600" b="1" dirty="0">
              <a:solidFill>
                <a:srgbClr val="006600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prstClr val="black"/>
                </a:solidFill>
                <a:hlinkClick r:id="rId3"/>
              </a:rPr>
              <a:t>www.gbif.org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029161" y="2034050"/>
            <a:ext cx="6913562" cy="657225"/>
            <a:chOff x="192088" y="2516188"/>
            <a:chExt cx="6913562" cy="657225"/>
          </a:xfrm>
        </p:grpSpPr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88" y="2541588"/>
              <a:ext cx="420687" cy="598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894" y="2516188"/>
              <a:ext cx="511175" cy="657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188" y="2571750"/>
              <a:ext cx="928687" cy="52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6994" y="2533650"/>
              <a:ext cx="401637" cy="617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750" y="2579688"/>
              <a:ext cx="668337" cy="50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3206" y="2592388"/>
              <a:ext cx="658812" cy="47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0137" y="2582863"/>
              <a:ext cx="560387" cy="496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6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8643" y="2562225"/>
              <a:ext cx="484187" cy="546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0950" y="2562225"/>
              <a:ext cx="774700" cy="546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1025986" y="4330875"/>
            <a:ext cx="6913562" cy="728663"/>
            <a:chOff x="188913" y="4829175"/>
            <a:chExt cx="6913562" cy="728663"/>
          </a:xfrm>
        </p:grpSpPr>
        <p:grpSp>
          <p:nvGrpSpPr>
            <p:cNvPr id="20" name="Group 19"/>
            <p:cNvGrpSpPr>
              <a:grpSpLocks/>
            </p:cNvGrpSpPr>
            <p:nvPr/>
          </p:nvGrpSpPr>
          <p:grpSpPr bwMode="auto">
            <a:xfrm>
              <a:off x="4041578" y="4829175"/>
              <a:ext cx="598487" cy="650875"/>
              <a:chOff x="4724" y="1976"/>
              <a:chExt cx="834" cy="1043"/>
            </a:xfrm>
          </p:grpSpPr>
          <p:pic>
            <p:nvPicPr>
              <p:cNvPr id="29" name="Picture 28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75" y="1976"/>
                <a:ext cx="537" cy="7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" name="Picture 29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2" y="2127"/>
                <a:ext cx="516" cy="703"/>
              </a:xfrm>
              <a:prstGeom prst="rect">
                <a:avLst/>
              </a:prstGeom>
              <a:noFill/>
              <a:ln w="9525">
                <a:solidFill>
                  <a:srgbClr val="DDDDDD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30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24" y="2300"/>
                <a:ext cx="514" cy="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1" name="Picture 20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913" y="4884738"/>
              <a:ext cx="587375" cy="673100"/>
            </a:xfrm>
            <a:prstGeom prst="rect">
              <a:avLst/>
            </a:prstGeom>
            <a:noFill/>
            <a:ln w="9525">
              <a:solidFill>
                <a:srgbClr val="DDDDD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1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971" y="4987925"/>
              <a:ext cx="725487" cy="500063"/>
            </a:xfrm>
            <a:prstGeom prst="rect">
              <a:avLst/>
            </a:prstGeom>
            <a:noFill/>
            <a:ln w="9525">
              <a:solidFill>
                <a:srgbClr val="DDDDD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1358" y="4918075"/>
              <a:ext cx="617537" cy="617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3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237" y="4991100"/>
              <a:ext cx="325438" cy="495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4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7141" y="4922838"/>
              <a:ext cx="633413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5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2748" y="4984750"/>
              <a:ext cx="633413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26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8600" y="4927600"/>
              <a:ext cx="523875" cy="601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7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8844" y="5026025"/>
              <a:ext cx="727075" cy="434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" name="Group 31"/>
          <p:cNvGrpSpPr/>
          <p:nvPr/>
        </p:nvGrpSpPr>
        <p:grpSpPr>
          <a:xfrm>
            <a:off x="1050431" y="3000694"/>
            <a:ext cx="6878003" cy="1020762"/>
            <a:chOff x="213358" y="3436938"/>
            <a:chExt cx="6878003" cy="1020762"/>
          </a:xfrm>
        </p:grpSpPr>
        <p:sp>
          <p:nvSpPr>
            <p:cNvPr id="33" name="AutoShape 48"/>
            <p:cNvSpPr>
              <a:spLocks/>
            </p:cNvSpPr>
            <p:nvPr/>
          </p:nvSpPr>
          <p:spPr bwMode="auto">
            <a:xfrm rot="5400000" flipH="1">
              <a:off x="3471385" y="837723"/>
              <a:ext cx="361950" cy="6878003"/>
            </a:xfrm>
            <a:prstGeom prst="rightBrace">
              <a:avLst>
                <a:gd name="adj1" fmla="val 109184"/>
                <a:gd name="adj2" fmla="val 50000"/>
              </a:avLst>
            </a:prstGeom>
            <a:noFill/>
            <a:ln w="76200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34" name="Line 49"/>
            <p:cNvSpPr>
              <a:spLocks noChangeShapeType="1"/>
            </p:cNvSpPr>
            <p:nvPr/>
          </p:nvSpPr>
          <p:spPr bwMode="auto">
            <a:xfrm flipH="1" flipV="1">
              <a:off x="363536" y="3554413"/>
              <a:ext cx="2562225" cy="636012"/>
            </a:xfrm>
            <a:prstGeom prst="line">
              <a:avLst/>
            </a:prstGeom>
            <a:noFill/>
            <a:ln w="76200">
              <a:solidFill>
                <a:schemeClr val="accent3">
                  <a:lumMod val="5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u="sng" dirty="0"/>
            </a:p>
          </p:txBody>
        </p:sp>
        <p:sp>
          <p:nvSpPr>
            <p:cNvPr id="35" name="Line 50"/>
            <p:cNvSpPr>
              <a:spLocks noChangeShapeType="1"/>
            </p:cNvSpPr>
            <p:nvPr/>
          </p:nvSpPr>
          <p:spPr bwMode="auto">
            <a:xfrm flipH="1" flipV="1">
              <a:off x="2109788" y="3495674"/>
              <a:ext cx="1136650" cy="633363"/>
            </a:xfrm>
            <a:prstGeom prst="line">
              <a:avLst/>
            </a:prstGeom>
            <a:noFill/>
            <a:ln w="76200">
              <a:solidFill>
                <a:schemeClr val="accent3">
                  <a:lumMod val="5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u="sng" dirty="0"/>
            </a:p>
          </p:txBody>
        </p:sp>
        <p:sp>
          <p:nvSpPr>
            <p:cNvPr id="36" name="Line 51"/>
            <p:cNvSpPr>
              <a:spLocks noChangeShapeType="1"/>
            </p:cNvSpPr>
            <p:nvPr/>
          </p:nvSpPr>
          <p:spPr bwMode="auto">
            <a:xfrm flipH="1" flipV="1">
              <a:off x="3641725" y="3436938"/>
              <a:ext cx="1588" cy="665162"/>
            </a:xfrm>
            <a:prstGeom prst="line">
              <a:avLst/>
            </a:prstGeom>
            <a:noFill/>
            <a:ln w="76200">
              <a:solidFill>
                <a:schemeClr val="accent3">
                  <a:lumMod val="5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u="sng" dirty="0"/>
            </a:p>
          </p:txBody>
        </p:sp>
        <p:sp>
          <p:nvSpPr>
            <p:cNvPr id="37" name="Line 53"/>
            <p:cNvSpPr>
              <a:spLocks noChangeShapeType="1"/>
            </p:cNvSpPr>
            <p:nvPr/>
          </p:nvSpPr>
          <p:spPr bwMode="auto">
            <a:xfrm flipV="1">
              <a:off x="4367213" y="3559175"/>
              <a:ext cx="2562225" cy="636012"/>
            </a:xfrm>
            <a:prstGeom prst="line">
              <a:avLst/>
            </a:prstGeom>
            <a:noFill/>
            <a:ln w="76200">
              <a:solidFill>
                <a:schemeClr val="accent3">
                  <a:lumMod val="5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u="sng" dirty="0"/>
            </a:p>
          </p:txBody>
        </p:sp>
        <p:sp>
          <p:nvSpPr>
            <p:cNvPr id="38" name="Line 54"/>
            <p:cNvSpPr>
              <a:spLocks noChangeShapeType="1"/>
            </p:cNvSpPr>
            <p:nvPr/>
          </p:nvSpPr>
          <p:spPr bwMode="auto">
            <a:xfrm flipV="1">
              <a:off x="4046538" y="3500436"/>
              <a:ext cx="1136650" cy="633361"/>
            </a:xfrm>
            <a:prstGeom prst="line">
              <a:avLst/>
            </a:prstGeom>
            <a:noFill/>
            <a:ln w="76200">
              <a:solidFill>
                <a:schemeClr val="accent3">
                  <a:lumMod val="5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u="sng" dirty="0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1050431" y="5045106"/>
            <a:ext cx="6905945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a-DK" sz="2400" b="1" dirty="0" smtClean="0"/>
              <a:t>Sources of biodiversity data</a:t>
            </a:r>
          </a:p>
          <a:p>
            <a:pPr algn="ctr"/>
            <a:r>
              <a:rPr lang="da-DK" sz="1600" dirty="0" smtClean="0"/>
              <a:t>Collections, field observations, monitoring activities, genomics, citizen science, remote sensing, expert knowledge, historical literature, ...</a:t>
            </a:r>
            <a:endParaRPr lang="en-US" sz="1600" dirty="0"/>
          </a:p>
        </p:txBody>
      </p:sp>
      <p:sp>
        <p:nvSpPr>
          <p:cNvPr id="40" name="TextBox 39"/>
          <p:cNvSpPr txBox="1"/>
          <p:nvPr/>
        </p:nvSpPr>
        <p:spPr>
          <a:xfrm>
            <a:off x="1036778" y="1124744"/>
            <a:ext cx="6905945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a-DK" sz="2400" b="1" dirty="0" smtClean="0"/>
              <a:t>Uses of biodiversity data</a:t>
            </a:r>
          </a:p>
          <a:p>
            <a:pPr algn="ctr"/>
            <a:r>
              <a:rPr lang="en-AU" altLang="en-US" sz="1600" dirty="0" smtClean="0"/>
              <a:t>Taxonomy, conservation, biosecurity</a:t>
            </a:r>
            <a:r>
              <a:rPr lang="en-AU" altLang="en-US" sz="1600" dirty="0"/>
              <a:t>, </a:t>
            </a:r>
            <a:r>
              <a:rPr lang="en-AU" altLang="en-US" sz="1600" dirty="0" smtClean="0"/>
              <a:t>land-use planning, </a:t>
            </a:r>
            <a:r>
              <a:rPr lang="en-AU" altLang="en-US" sz="1600" dirty="0"/>
              <a:t>climate </a:t>
            </a:r>
            <a:r>
              <a:rPr lang="en-AU" altLang="en-US" sz="1600" dirty="0" smtClean="0"/>
              <a:t>change response, </a:t>
            </a:r>
            <a:r>
              <a:rPr lang="en-AU" altLang="en-US" sz="1600" dirty="0"/>
              <a:t>crop development, resource management, </a:t>
            </a:r>
            <a:r>
              <a:rPr lang="en-AU" altLang="en-US" sz="1600" dirty="0" smtClean="0"/>
              <a:t>materials development, forensics</a:t>
            </a:r>
            <a:r>
              <a:rPr lang="en-AU" altLang="en-US" sz="1600" dirty="0"/>
              <a:t> </a:t>
            </a:r>
            <a:r>
              <a:rPr lang="en-AU" altLang="en-US" sz="1600" dirty="0" smtClean="0"/>
              <a:t>…</a:t>
            </a:r>
            <a:endParaRPr lang="en-US" sz="1600" dirty="0"/>
          </a:p>
        </p:txBody>
      </p:sp>
      <p:sp>
        <p:nvSpPr>
          <p:cNvPr id="41" name="Content Placeholder 8"/>
          <p:cNvSpPr txBox="1">
            <a:spLocks/>
          </p:cNvSpPr>
          <p:nvPr/>
        </p:nvSpPr>
        <p:spPr>
          <a:xfrm>
            <a:off x="356704" y="246932"/>
            <a:ext cx="8150367" cy="574672"/>
          </a:xfrm>
          <a:prstGeom prst="rect">
            <a:avLst/>
          </a:prstGeom>
        </p:spPr>
        <p:txBody>
          <a:bodyPr anchor="t" anchorCtr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endParaRPr lang="en-US" sz="3600" b="1" dirty="0">
              <a:solidFill>
                <a:srgbClr val="328127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360" y="2029481"/>
            <a:ext cx="1309384" cy="75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215029" y="2047411"/>
            <a:ext cx="1575595" cy="718511"/>
            <a:chOff x="3087036" y="2062417"/>
            <a:chExt cx="1575595" cy="718511"/>
          </a:xfrm>
        </p:grpSpPr>
        <p:sp>
          <p:nvSpPr>
            <p:cNvPr id="3" name="Rounded Rectangle 2"/>
            <p:cNvSpPr/>
            <p:nvPr/>
          </p:nvSpPr>
          <p:spPr>
            <a:xfrm>
              <a:off x="3087036" y="2062417"/>
              <a:ext cx="1575595" cy="71851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28" name="Picture 4" descr="Sistema de información sobre biodiversidad de Colombia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2293" y="2093707"/>
              <a:ext cx="1333500" cy="6191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8" name="Picture 47" descr="ipbes-logo.jpg"/>
          <p:cNvPicPr>
            <a:picLocks noChangeAspect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6084" y="2048148"/>
            <a:ext cx="1184380" cy="62901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70144" y="2047411"/>
            <a:ext cx="1656184" cy="685624"/>
            <a:chOff x="323198" y="2068336"/>
            <a:chExt cx="1584176" cy="585995"/>
          </a:xfrm>
        </p:grpSpPr>
        <p:sp>
          <p:nvSpPr>
            <p:cNvPr id="52" name="Rounded Rectangle 51"/>
            <p:cNvSpPr/>
            <p:nvPr/>
          </p:nvSpPr>
          <p:spPr>
            <a:xfrm>
              <a:off x="323198" y="2077068"/>
              <a:ext cx="1575595" cy="57569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9" name="Picture 48" descr="CBD.png"/>
            <p:cNvPicPr>
              <a:picLocks noChangeAspect="1"/>
            </p:cNvPicPr>
            <p:nvPr/>
          </p:nvPicPr>
          <p:blipFill>
            <a:blip r:embed="rId2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0868" y="2068336"/>
              <a:ext cx="1556506" cy="585995"/>
            </a:xfrm>
            <a:prstGeom prst="rect">
              <a:avLst/>
            </a:prstGeom>
          </p:spPr>
        </p:pic>
      </p:grpSp>
      <p:pic>
        <p:nvPicPr>
          <p:cNvPr id="50" name="Picture 49" descr="Screen Shot 2014-09-12 at 07.50.23.png"/>
          <p:cNvPicPr>
            <a:picLocks noChangeAspect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6655" y="2671543"/>
            <a:ext cx="583729" cy="58207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5870744" y="1993045"/>
            <a:ext cx="2036828" cy="1046511"/>
            <a:chOff x="6170813" y="2093707"/>
            <a:chExt cx="2036828" cy="1046511"/>
          </a:xfrm>
        </p:grpSpPr>
        <p:pic>
          <p:nvPicPr>
            <p:cNvPr id="43" name="Picture 2"/>
            <p:cNvPicPr>
              <a:picLocks noChangeAspect="1" noChangeArrowheads="1"/>
            </p:cNvPicPr>
            <p:nvPr/>
          </p:nvPicPr>
          <p:blipFill rotWithShape="1">
            <a:blip r:embed="rId2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5840" r="27023"/>
            <a:stretch/>
          </p:blipFill>
          <p:spPr bwMode="auto">
            <a:xfrm>
              <a:off x="7502198" y="2093707"/>
              <a:ext cx="705443" cy="93535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45" name="Picture 2"/>
            <p:cNvPicPr>
              <a:picLocks noChangeAspect="1" noChangeArrowheads="1"/>
            </p:cNvPicPr>
            <p:nvPr/>
          </p:nvPicPr>
          <p:blipFill rotWithShape="1">
            <a:blip r:embed="rId2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5840" r="27023"/>
            <a:stretch/>
          </p:blipFill>
          <p:spPr bwMode="auto">
            <a:xfrm>
              <a:off x="6818885" y="2132856"/>
              <a:ext cx="705443" cy="93535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46" name="Picture 2"/>
            <p:cNvPicPr>
              <a:picLocks noChangeAspect="1" noChangeArrowheads="1"/>
            </p:cNvPicPr>
            <p:nvPr/>
          </p:nvPicPr>
          <p:blipFill rotWithShape="1">
            <a:blip r:embed="rId2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5840" r="27023"/>
            <a:stretch/>
          </p:blipFill>
          <p:spPr bwMode="auto">
            <a:xfrm>
              <a:off x="6170813" y="2204864"/>
              <a:ext cx="705443" cy="93535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42" name="TextBox 41"/>
          <p:cNvSpPr txBox="1"/>
          <p:nvPr/>
        </p:nvSpPr>
        <p:spPr>
          <a:xfrm>
            <a:off x="8316416" y="4437112"/>
            <a:ext cx="4320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006600"/>
                </a:solidFill>
              </a:rPr>
              <a:t>!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244408" y="2708920"/>
            <a:ext cx="4320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006600"/>
                </a:solidFill>
              </a:rPr>
              <a:t>!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100392" y="953433"/>
            <a:ext cx="10081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006600"/>
                </a:solidFill>
              </a:rPr>
              <a:t>!</a:t>
            </a:r>
            <a:r>
              <a:rPr lang="en-US" sz="8000" dirty="0" smtClean="0">
                <a:solidFill>
                  <a:srgbClr val="FF0000"/>
                </a:solidFill>
              </a:rPr>
              <a:t>?</a:t>
            </a:r>
            <a:endParaRPr lang="en-US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57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/>
      <p:bldP spid="53" grpId="0"/>
      <p:bldP spid="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57" y="1384850"/>
            <a:ext cx="7554999" cy="47294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325" y="274637"/>
            <a:ext cx="8229600" cy="793915"/>
          </a:xfrm>
        </p:spPr>
        <p:txBody>
          <a:bodyPr>
            <a:noAutofit/>
          </a:bodyPr>
          <a:lstStyle/>
          <a:p>
            <a:r>
              <a:rPr lang="en-US" sz="3000" dirty="0" smtClean="0"/>
              <a:t>Citations in peer-reviewed research</a:t>
            </a:r>
            <a:endParaRPr lang="en-US" sz="3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41325" y="6441784"/>
            <a:ext cx="7156324" cy="383119"/>
          </a:xfrm>
        </p:spPr>
        <p:txBody>
          <a:bodyPr/>
          <a:lstStyle/>
          <a:p>
            <a:r>
              <a:rPr lang="en-US" dirty="0" smtClean="0"/>
              <a:t> 9 JUN 2016 | </a:t>
            </a:r>
            <a:r>
              <a:rPr lang="en-GB" dirty="0" smtClean="0"/>
              <a:t>GBIF </a:t>
            </a:r>
            <a:r>
              <a:rPr lang="en-GB" dirty="0"/>
              <a:t>Science Review available at </a:t>
            </a:r>
            <a:r>
              <a:rPr lang="en-GB" dirty="0">
                <a:hlinkClick r:id="rId4"/>
              </a:rPr>
              <a:t>http://</a:t>
            </a:r>
            <a:r>
              <a:rPr lang="en-GB" dirty="0" smtClean="0">
                <a:hlinkClick r:id="rId4"/>
              </a:rPr>
              <a:t>www.gbif.org/resource/82191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127000" y="-57730"/>
            <a:ext cx="591416" cy="4560455"/>
          </a:xfrm>
          <a:prstGeom prst="rect">
            <a:avLst/>
          </a:prstGeom>
        </p:spPr>
        <p:txBody>
          <a:bodyPr vert="vert270" lIns="0" tIns="36000" rIns="0" bIns="36000" rtlCol="0">
            <a:noAutofit/>
          </a:bodyPr>
          <a:lstStyle>
            <a:lvl1pPr indent="0" algn="r">
              <a:spcBef>
                <a:spcPct val="20000"/>
              </a:spcBef>
              <a:buFont typeface="Arial"/>
              <a:buNone/>
              <a:defRPr lang="en-US" sz="4000" dirty="0" smtClean="0">
                <a:solidFill>
                  <a:srgbClr val="FDB002">
                    <a:alpha val="32000"/>
                  </a:srgbClr>
                </a:solidFill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/>
              <a:buChar char="•"/>
              <a:defRPr sz="2800">
                <a:latin typeface="Arial Narrow"/>
                <a:cs typeface="Arial Narrow"/>
              </a:defRPr>
            </a:lvl2pPr>
            <a:lvl3pPr marL="1143000" indent="-228600">
              <a:spcBef>
                <a:spcPct val="20000"/>
              </a:spcBef>
              <a:buFont typeface="Wingdings" charset="2"/>
              <a:buChar char="§"/>
              <a:defRPr sz="2400">
                <a:latin typeface="Arial Narrow"/>
                <a:cs typeface="Arial Narrow"/>
              </a:defRPr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>
                <a:latin typeface="Arial Narrow"/>
                <a:cs typeface="Arial Narrow"/>
              </a:defRPr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>
                <a:latin typeface="Arial Narrow"/>
                <a:cs typeface="Arial Narrow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US" dirty="0"/>
              <a:t>data use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57670" y="907970"/>
            <a:ext cx="6637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Annual number of peer-reviewed publications using GBIF-mediated data</a:t>
            </a:r>
            <a:endParaRPr lang="en-US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4173917" y="815120"/>
            <a:ext cx="4274539" cy="1883850"/>
          </a:xfrm>
          <a:prstGeom prst="cloudCallout">
            <a:avLst>
              <a:gd name="adj1" fmla="val -57046"/>
              <a:gd name="adj2" fmla="val -2066"/>
            </a:avLst>
          </a:prstGeom>
          <a:solidFill>
            <a:srgbClr val="33983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/>
                <a:cs typeface="Arial"/>
              </a:rPr>
              <a:t>&gt; </a:t>
            </a:r>
            <a:r>
              <a:rPr lang="en-US" sz="2400" b="1" dirty="0" smtClean="0">
                <a:latin typeface="Arial"/>
                <a:cs typeface="Arial"/>
              </a:rPr>
              <a:t>1 </a:t>
            </a:r>
            <a:r>
              <a:rPr lang="en-US" sz="2400" dirty="0" smtClean="0">
                <a:latin typeface="Arial"/>
                <a:cs typeface="Arial"/>
              </a:rPr>
              <a:t>peer-reviewed publication a day</a:t>
            </a:r>
            <a:endParaRPr lang="en-US" sz="2400" dirty="0"/>
          </a:p>
        </p:txBody>
      </p:sp>
      <p:pic>
        <p:nvPicPr>
          <p:cNvPr id="8" name="Picture 7" descr="Screen Shot 2016-05-26 at 04.03.1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4" y="2685786"/>
            <a:ext cx="2207034" cy="334149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95345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GBIF_v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GBIF_v4.potx</Template>
  <TotalTime>15230</TotalTime>
  <Words>763</Words>
  <Application>Microsoft Office PowerPoint</Application>
  <PresentationFormat>On-screen Show (4:3)</PresentationFormat>
  <Paragraphs>221</Paragraphs>
  <Slides>26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GBIF_v4</vt:lpstr>
      <vt:lpstr>Crosslinking species occurrences and molecular evidence for species identities</vt:lpstr>
      <vt:lpstr>PowerPoint Presentation</vt:lpstr>
      <vt:lpstr>GGBN: BRIDGING THE NETWORKS</vt:lpstr>
      <vt:lpstr>GGBN BY THE NUMBERS</vt:lpstr>
      <vt:lpstr>GBIF BY THE NUMBERS</vt:lpstr>
      <vt:lpstr>GBIF KEY FACTS</vt:lpstr>
      <vt:lpstr>PowerPoint Presentation</vt:lpstr>
      <vt:lpstr>PowerPoint Presentation</vt:lpstr>
      <vt:lpstr>Citations in peer-reviewed research</vt:lpstr>
      <vt:lpstr>Use citations, by country of authors</vt:lpstr>
      <vt:lpstr>GBIF AND digital object identifiers </vt:lpstr>
      <vt:lpstr>TASK GROUPS ON FITNESS FOR USE: invasive Alien Species and DNA evidence</vt:lpstr>
      <vt:lpstr>Molecular and morphological biodiversity: eaRLY SIGNALS GBIF and GGBN survey of data access, use and publishing</vt:lpstr>
      <vt:lpstr>Q3: Research field &amp; Q6 interest in accessing/using biodiversity Data? </vt:lpstr>
      <vt:lpstr>Q9: What kind of information product do you produce?</vt:lpstr>
      <vt:lpstr>Q16: …published any molecular biodiversity data? &amp; Q17: relevant datasets for GBIF &amp; GGBN?</vt:lpstr>
      <vt:lpstr>Q18: publishing molecular biodiversity data? &amp; Q19: tool used to publish?</vt:lpstr>
      <vt:lpstr>eDNA </vt:lpstr>
      <vt:lpstr>MOLECULAR data in GBIF</vt:lpstr>
      <vt:lpstr>GBIF and GGBN</vt:lpstr>
      <vt:lpstr>PowerPoint Presentation</vt:lpstr>
      <vt:lpstr>Global Biodiversity Informatics Outlook</vt:lpstr>
      <vt:lpstr>PowerPoint Presentation</vt:lpstr>
      <vt:lpstr>DATA QUALITY, ANALYSIS AND USE</vt:lpstr>
      <vt:lpstr>GAPS AND EBBE NIELSEN CHALLENGE 2016 </vt:lpstr>
      <vt:lpstr>DANKE schön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dhobern</dc:creator>
  <cp:lastModifiedBy>dschigel</cp:lastModifiedBy>
  <cp:revision>323</cp:revision>
  <dcterms:created xsi:type="dcterms:W3CDTF">2013-11-11T19:58:28Z</dcterms:created>
  <dcterms:modified xsi:type="dcterms:W3CDTF">2016-06-24T06:09:01Z</dcterms:modified>
</cp:coreProperties>
</file>