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9" r:id="rId2"/>
    <p:sldId id="396" r:id="rId3"/>
    <p:sldId id="369" r:id="rId4"/>
    <p:sldId id="370" r:id="rId5"/>
    <p:sldId id="386" r:id="rId6"/>
    <p:sldId id="372" r:id="rId7"/>
    <p:sldId id="404" r:id="rId8"/>
    <p:sldId id="373" r:id="rId9"/>
    <p:sldId id="409" r:id="rId10"/>
    <p:sldId id="260" r:id="rId11"/>
    <p:sldId id="263" r:id="rId12"/>
    <p:sldId id="265" r:id="rId13"/>
    <p:sldId id="268" r:id="rId14"/>
    <p:sldId id="269" r:id="rId15"/>
    <p:sldId id="270" r:id="rId16"/>
    <p:sldId id="272" r:id="rId17"/>
    <p:sldId id="363" r:id="rId18"/>
    <p:sldId id="323" r:id="rId19"/>
    <p:sldId id="366" r:id="rId20"/>
    <p:sldId id="397" r:id="rId21"/>
    <p:sldId id="326" r:id="rId22"/>
    <p:sldId id="327" r:id="rId23"/>
    <p:sldId id="401" r:id="rId24"/>
    <p:sldId id="286" r:id="rId25"/>
    <p:sldId id="256" r:id="rId26"/>
    <p:sldId id="257" r:id="rId27"/>
    <p:sldId id="258" r:id="rId28"/>
    <p:sldId id="357" r:id="rId29"/>
    <p:sldId id="266" r:id="rId30"/>
    <p:sldId id="385" r:id="rId31"/>
    <p:sldId id="358" r:id="rId32"/>
    <p:sldId id="405" r:id="rId33"/>
    <p:sldId id="406" r:id="rId34"/>
    <p:sldId id="407" r:id="rId35"/>
    <p:sldId id="408" r:id="rId36"/>
    <p:sldId id="36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926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36"/>
    </p:cViewPr>
  </p:notesTextViewPr>
  <p:sorterViewPr>
    <p:cViewPr>
      <p:scale>
        <a:sx n="49" d="100"/>
        <a:sy n="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T:Monthly%20slides:1504:GBIF_statistic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T:Monthly%20slides:1504:GBIF_statistic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T:Monthly%20slides:1504:GBIF_statisti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183498939008695E-2"/>
          <c:y val="2.7667984189723799E-2"/>
          <c:w val="0.916864831163127"/>
          <c:h val="0.86184541419372496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2EB135"/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'Growth in data'!$A$56:$A$143</c:f>
              <c:strCache>
                <c:ptCount val="88"/>
                <c:pt idx="0">
                  <c:v>Jan-08</c:v>
                </c:pt>
                <c:pt idx="1">
                  <c:v>Feb-08</c:v>
                </c:pt>
                <c:pt idx="2">
                  <c:v>Mar-08</c:v>
                </c:pt>
                <c:pt idx="3">
                  <c:v>Apr-08</c:v>
                </c:pt>
                <c:pt idx="4">
                  <c:v>May-08</c:v>
                </c:pt>
                <c:pt idx="5">
                  <c:v>Jun-08</c:v>
                </c:pt>
                <c:pt idx="6">
                  <c:v>Jul-08</c:v>
                </c:pt>
                <c:pt idx="7">
                  <c:v>Aug-08</c:v>
                </c:pt>
                <c:pt idx="8">
                  <c:v>Sep-08</c:v>
                </c:pt>
                <c:pt idx="9">
                  <c:v>Oct-08</c:v>
                </c:pt>
                <c:pt idx="10">
                  <c:v>Nov-08</c:v>
                </c:pt>
                <c:pt idx="11">
                  <c:v>Dec-08</c:v>
                </c:pt>
                <c:pt idx="12">
                  <c:v>Jan-09</c:v>
                </c:pt>
                <c:pt idx="13">
                  <c:v>Feb-09</c:v>
                </c:pt>
                <c:pt idx="14">
                  <c:v>Mar-09</c:v>
                </c:pt>
                <c:pt idx="15">
                  <c:v>Apr-09</c:v>
                </c:pt>
                <c:pt idx="16">
                  <c:v>May-09</c:v>
                </c:pt>
                <c:pt idx="17">
                  <c:v>Jun-09</c:v>
                </c:pt>
                <c:pt idx="18">
                  <c:v>Jul-09</c:v>
                </c:pt>
                <c:pt idx="19">
                  <c:v>Aug-09</c:v>
                </c:pt>
                <c:pt idx="20">
                  <c:v>Sep09</c:v>
                </c:pt>
                <c:pt idx="21">
                  <c:v>Oct-09</c:v>
                </c:pt>
                <c:pt idx="22">
                  <c:v>Nov-09</c:v>
                </c:pt>
                <c:pt idx="23">
                  <c:v>Dec-09</c:v>
                </c:pt>
                <c:pt idx="24">
                  <c:v>Jan-10</c:v>
                </c:pt>
                <c:pt idx="25">
                  <c:v>Feb-10</c:v>
                </c:pt>
                <c:pt idx="26">
                  <c:v>Mar-10</c:v>
                </c:pt>
                <c:pt idx="27">
                  <c:v>Apr-10</c:v>
                </c:pt>
                <c:pt idx="28">
                  <c:v>May-10</c:v>
                </c:pt>
                <c:pt idx="29">
                  <c:v>Jun-10</c:v>
                </c:pt>
                <c:pt idx="30">
                  <c:v>Jul-10</c:v>
                </c:pt>
                <c:pt idx="31">
                  <c:v>Aug-10</c:v>
                </c:pt>
                <c:pt idx="32">
                  <c:v>Sep-10</c:v>
                </c:pt>
                <c:pt idx="33">
                  <c:v>Oct-10</c:v>
                </c:pt>
                <c:pt idx="34">
                  <c:v>Nov-10</c:v>
                </c:pt>
                <c:pt idx="35">
                  <c:v>Dec-10</c:v>
                </c:pt>
                <c:pt idx="36">
                  <c:v>Jan-11</c:v>
                </c:pt>
                <c:pt idx="37">
                  <c:v>Feb-11</c:v>
                </c:pt>
                <c:pt idx="38">
                  <c:v>Mar-11</c:v>
                </c:pt>
                <c:pt idx="39">
                  <c:v>Apr-11</c:v>
                </c:pt>
                <c:pt idx="40">
                  <c:v>May-11</c:v>
                </c:pt>
                <c:pt idx="41">
                  <c:v>Jun-11</c:v>
                </c:pt>
                <c:pt idx="42">
                  <c:v>Jul-11</c:v>
                </c:pt>
                <c:pt idx="43">
                  <c:v>Aug-11</c:v>
                </c:pt>
                <c:pt idx="44">
                  <c:v>Sep-11</c:v>
                </c:pt>
                <c:pt idx="45">
                  <c:v>Oct-11</c:v>
                </c:pt>
                <c:pt idx="46">
                  <c:v>Nov-11</c:v>
                </c:pt>
                <c:pt idx="47">
                  <c:v>Dec-11</c:v>
                </c:pt>
                <c:pt idx="48">
                  <c:v>Jan-12</c:v>
                </c:pt>
                <c:pt idx="49">
                  <c:v>Feb-12</c:v>
                </c:pt>
                <c:pt idx="50">
                  <c:v>Mar-12</c:v>
                </c:pt>
                <c:pt idx="51">
                  <c:v>Apr-12</c:v>
                </c:pt>
                <c:pt idx="52">
                  <c:v>May-12</c:v>
                </c:pt>
                <c:pt idx="53">
                  <c:v>Jun-12</c:v>
                </c:pt>
                <c:pt idx="54">
                  <c:v>Jul-12</c:v>
                </c:pt>
                <c:pt idx="55">
                  <c:v>Aug-12</c:v>
                </c:pt>
                <c:pt idx="56">
                  <c:v>Sep-12</c:v>
                </c:pt>
                <c:pt idx="57">
                  <c:v>Oct-12</c:v>
                </c:pt>
                <c:pt idx="58">
                  <c:v>Nov-12</c:v>
                </c:pt>
                <c:pt idx="59">
                  <c:v>Dec-12</c:v>
                </c:pt>
                <c:pt idx="60">
                  <c:v>Jan-13</c:v>
                </c:pt>
                <c:pt idx="61">
                  <c:v>Feb-13</c:v>
                </c:pt>
                <c:pt idx="62">
                  <c:v>Mar-13</c:v>
                </c:pt>
                <c:pt idx="63">
                  <c:v>Apr-13</c:v>
                </c:pt>
                <c:pt idx="64">
                  <c:v>May-13</c:v>
                </c:pt>
                <c:pt idx="65">
                  <c:v>Jun-13</c:v>
                </c:pt>
                <c:pt idx="66">
                  <c:v>Jul-13</c:v>
                </c:pt>
                <c:pt idx="67">
                  <c:v>Aug-13</c:v>
                </c:pt>
                <c:pt idx="68">
                  <c:v>Sep-13</c:v>
                </c:pt>
                <c:pt idx="69">
                  <c:v>Oct-13</c:v>
                </c:pt>
                <c:pt idx="70">
                  <c:v>Nov-13</c:v>
                </c:pt>
                <c:pt idx="71">
                  <c:v>Dec-13</c:v>
                </c:pt>
                <c:pt idx="72">
                  <c:v>Jan-14</c:v>
                </c:pt>
                <c:pt idx="73">
                  <c:v>Feb-14</c:v>
                </c:pt>
                <c:pt idx="74">
                  <c:v>Mar-14</c:v>
                </c:pt>
                <c:pt idx="75">
                  <c:v>Apr-14</c:v>
                </c:pt>
                <c:pt idx="76">
                  <c:v>May-14</c:v>
                </c:pt>
                <c:pt idx="77">
                  <c:v>Jun-14</c:v>
                </c:pt>
                <c:pt idx="78">
                  <c:v>Jul-14</c:v>
                </c:pt>
                <c:pt idx="79">
                  <c:v>Aug-14</c:v>
                </c:pt>
                <c:pt idx="80">
                  <c:v>Sep-14</c:v>
                </c:pt>
                <c:pt idx="81">
                  <c:v>Oct-14</c:v>
                </c:pt>
                <c:pt idx="82">
                  <c:v>Nov-14</c:v>
                </c:pt>
                <c:pt idx="83">
                  <c:v>Dec-14</c:v>
                </c:pt>
                <c:pt idx="84">
                  <c:v>Jan-15</c:v>
                </c:pt>
                <c:pt idx="85">
                  <c:v>Feb-15</c:v>
                </c:pt>
                <c:pt idx="86">
                  <c:v>Mar-15</c:v>
                </c:pt>
                <c:pt idx="87">
                  <c:v>Apr-15</c:v>
                </c:pt>
              </c:strCache>
            </c:strRef>
          </c:cat>
          <c:val>
            <c:numRef>
              <c:f>'Growth in data'!$E$56:$E$143</c:f>
              <c:numCache>
                <c:formatCode>General</c:formatCode>
                <c:ptCount val="88"/>
                <c:pt idx="0">
                  <c:v>124</c:v>
                </c:pt>
                <c:pt idx="1">
                  <c:v>127.1</c:v>
                </c:pt>
                <c:pt idx="2">
                  <c:v>128</c:v>
                </c:pt>
                <c:pt idx="3">
                  <c:v>127.3</c:v>
                </c:pt>
                <c:pt idx="4">
                  <c:v>134.1</c:v>
                </c:pt>
                <c:pt idx="5">
                  <c:v>134.9</c:v>
                </c:pt>
                <c:pt idx="6">
                  <c:v>141.6</c:v>
                </c:pt>
                <c:pt idx="7">
                  <c:v>147.5</c:v>
                </c:pt>
                <c:pt idx="8">
                  <c:v>148.9</c:v>
                </c:pt>
                <c:pt idx="9">
                  <c:v>151.1</c:v>
                </c:pt>
                <c:pt idx="10">
                  <c:v>153.4</c:v>
                </c:pt>
                <c:pt idx="11">
                  <c:v>155.80000000000001</c:v>
                </c:pt>
                <c:pt idx="12">
                  <c:v>165.1</c:v>
                </c:pt>
                <c:pt idx="13">
                  <c:v>171.7</c:v>
                </c:pt>
                <c:pt idx="14">
                  <c:v>172</c:v>
                </c:pt>
                <c:pt idx="15">
                  <c:v>173.9</c:v>
                </c:pt>
                <c:pt idx="16">
                  <c:v>177.9</c:v>
                </c:pt>
                <c:pt idx="17">
                  <c:v>177.9</c:v>
                </c:pt>
                <c:pt idx="18">
                  <c:v>178.6</c:v>
                </c:pt>
                <c:pt idx="19">
                  <c:v>180.8</c:v>
                </c:pt>
                <c:pt idx="20">
                  <c:v>183.5</c:v>
                </c:pt>
                <c:pt idx="21">
                  <c:v>189.5</c:v>
                </c:pt>
                <c:pt idx="22">
                  <c:v>194.5</c:v>
                </c:pt>
                <c:pt idx="23">
                  <c:v>196.6</c:v>
                </c:pt>
                <c:pt idx="24">
                  <c:v>196.6</c:v>
                </c:pt>
                <c:pt idx="25">
                  <c:v>197.7</c:v>
                </c:pt>
                <c:pt idx="26">
                  <c:v>198.7</c:v>
                </c:pt>
                <c:pt idx="27">
                  <c:v>199.9</c:v>
                </c:pt>
                <c:pt idx="28">
                  <c:v>201.2</c:v>
                </c:pt>
                <c:pt idx="29">
                  <c:v>201.9</c:v>
                </c:pt>
                <c:pt idx="30">
                  <c:v>202.3</c:v>
                </c:pt>
                <c:pt idx="31">
                  <c:v>203.2</c:v>
                </c:pt>
                <c:pt idx="32">
                  <c:v>209.5</c:v>
                </c:pt>
                <c:pt idx="33">
                  <c:v>226.8</c:v>
                </c:pt>
                <c:pt idx="34">
                  <c:v>255.8</c:v>
                </c:pt>
                <c:pt idx="35">
                  <c:v>262.2</c:v>
                </c:pt>
                <c:pt idx="36">
                  <c:v>262.5</c:v>
                </c:pt>
                <c:pt idx="37">
                  <c:v>268.60000000000002</c:v>
                </c:pt>
                <c:pt idx="38">
                  <c:v>265.3</c:v>
                </c:pt>
                <c:pt idx="39">
                  <c:v>275.8</c:v>
                </c:pt>
                <c:pt idx="40">
                  <c:v>278</c:v>
                </c:pt>
                <c:pt idx="41">
                  <c:v>292.39999999999998</c:v>
                </c:pt>
                <c:pt idx="42">
                  <c:v>294.89999999999998</c:v>
                </c:pt>
                <c:pt idx="43">
                  <c:v>298.10000000000002</c:v>
                </c:pt>
                <c:pt idx="44">
                  <c:v>303.8</c:v>
                </c:pt>
                <c:pt idx="45">
                  <c:v>310</c:v>
                </c:pt>
                <c:pt idx="46">
                  <c:v>312.8</c:v>
                </c:pt>
                <c:pt idx="47">
                  <c:v>312.8</c:v>
                </c:pt>
                <c:pt idx="48">
                  <c:v>317.10000000000002</c:v>
                </c:pt>
                <c:pt idx="49">
                  <c:v>318.8</c:v>
                </c:pt>
                <c:pt idx="50">
                  <c:v>318.39999999999998</c:v>
                </c:pt>
                <c:pt idx="51">
                  <c:v>321.39999999999998</c:v>
                </c:pt>
                <c:pt idx="52">
                  <c:v>321.39999999999998</c:v>
                </c:pt>
                <c:pt idx="53">
                  <c:v>367.6</c:v>
                </c:pt>
                <c:pt idx="54">
                  <c:v>367.6</c:v>
                </c:pt>
                <c:pt idx="55">
                  <c:v>377.4</c:v>
                </c:pt>
                <c:pt idx="56">
                  <c:v>388.9</c:v>
                </c:pt>
                <c:pt idx="57">
                  <c:v>388.9</c:v>
                </c:pt>
                <c:pt idx="58">
                  <c:v>389.7</c:v>
                </c:pt>
                <c:pt idx="59">
                  <c:v>389.7</c:v>
                </c:pt>
                <c:pt idx="60">
                  <c:v>383.3</c:v>
                </c:pt>
                <c:pt idx="61">
                  <c:v>383.3</c:v>
                </c:pt>
                <c:pt idx="62">
                  <c:v>396</c:v>
                </c:pt>
                <c:pt idx="63">
                  <c:v>396</c:v>
                </c:pt>
                <c:pt idx="64">
                  <c:v>396</c:v>
                </c:pt>
                <c:pt idx="65">
                  <c:v>397.3</c:v>
                </c:pt>
                <c:pt idx="66">
                  <c:v>397.3</c:v>
                </c:pt>
                <c:pt idx="67">
                  <c:v>405.7</c:v>
                </c:pt>
                <c:pt idx="68">
                  <c:v>416.2</c:v>
                </c:pt>
                <c:pt idx="69">
                  <c:v>417.2</c:v>
                </c:pt>
                <c:pt idx="70">
                  <c:v>417.2</c:v>
                </c:pt>
                <c:pt idx="71">
                  <c:v>417.4</c:v>
                </c:pt>
                <c:pt idx="72">
                  <c:v>422.9</c:v>
                </c:pt>
                <c:pt idx="73">
                  <c:v>433.5</c:v>
                </c:pt>
                <c:pt idx="74">
                  <c:v>436.5</c:v>
                </c:pt>
                <c:pt idx="75">
                  <c:v>440.1</c:v>
                </c:pt>
                <c:pt idx="76">
                  <c:v>437.3</c:v>
                </c:pt>
                <c:pt idx="77">
                  <c:v>440.9</c:v>
                </c:pt>
                <c:pt idx="78">
                  <c:v>448.9</c:v>
                </c:pt>
                <c:pt idx="79">
                  <c:v>449.6</c:v>
                </c:pt>
                <c:pt idx="80">
                  <c:v>508.2</c:v>
                </c:pt>
                <c:pt idx="81">
                  <c:v>517</c:v>
                </c:pt>
                <c:pt idx="82">
                  <c:v>517.9</c:v>
                </c:pt>
                <c:pt idx="83">
                  <c:v>525.4</c:v>
                </c:pt>
                <c:pt idx="84">
                  <c:v>526.02</c:v>
                </c:pt>
                <c:pt idx="85">
                  <c:v>528.72</c:v>
                </c:pt>
                <c:pt idx="86">
                  <c:v>529.25</c:v>
                </c:pt>
                <c:pt idx="87">
                  <c:v>533.66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1563648"/>
        <c:axId val="93415296"/>
      </c:lineChart>
      <c:catAx>
        <c:axId val="81563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 rot="-3600000" vert="horz"/>
          <a:lstStyle/>
          <a:p>
            <a:pPr>
              <a:defRPr sz="10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Trebuchet MS"/>
                <a:cs typeface="Trebuchet MS"/>
              </a:defRPr>
            </a:pPr>
            <a:endParaRPr lang="en-US"/>
          </a:p>
        </c:txPr>
        <c:crossAx val="93415296"/>
        <c:crosses val="autoZero"/>
        <c:auto val="1"/>
        <c:lblAlgn val="ctr"/>
        <c:lblOffset val="100"/>
        <c:tickLblSkip val="6"/>
        <c:tickMarkSkip val="2"/>
        <c:noMultiLvlLbl val="0"/>
      </c:catAx>
      <c:valAx>
        <c:axId val="93415296"/>
        <c:scaling>
          <c:orientation val="minMax"/>
          <c:min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Trebuchet MS"/>
                <a:cs typeface="Trebuchet MS"/>
              </a:defRPr>
            </a:pPr>
            <a:endParaRPr lang="en-US"/>
          </a:p>
        </c:txPr>
        <c:crossAx val="81563648"/>
        <c:crosses val="autoZero"/>
        <c:crossBetween val="between"/>
        <c:majorUnit val="50"/>
        <c:minorUnit val="10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296539882988494E-2"/>
          <c:y val="2.5566750755951599E-2"/>
          <c:w val="0.90759535738744002"/>
          <c:h val="0.83587916399815998"/>
        </c:manualLayout>
      </c:layout>
      <c:lineChart>
        <c:grouping val="standard"/>
        <c:varyColors val="0"/>
        <c:ser>
          <c:idx val="1"/>
          <c:order val="0"/>
          <c:spPr>
            <a:ln>
              <a:solidFill>
                <a:srgbClr val="2EB135"/>
              </a:solidFill>
            </a:ln>
          </c:spPr>
          <c:marker>
            <c:symbol val="none"/>
          </c:marker>
          <c:cat>
            <c:strRef>
              <c:f>'Growth in data'!$A$56:$A$143</c:f>
              <c:strCache>
                <c:ptCount val="88"/>
                <c:pt idx="0">
                  <c:v>Jan-08</c:v>
                </c:pt>
                <c:pt idx="1">
                  <c:v>Feb-08</c:v>
                </c:pt>
                <c:pt idx="2">
                  <c:v>Mar-08</c:v>
                </c:pt>
                <c:pt idx="3">
                  <c:v>Apr-08</c:v>
                </c:pt>
                <c:pt idx="4">
                  <c:v>May-08</c:v>
                </c:pt>
                <c:pt idx="5">
                  <c:v>Jun-08</c:v>
                </c:pt>
                <c:pt idx="6">
                  <c:v>Jul-08</c:v>
                </c:pt>
                <c:pt idx="7">
                  <c:v>Aug-08</c:v>
                </c:pt>
                <c:pt idx="8">
                  <c:v>Sep-08</c:v>
                </c:pt>
                <c:pt idx="9">
                  <c:v>Oct-08</c:v>
                </c:pt>
                <c:pt idx="10">
                  <c:v>Nov-08</c:v>
                </c:pt>
                <c:pt idx="11">
                  <c:v>Dec-08</c:v>
                </c:pt>
                <c:pt idx="12">
                  <c:v>Jan-09</c:v>
                </c:pt>
                <c:pt idx="13">
                  <c:v>Feb-09</c:v>
                </c:pt>
                <c:pt idx="14">
                  <c:v>Mar-09</c:v>
                </c:pt>
                <c:pt idx="15">
                  <c:v>Apr-09</c:v>
                </c:pt>
                <c:pt idx="16">
                  <c:v>May-09</c:v>
                </c:pt>
                <c:pt idx="17">
                  <c:v>Jun-09</c:v>
                </c:pt>
                <c:pt idx="18">
                  <c:v>Jul-09</c:v>
                </c:pt>
                <c:pt idx="19">
                  <c:v>Aug-09</c:v>
                </c:pt>
                <c:pt idx="20">
                  <c:v>Sep09</c:v>
                </c:pt>
                <c:pt idx="21">
                  <c:v>Oct-09</c:v>
                </c:pt>
                <c:pt idx="22">
                  <c:v>Nov-09</c:v>
                </c:pt>
                <c:pt idx="23">
                  <c:v>Dec-09</c:v>
                </c:pt>
                <c:pt idx="24">
                  <c:v>Jan-10</c:v>
                </c:pt>
                <c:pt idx="25">
                  <c:v>Feb-10</c:v>
                </c:pt>
                <c:pt idx="26">
                  <c:v>Mar-10</c:v>
                </c:pt>
                <c:pt idx="27">
                  <c:v>Apr-10</c:v>
                </c:pt>
                <c:pt idx="28">
                  <c:v>May-10</c:v>
                </c:pt>
                <c:pt idx="29">
                  <c:v>Jun-10</c:v>
                </c:pt>
                <c:pt idx="30">
                  <c:v>Jul-10</c:v>
                </c:pt>
                <c:pt idx="31">
                  <c:v>Aug-10</c:v>
                </c:pt>
                <c:pt idx="32">
                  <c:v>Sep-10</c:v>
                </c:pt>
                <c:pt idx="33">
                  <c:v>Oct-10</c:v>
                </c:pt>
                <c:pt idx="34">
                  <c:v>Nov-10</c:v>
                </c:pt>
                <c:pt idx="35">
                  <c:v>Dec-10</c:v>
                </c:pt>
                <c:pt idx="36">
                  <c:v>Jan-11</c:v>
                </c:pt>
                <c:pt idx="37">
                  <c:v>Feb-11</c:v>
                </c:pt>
                <c:pt idx="38">
                  <c:v>Mar-11</c:v>
                </c:pt>
                <c:pt idx="39">
                  <c:v>Apr-11</c:v>
                </c:pt>
                <c:pt idx="40">
                  <c:v>May-11</c:v>
                </c:pt>
                <c:pt idx="41">
                  <c:v>Jun-11</c:v>
                </c:pt>
                <c:pt idx="42">
                  <c:v>Jul-11</c:v>
                </c:pt>
                <c:pt idx="43">
                  <c:v>Aug-11</c:v>
                </c:pt>
                <c:pt idx="44">
                  <c:v>Sep-11</c:v>
                </c:pt>
                <c:pt idx="45">
                  <c:v>Oct-11</c:v>
                </c:pt>
                <c:pt idx="46">
                  <c:v>Nov-11</c:v>
                </c:pt>
                <c:pt idx="47">
                  <c:v>Dec-11</c:v>
                </c:pt>
                <c:pt idx="48">
                  <c:v>Jan-12</c:v>
                </c:pt>
                <c:pt idx="49">
                  <c:v>Feb-12</c:v>
                </c:pt>
                <c:pt idx="50">
                  <c:v>Mar-12</c:v>
                </c:pt>
                <c:pt idx="51">
                  <c:v>Apr-12</c:v>
                </c:pt>
                <c:pt idx="52">
                  <c:v>May-12</c:v>
                </c:pt>
                <c:pt idx="53">
                  <c:v>Jun-12</c:v>
                </c:pt>
                <c:pt idx="54">
                  <c:v>Jul-12</c:v>
                </c:pt>
                <c:pt idx="55">
                  <c:v>Aug-12</c:v>
                </c:pt>
                <c:pt idx="56">
                  <c:v>Sep-12</c:v>
                </c:pt>
                <c:pt idx="57">
                  <c:v>Oct-12</c:v>
                </c:pt>
                <c:pt idx="58">
                  <c:v>Nov-12</c:v>
                </c:pt>
                <c:pt idx="59">
                  <c:v>Dec-12</c:v>
                </c:pt>
                <c:pt idx="60">
                  <c:v>Jan-13</c:v>
                </c:pt>
                <c:pt idx="61">
                  <c:v>Feb-13</c:v>
                </c:pt>
                <c:pt idx="62">
                  <c:v>Mar-13</c:v>
                </c:pt>
                <c:pt idx="63">
                  <c:v>Apr-13</c:v>
                </c:pt>
                <c:pt idx="64">
                  <c:v>May-13</c:v>
                </c:pt>
                <c:pt idx="65">
                  <c:v>Jun-13</c:v>
                </c:pt>
                <c:pt idx="66">
                  <c:v>Jul-13</c:v>
                </c:pt>
                <c:pt idx="67">
                  <c:v>Aug-13</c:v>
                </c:pt>
                <c:pt idx="68">
                  <c:v>Sep-13</c:v>
                </c:pt>
                <c:pt idx="69">
                  <c:v>Oct-13</c:v>
                </c:pt>
                <c:pt idx="70">
                  <c:v>Nov-13</c:v>
                </c:pt>
                <c:pt idx="71">
                  <c:v>Dec-13</c:v>
                </c:pt>
                <c:pt idx="72">
                  <c:v>Jan-14</c:v>
                </c:pt>
                <c:pt idx="73">
                  <c:v>Feb-14</c:v>
                </c:pt>
                <c:pt idx="74">
                  <c:v>Mar-14</c:v>
                </c:pt>
                <c:pt idx="75">
                  <c:v>Apr-14</c:v>
                </c:pt>
                <c:pt idx="76">
                  <c:v>May-14</c:v>
                </c:pt>
                <c:pt idx="77">
                  <c:v>Jun-14</c:v>
                </c:pt>
                <c:pt idx="78">
                  <c:v>Jul-14</c:v>
                </c:pt>
                <c:pt idx="79">
                  <c:v>Aug-14</c:v>
                </c:pt>
                <c:pt idx="80">
                  <c:v>Sep-14</c:v>
                </c:pt>
                <c:pt idx="81">
                  <c:v>Oct-14</c:v>
                </c:pt>
                <c:pt idx="82">
                  <c:v>Nov-14</c:v>
                </c:pt>
                <c:pt idx="83">
                  <c:v>Dec-14</c:v>
                </c:pt>
                <c:pt idx="84">
                  <c:v>Jan-15</c:v>
                </c:pt>
                <c:pt idx="85">
                  <c:v>Feb-15</c:v>
                </c:pt>
                <c:pt idx="86">
                  <c:v>Mar-15</c:v>
                </c:pt>
                <c:pt idx="87">
                  <c:v>Apr-15</c:v>
                </c:pt>
              </c:strCache>
            </c:strRef>
          </c:cat>
          <c:val>
            <c:numRef>
              <c:f>'Growth in data'!$B$56:$B$143</c:f>
              <c:numCache>
                <c:formatCode>General</c:formatCode>
                <c:ptCount val="88"/>
                <c:pt idx="0">
                  <c:v>233</c:v>
                </c:pt>
                <c:pt idx="1">
                  <c:v>236</c:v>
                </c:pt>
                <c:pt idx="2">
                  <c:v>239</c:v>
                </c:pt>
                <c:pt idx="3">
                  <c:v>239</c:v>
                </c:pt>
                <c:pt idx="4">
                  <c:v>247</c:v>
                </c:pt>
                <c:pt idx="5">
                  <c:v>251</c:v>
                </c:pt>
                <c:pt idx="6">
                  <c:v>254</c:v>
                </c:pt>
                <c:pt idx="7">
                  <c:v>257</c:v>
                </c:pt>
                <c:pt idx="8">
                  <c:v>259</c:v>
                </c:pt>
                <c:pt idx="9">
                  <c:v>264</c:v>
                </c:pt>
                <c:pt idx="10">
                  <c:v>269</c:v>
                </c:pt>
                <c:pt idx="11">
                  <c:v>272</c:v>
                </c:pt>
                <c:pt idx="12">
                  <c:v>276</c:v>
                </c:pt>
                <c:pt idx="13">
                  <c:v>278</c:v>
                </c:pt>
                <c:pt idx="14">
                  <c:v>288</c:v>
                </c:pt>
                <c:pt idx="15">
                  <c:v>288</c:v>
                </c:pt>
                <c:pt idx="16">
                  <c:v>290</c:v>
                </c:pt>
                <c:pt idx="17">
                  <c:v>292</c:v>
                </c:pt>
                <c:pt idx="18">
                  <c:v>293</c:v>
                </c:pt>
                <c:pt idx="19">
                  <c:v>296</c:v>
                </c:pt>
                <c:pt idx="20">
                  <c:v>305</c:v>
                </c:pt>
                <c:pt idx="21">
                  <c:v>306</c:v>
                </c:pt>
                <c:pt idx="22">
                  <c:v>308</c:v>
                </c:pt>
                <c:pt idx="23">
                  <c:v>308</c:v>
                </c:pt>
                <c:pt idx="24">
                  <c:v>308</c:v>
                </c:pt>
                <c:pt idx="25">
                  <c:v>311</c:v>
                </c:pt>
                <c:pt idx="26">
                  <c:v>312</c:v>
                </c:pt>
                <c:pt idx="27">
                  <c:v>312</c:v>
                </c:pt>
                <c:pt idx="28">
                  <c:v>312</c:v>
                </c:pt>
                <c:pt idx="29">
                  <c:v>313</c:v>
                </c:pt>
                <c:pt idx="30">
                  <c:v>315</c:v>
                </c:pt>
                <c:pt idx="31">
                  <c:v>318</c:v>
                </c:pt>
                <c:pt idx="32">
                  <c:v>317</c:v>
                </c:pt>
                <c:pt idx="33">
                  <c:v>318</c:v>
                </c:pt>
                <c:pt idx="34">
                  <c:v>320</c:v>
                </c:pt>
                <c:pt idx="35">
                  <c:v>320</c:v>
                </c:pt>
                <c:pt idx="36">
                  <c:v>319</c:v>
                </c:pt>
                <c:pt idx="37">
                  <c:v>320</c:v>
                </c:pt>
                <c:pt idx="38">
                  <c:v>325</c:v>
                </c:pt>
                <c:pt idx="39">
                  <c:v>332</c:v>
                </c:pt>
                <c:pt idx="40">
                  <c:v>335</c:v>
                </c:pt>
                <c:pt idx="41">
                  <c:v>336</c:v>
                </c:pt>
                <c:pt idx="42">
                  <c:v>339</c:v>
                </c:pt>
                <c:pt idx="43">
                  <c:v>341</c:v>
                </c:pt>
                <c:pt idx="44">
                  <c:v>344</c:v>
                </c:pt>
                <c:pt idx="45">
                  <c:v>345</c:v>
                </c:pt>
                <c:pt idx="46">
                  <c:v>345</c:v>
                </c:pt>
                <c:pt idx="47">
                  <c:v>357</c:v>
                </c:pt>
                <c:pt idx="48">
                  <c:v>361</c:v>
                </c:pt>
                <c:pt idx="49">
                  <c:v>360</c:v>
                </c:pt>
                <c:pt idx="50">
                  <c:v>360</c:v>
                </c:pt>
                <c:pt idx="51">
                  <c:v>374</c:v>
                </c:pt>
                <c:pt idx="52">
                  <c:v>391</c:v>
                </c:pt>
                <c:pt idx="53">
                  <c:v>395</c:v>
                </c:pt>
                <c:pt idx="54">
                  <c:v>395</c:v>
                </c:pt>
                <c:pt idx="55">
                  <c:v>407</c:v>
                </c:pt>
                <c:pt idx="56">
                  <c:v>410</c:v>
                </c:pt>
                <c:pt idx="57">
                  <c:v>410</c:v>
                </c:pt>
                <c:pt idx="58">
                  <c:v>412</c:v>
                </c:pt>
                <c:pt idx="59">
                  <c:v>412</c:v>
                </c:pt>
                <c:pt idx="60">
                  <c:v>442</c:v>
                </c:pt>
                <c:pt idx="61">
                  <c:v>442</c:v>
                </c:pt>
                <c:pt idx="62">
                  <c:v>451</c:v>
                </c:pt>
                <c:pt idx="63">
                  <c:v>451</c:v>
                </c:pt>
                <c:pt idx="64">
                  <c:v>451</c:v>
                </c:pt>
                <c:pt idx="65">
                  <c:v>473</c:v>
                </c:pt>
                <c:pt idx="66">
                  <c:v>473</c:v>
                </c:pt>
                <c:pt idx="67">
                  <c:v>480</c:v>
                </c:pt>
                <c:pt idx="68">
                  <c:v>562</c:v>
                </c:pt>
                <c:pt idx="69">
                  <c:v>577</c:v>
                </c:pt>
                <c:pt idx="70">
                  <c:v>577</c:v>
                </c:pt>
                <c:pt idx="71">
                  <c:v>584</c:v>
                </c:pt>
                <c:pt idx="72">
                  <c:v>576</c:v>
                </c:pt>
                <c:pt idx="73">
                  <c:v>585</c:v>
                </c:pt>
                <c:pt idx="74">
                  <c:v>590</c:v>
                </c:pt>
                <c:pt idx="75">
                  <c:v>596</c:v>
                </c:pt>
                <c:pt idx="76">
                  <c:v>602</c:v>
                </c:pt>
                <c:pt idx="77">
                  <c:v>609</c:v>
                </c:pt>
                <c:pt idx="78">
                  <c:v>615</c:v>
                </c:pt>
                <c:pt idx="79">
                  <c:v>623</c:v>
                </c:pt>
                <c:pt idx="80">
                  <c:v>628</c:v>
                </c:pt>
                <c:pt idx="81">
                  <c:v>636</c:v>
                </c:pt>
                <c:pt idx="82">
                  <c:v>644</c:v>
                </c:pt>
                <c:pt idx="83">
                  <c:v>649</c:v>
                </c:pt>
                <c:pt idx="84">
                  <c:v>651</c:v>
                </c:pt>
                <c:pt idx="85">
                  <c:v>652</c:v>
                </c:pt>
                <c:pt idx="86">
                  <c:v>657</c:v>
                </c:pt>
                <c:pt idx="87">
                  <c:v>663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018304"/>
        <c:axId val="84019840"/>
      </c:lineChart>
      <c:dateAx>
        <c:axId val="84018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 rot="-3600000" vert="horz"/>
          <a:lstStyle/>
          <a:p>
            <a:pPr>
              <a:defRPr sz="10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Trebuchet MS"/>
                <a:cs typeface="Trebuchet MS"/>
              </a:defRPr>
            </a:pPr>
            <a:endParaRPr lang="en-US"/>
          </a:p>
        </c:txPr>
        <c:crossAx val="84019840"/>
        <c:crossesAt val="200"/>
        <c:auto val="0"/>
        <c:lblOffset val="100"/>
        <c:baseTimeUnit val="days"/>
        <c:majorUnit val="6"/>
        <c:minorUnit val="2"/>
      </c:dateAx>
      <c:valAx>
        <c:axId val="84019840"/>
        <c:scaling>
          <c:orientation val="minMax"/>
          <c:min val="2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Trebuchet MS"/>
                <a:cs typeface="Trebuchet MS"/>
              </a:defRPr>
            </a:pPr>
            <a:endParaRPr lang="en-US"/>
          </a:p>
        </c:txPr>
        <c:crossAx val="84018304"/>
        <c:crossesAt val="1"/>
        <c:crossBetween val="between"/>
        <c:majorUnit val="50"/>
        <c:minorUnit val="10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43309924781399"/>
          <c:y val="3.6713094620020002E-2"/>
          <c:w val="0.84284624032890698"/>
          <c:h val="0.8804477163477190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Publications!$D$17</c:f>
              <c:strCache>
                <c:ptCount val="1"/>
                <c:pt idx="0">
                  <c:v>GBIF-mediated data used</c:v>
                </c:pt>
              </c:strCache>
            </c:strRef>
          </c:tx>
          <c:spPr>
            <a:solidFill>
              <a:srgbClr val="A9DC93"/>
            </a:solidFill>
            <a:ln>
              <a:noFill/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66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Publications!$A$18:$A$25</c:f>
              <c:strCach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 (Jan-Apr)</c:v>
                </c:pt>
              </c:strCache>
            </c:strRef>
          </c:cat>
          <c:val>
            <c:numRef>
              <c:f>Publications!$D$18:$D$25</c:f>
              <c:numCache>
                <c:formatCode>General</c:formatCode>
                <c:ptCount val="8"/>
                <c:pt idx="0">
                  <c:v>52</c:v>
                </c:pt>
                <c:pt idx="1">
                  <c:v>89</c:v>
                </c:pt>
                <c:pt idx="2">
                  <c:v>148</c:v>
                </c:pt>
                <c:pt idx="3">
                  <c:v>169</c:v>
                </c:pt>
                <c:pt idx="4">
                  <c:v>229</c:v>
                </c:pt>
                <c:pt idx="5">
                  <c:v>249</c:v>
                </c:pt>
                <c:pt idx="6">
                  <c:v>357</c:v>
                </c:pt>
                <c:pt idx="7">
                  <c:v>116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446528"/>
        <c:axId val="93448064"/>
      </c:barChart>
      <c:catAx>
        <c:axId val="93446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3448064"/>
        <c:crosses val="autoZero"/>
        <c:auto val="1"/>
        <c:lblAlgn val="ctr"/>
        <c:lblOffset val="100"/>
        <c:noMultiLvlLbl val="0"/>
      </c:catAx>
      <c:valAx>
        <c:axId val="934480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3446528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E3E6A-9BA9-49EE-BBC3-CDA85E95B1E4}" type="datetimeFigureOut">
              <a:rPr lang="en-US" smtClean="0"/>
              <a:t>5/22/2015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DF677-1264-440B-B723-6D8D2DCE9A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779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09A8E-F47C-4689-B496-82E89F0A0748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490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40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5.4 records per person in Sweden and 3.7 per</a:t>
            </a:r>
            <a:r>
              <a:rPr lang="en-US" baseline="0" dirty="0" smtClean="0"/>
              <a:t> capita in Finland, 3.4 records per capita in Norway while in USA it’s 0.65</a:t>
            </a:r>
            <a:r>
              <a:rPr lang="en-US" baseline="0" dirty="0" smtClean="0"/>
              <a:t>. If all 35 M Finnish records are considered</a:t>
            </a:r>
            <a:r>
              <a:rPr lang="en-US" baseline="0" smtClean="0"/>
              <a:t>, 6.4.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DF677-1264-440B-B723-6D8D2DCE9A4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363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074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E952-E722-43AB-8069-8E45AF094A6D}" type="datetimeFigureOut">
              <a:rPr lang="en-US" smtClean="0"/>
              <a:t>5/22/2015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12C6F-3FD1-4156-AE2A-CD2FDEDF90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169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E952-E722-43AB-8069-8E45AF094A6D}" type="datetimeFigureOut">
              <a:rPr lang="en-US" smtClean="0"/>
              <a:t>5/22/2015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12C6F-3FD1-4156-AE2A-CD2FDEDF90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72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E952-E722-43AB-8069-8E45AF094A6D}" type="datetimeFigureOut">
              <a:rPr lang="en-US" smtClean="0"/>
              <a:t>5/22/2015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12C6F-3FD1-4156-AE2A-CD2FDEDF90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52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1"/>
          </a:xfrm>
        </p:spPr>
        <p:txBody>
          <a:bodyPr lIns="0">
            <a:normAutofit/>
          </a:bodyPr>
          <a:lstStyle>
            <a:lvl1pPr marL="0" indent="0" algn="r">
              <a:buNone/>
              <a:defRPr sz="9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Location / date / NOTES / CAPTIONS / SOURCES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597" y="2184401"/>
            <a:ext cx="8054116" cy="3234267"/>
          </a:xfrm>
        </p:spPr>
        <p:txBody>
          <a:bodyPr anchor="b" anchorCtr="0">
            <a:noAutofit/>
          </a:bodyPr>
          <a:lstStyle>
            <a:lvl1pPr algn="l">
              <a:defRPr sz="5400" b="0" i="0" cap="none">
                <a:solidFill>
                  <a:srgbClr val="6EB33E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0597" y="5503334"/>
            <a:ext cx="8054116" cy="718991"/>
          </a:xfrm>
        </p:spPr>
        <p:txBody>
          <a:bodyPr lIns="0" r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1" kern="1000" cap="none" spc="-5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Presenter</a:t>
            </a:r>
            <a:br>
              <a:rPr lang="en-US" dirty="0" smtClean="0"/>
            </a:br>
            <a:r>
              <a:rPr lang="en-US" dirty="0" smtClean="0"/>
              <a:t>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" y="-268073"/>
            <a:ext cx="2994152" cy="209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69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actoid Slide-RE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95050"/>
          </a:xfrm>
        </p:spPr>
        <p:txBody>
          <a:bodyPr/>
          <a:lstStyle>
            <a:lvl1pPr>
              <a:defRPr>
                <a:solidFill>
                  <a:srgbClr val="6EB3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2" y="1309688"/>
            <a:ext cx="3754107" cy="464234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53356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18" y="6052223"/>
            <a:ext cx="1366898" cy="73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4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7"/>
            <a:ext cx="8229600" cy="793915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3398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89"/>
            <a:ext cx="8229600" cy="4816476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>
                <a:latin typeface="Arial Narrow"/>
                <a:cs typeface="Arial Narrow"/>
              </a:defRPr>
            </a:lvl2pPr>
            <a:lvl3pPr>
              <a:defRPr>
                <a:latin typeface="Arial Narrow"/>
                <a:cs typeface="Arial Narrow"/>
              </a:defRPr>
            </a:lvl3pPr>
            <a:lvl4pPr>
              <a:defRPr>
                <a:latin typeface="Arial Narrow"/>
                <a:cs typeface="Arial Narrow"/>
              </a:defRPr>
            </a:lvl4pPr>
            <a:lvl5pPr>
              <a:defRPr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649" y="6056655"/>
            <a:ext cx="1374699" cy="73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28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7"/>
            <a:ext cx="8229600" cy="793915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3398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89"/>
            <a:ext cx="8229600" cy="4816476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>
                <a:latin typeface="Arial Narrow"/>
                <a:cs typeface="Arial Narrow"/>
              </a:defRPr>
            </a:lvl2pPr>
            <a:lvl3pPr>
              <a:defRPr>
                <a:latin typeface="Arial Narrow"/>
                <a:cs typeface="Arial Narrow"/>
              </a:defRPr>
            </a:lvl3pPr>
            <a:lvl4pPr>
              <a:defRPr>
                <a:latin typeface="Arial Narrow"/>
                <a:cs typeface="Arial Narrow"/>
              </a:defRPr>
            </a:lvl4pPr>
            <a:lvl5pPr>
              <a:defRPr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649" y="6056655"/>
            <a:ext cx="1374699" cy="73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28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7"/>
            <a:ext cx="8229600" cy="793915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3398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89"/>
            <a:ext cx="8229600" cy="4816476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>
                <a:latin typeface="Arial Narrow"/>
                <a:cs typeface="Arial Narrow"/>
              </a:defRPr>
            </a:lvl2pPr>
            <a:lvl3pPr>
              <a:defRPr>
                <a:latin typeface="Arial Narrow"/>
                <a:cs typeface="Arial Narrow"/>
              </a:defRPr>
            </a:lvl3pPr>
            <a:lvl4pPr>
              <a:defRPr>
                <a:latin typeface="Arial Narrow"/>
                <a:cs typeface="Arial Narrow"/>
              </a:defRPr>
            </a:lvl4pPr>
            <a:lvl5pPr>
              <a:defRPr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649" y="6056655"/>
            <a:ext cx="1374699" cy="73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28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7"/>
            <a:ext cx="8229600" cy="793915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3398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89"/>
            <a:ext cx="8229600" cy="4816476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>
                <a:latin typeface="Arial Narrow"/>
                <a:cs typeface="Arial Narrow"/>
              </a:defRPr>
            </a:lvl2pPr>
            <a:lvl3pPr>
              <a:defRPr>
                <a:latin typeface="Arial Narrow"/>
                <a:cs typeface="Arial Narrow"/>
              </a:defRPr>
            </a:lvl3pPr>
            <a:lvl4pPr>
              <a:defRPr>
                <a:latin typeface="Arial Narrow"/>
                <a:cs typeface="Arial Narrow"/>
              </a:defRPr>
            </a:lvl4pPr>
            <a:lvl5pPr>
              <a:defRPr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649" y="6056655"/>
            <a:ext cx="1374699" cy="73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28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7"/>
            <a:ext cx="8229600" cy="793915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3398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89"/>
            <a:ext cx="8229600" cy="4816476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>
                <a:latin typeface="Arial Narrow"/>
                <a:cs typeface="Arial Narrow"/>
              </a:defRPr>
            </a:lvl2pPr>
            <a:lvl3pPr>
              <a:defRPr>
                <a:latin typeface="Arial Narrow"/>
                <a:cs typeface="Arial Narrow"/>
              </a:defRPr>
            </a:lvl3pPr>
            <a:lvl4pPr>
              <a:defRPr>
                <a:latin typeface="Arial Narrow"/>
                <a:cs typeface="Arial Narrow"/>
              </a:defRPr>
            </a:lvl4pPr>
            <a:lvl5pPr>
              <a:defRPr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649" y="6056655"/>
            <a:ext cx="1374699" cy="73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28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7"/>
            <a:ext cx="8229600" cy="793915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3398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89"/>
            <a:ext cx="8229600" cy="4816476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>
                <a:latin typeface="Arial Narrow"/>
                <a:cs typeface="Arial Narrow"/>
              </a:defRPr>
            </a:lvl2pPr>
            <a:lvl3pPr>
              <a:defRPr>
                <a:latin typeface="Arial Narrow"/>
                <a:cs typeface="Arial Narrow"/>
              </a:defRPr>
            </a:lvl3pPr>
            <a:lvl4pPr>
              <a:defRPr>
                <a:latin typeface="Arial Narrow"/>
                <a:cs typeface="Arial Narrow"/>
              </a:defRPr>
            </a:lvl4pPr>
            <a:lvl5pPr>
              <a:defRPr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649" y="6056655"/>
            <a:ext cx="1374699" cy="73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28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E952-E722-43AB-8069-8E45AF094A6D}" type="datetimeFigureOut">
              <a:rPr lang="en-US" smtClean="0"/>
              <a:t>5/22/2015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12C6F-3FD1-4156-AE2A-CD2FDEDF90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65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7"/>
            <a:ext cx="8229600" cy="793915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3398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89"/>
            <a:ext cx="8229600" cy="4816476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>
                <a:latin typeface="Arial Narrow"/>
                <a:cs typeface="Arial Narrow"/>
              </a:defRPr>
            </a:lvl2pPr>
            <a:lvl3pPr>
              <a:defRPr>
                <a:latin typeface="Arial Narrow"/>
                <a:cs typeface="Arial Narrow"/>
              </a:defRPr>
            </a:lvl3pPr>
            <a:lvl4pPr>
              <a:defRPr>
                <a:latin typeface="Arial Narrow"/>
                <a:cs typeface="Arial Narrow"/>
              </a:defRPr>
            </a:lvl4pPr>
            <a:lvl5pPr>
              <a:defRPr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649" y="6056655"/>
            <a:ext cx="1374699" cy="73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28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-in-Use-Case-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DOI or URL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281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536432" y="1752600"/>
            <a:ext cx="4568968" cy="4378679"/>
          </a:xfrm>
        </p:spPr>
        <p:txBody>
          <a:bodyPr/>
          <a:lstStyle>
            <a:lvl1pPr marL="180000" indent="-18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Key points</a:t>
            </a:r>
          </a:p>
          <a:p>
            <a:pPr lvl="0"/>
            <a:r>
              <a:rPr lang="en-US" smtClean="0"/>
              <a:t>Highlighting</a:t>
            </a:r>
            <a:endParaRPr lang="en-US" dirty="0" smtClean="0"/>
          </a:p>
          <a:p>
            <a:pPr lvl="0"/>
            <a:r>
              <a:rPr lang="en-US" dirty="0" smtClean="0"/>
              <a:t>Use case</a:t>
            </a:r>
          </a:p>
          <a:p>
            <a:pPr lvl="0"/>
            <a:endParaRPr lang="en-US" dirty="0" smtClean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5346700" y="1752600"/>
            <a:ext cx="3340100" cy="43783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Representative graphic / map / visual from article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-104635" y="-10949"/>
            <a:ext cx="550800" cy="7007225"/>
          </a:xfrm>
        </p:spPr>
        <p:txBody>
          <a:bodyPr vert="vert270" lIns="0" tIns="36000" rIns="0" bIns="36000">
            <a:noAutofit/>
          </a:bodyPr>
          <a:lstStyle>
            <a:lvl1pPr marL="0" algn="r" defTabSz="457200" rtl="0" eaLnBrk="1" latinLnBrk="0" hangingPunct="1">
              <a:defRPr lang="en-US" sz="4000" kern="1200" dirty="0" smtClean="0">
                <a:solidFill>
                  <a:srgbClr val="FDB002">
                    <a:alpha val="32000"/>
                  </a:srgbClr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536432" y="274642"/>
            <a:ext cx="8150367" cy="574672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/>
              <a:buNone/>
              <a:defRPr lang="en-US" sz="2800" b="1" kern="1200" cap="all" dirty="0" smtClean="0">
                <a:solidFill>
                  <a:srgbClr val="328127"/>
                </a:solidFill>
                <a:latin typeface="Arial"/>
                <a:ea typeface="+mj-ea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Title</a:t>
            </a:r>
            <a:endParaRPr lang="en-US" dirty="0" smtClean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8" hasCustomPrompt="1"/>
          </p:nvPr>
        </p:nvSpPr>
        <p:spPr>
          <a:xfrm>
            <a:off x="1130300" y="927100"/>
            <a:ext cx="7556500" cy="749300"/>
          </a:xfrm>
          <a:solidFill>
            <a:srgbClr val="E0FFFF"/>
          </a:solidFill>
        </p:spPr>
        <p:txBody>
          <a:bodyPr/>
          <a:lstStyle>
            <a:lvl1pPr>
              <a:defRPr sz="1800" b="0" i="1">
                <a:solidFill>
                  <a:srgbClr val="1086C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Subhed</a:t>
            </a:r>
          </a:p>
        </p:txBody>
      </p:sp>
    </p:spTree>
    <p:extLst>
      <p:ext uri="{BB962C8B-B14F-4D97-AF65-F5344CB8AC3E}">
        <p14:creationId xmlns:p14="http://schemas.microsoft.com/office/powerpoint/2010/main" val="4021847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3398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649" y="6056655"/>
            <a:ext cx="1374699" cy="73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43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3398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649" y="6056655"/>
            <a:ext cx="1374699" cy="73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43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ata-in-Use-Case-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DOI or URL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281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536432" y="1752600"/>
            <a:ext cx="4568968" cy="4378679"/>
          </a:xfrm>
        </p:spPr>
        <p:txBody>
          <a:bodyPr/>
          <a:lstStyle>
            <a:lvl1pPr marL="180000" indent="-18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Key points</a:t>
            </a:r>
          </a:p>
          <a:p>
            <a:pPr lvl="0"/>
            <a:r>
              <a:rPr lang="en-US" smtClean="0"/>
              <a:t>Highlighting</a:t>
            </a:r>
            <a:endParaRPr lang="en-US" dirty="0" smtClean="0"/>
          </a:p>
          <a:p>
            <a:pPr lvl="0"/>
            <a:r>
              <a:rPr lang="en-US" dirty="0" smtClean="0"/>
              <a:t>Use case</a:t>
            </a:r>
          </a:p>
          <a:p>
            <a:pPr lvl="0"/>
            <a:endParaRPr lang="en-US" dirty="0" smtClean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5346700" y="1752600"/>
            <a:ext cx="3340100" cy="43783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Representative graphic / map / visual from article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-104635" y="-10949"/>
            <a:ext cx="550800" cy="7007225"/>
          </a:xfrm>
        </p:spPr>
        <p:txBody>
          <a:bodyPr vert="vert270" lIns="0" tIns="36000" rIns="0" bIns="36000">
            <a:noAutofit/>
          </a:bodyPr>
          <a:lstStyle>
            <a:lvl1pPr marL="0" algn="r" defTabSz="457200" rtl="0" eaLnBrk="1" latinLnBrk="0" hangingPunct="1">
              <a:defRPr lang="en-US" sz="4000" kern="1200" dirty="0" smtClean="0">
                <a:solidFill>
                  <a:srgbClr val="FDB002">
                    <a:alpha val="32000"/>
                  </a:srgbClr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536432" y="274642"/>
            <a:ext cx="8150367" cy="574672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/>
              <a:buNone/>
              <a:defRPr lang="en-US" sz="2800" b="1" kern="1200" cap="all" dirty="0" smtClean="0">
                <a:solidFill>
                  <a:srgbClr val="328127"/>
                </a:solidFill>
                <a:latin typeface="Arial"/>
                <a:ea typeface="+mj-ea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Title</a:t>
            </a:r>
            <a:endParaRPr lang="en-US" dirty="0" smtClean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8" hasCustomPrompt="1"/>
          </p:nvPr>
        </p:nvSpPr>
        <p:spPr>
          <a:xfrm>
            <a:off x="1130300" y="927100"/>
            <a:ext cx="7556500" cy="749300"/>
          </a:xfrm>
          <a:solidFill>
            <a:srgbClr val="E0FFFF"/>
          </a:solidFill>
        </p:spPr>
        <p:txBody>
          <a:bodyPr/>
          <a:lstStyle>
            <a:lvl1pPr>
              <a:defRPr sz="1800" b="0" i="1">
                <a:solidFill>
                  <a:srgbClr val="1086C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Subhed</a:t>
            </a:r>
          </a:p>
        </p:txBody>
      </p:sp>
    </p:spTree>
    <p:extLst>
      <p:ext uri="{BB962C8B-B14F-4D97-AF65-F5344CB8AC3E}">
        <p14:creationId xmlns:p14="http://schemas.microsoft.com/office/powerpoint/2010/main" val="2290495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ata-in-Use-Case-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DOI or URL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281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536432" y="1752600"/>
            <a:ext cx="4568968" cy="4378679"/>
          </a:xfrm>
        </p:spPr>
        <p:txBody>
          <a:bodyPr/>
          <a:lstStyle>
            <a:lvl1pPr marL="180000" indent="-18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Key points</a:t>
            </a:r>
          </a:p>
          <a:p>
            <a:pPr lvl="0"/>
            <a:r>
              <a:rPr lang="en-US" smtClean="0"/>
              <a:t>Highlighting</a:t>
            </a:r>
            <a:endParaRPr lang="en-US" dirty="0" smtClean="0"/>
          </a:p>
          <a:p>
            <a:pPr lvl="0"/>
            <a:r>
              <a:rPr lang="en-US" dirty="0" smtClean="0"/>
              <a:t>Use case</a:t>
            </a:r>
          </a:p>
          <a:p>
            <a:pPr lvl="0"/>
            <a:endParaRPr lang="en-US" dirty="0" smtClean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5346700" y="1752600"/>
            <a:ext cx="3340100" cy="43783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Representative graphic / map / visual from article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-104635" y="-10949"/>
            <a:ext cx="550800" cy="7007225"/>
          </a:xfrm>
        </p:spPr>
        <p:txBody>
          <a:bodyPr vert="vert270" lIns="0" tIns="36000" rIns="0" bIns="36000">
            <a:noAutofit/>
          </a:bodyPr>
          <a:lstStyle>
            <a:lvl1pPr marL="0" algn="r" defTabSz="457200" rtl="0" eaLnBrk="1" latinLnBrk="0" hangingPunct="1">
              <a:defRPr lang="en-US" sz="4000" kern="1200" dirty="0" smtClean="0">
                <a:solidFill>
                  <a:srgbClr val="FDB002">
                    <a:alpha val="32000"/>
                  </a:srgbClr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536432" y="274642"/>
            <a:ext cx="8150367" cy="574672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/>
              <a:buNone/>
              <a:defRPr lang="en-US" sz="2800" b="1" kern="1200" cap="all" dirty="0" smtClean="0">
                <a:solidFill>
                  <a:srgbClr val="328127"/>
                </a:solidFill>
                <a:latin typeface="Arial"/>
                <a:ea typeface="+mj-ea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Title</a:t>
            </a:r>
            <a:endParaRPr lang="en-US" dirty="0" smtClean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8" hasCustomPrompt="1"/>
          </p:nvPr>
        </p:nvSpPr>
        <p:spPr>
          <a:xfrm>
            <a:off x="1130300" y="927100"/>
            <a:ext cx="7556500" cy="749300"/>
          </a:xfrm>
          <a:solidFill>
            <a:srgbClr val="E0FFFF"/>
          </a:solidFill>
        </p:spPr>
        <p:txBody>
          <a:bodyPr/>
          <a:lstStyle>
            <a:lvl1pPr>
              <a:defRPr sz="1800" b="0" i="1">
                <a:solidFill>
                  <a:srgbClr val="1086C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Subhed</a:t>
            </a:r>
          </a:p>
        </p:txBody>
      </p:sp>
    </p:spTree>
    <p:extLst>
      <p:ext uri="{BB962C8B-B14F-4D97-AF65-F5344CB8AC3E}">
        <p14:creationId xmlns:p14="http://schemas.microsoft.com/office/powerpoint/2010/main" val="1491765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3398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649" y="6056655"/>
            <a:ext cx="1374699" cy="73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7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3398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649" y="6056655"/>
            <a:ext cx="1374699" cy="73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00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F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7"/>
            <a:ext cx="8686800" cy="563563"/>
          </a:xfrm>
          <a:noFill/>
        </p:spPr>
        <p:txBody>
          <a:bodyPr lIns="457200" anchor="t">
            <a:normAutofit/>
          </a:bodyPr>
          <a:lstStyle>
            <a:lvl1pPr algn="l">
              <a:defRPr sz="2800" b="1">
                <a:solidFill>
                  <a:srgbClr val="3398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576" y="6274409"/>
            <a:ext cx="1115301" cy="52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25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3398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649" y="6056655"/>
            <a:ext cx="1374699" cy="73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05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E952-E722-43AB-8069-8E45AF094A6D}" type="datetimeFigureOut">
              <a:rPr lang="en-US" smtClean="0"/>
              <a:t>5/22/2015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12C6F-3FD1-4156-AE2A-CD2FDEDF90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871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3398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649" y="6056655"/>
            <a:ext cx="1374699" cy="73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2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hree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69875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33983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2999" y="2940050"/>
            <a:ext cx="2628000" cy="318611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399" y="2940050"/>
            <a:ext cx="2628000" cy="318611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440598" y="2940050"/>
            <a:ext cx="2628000" cy="318611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40598" y="860425"/>
            <a:ext cx="2628040" cy="2079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45359" y="860425"/>
            <a:ext cx="2628040" cy="2079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242959" y="860425"/>
            <a:ext cx="2628040" cy="2079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53356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574" y="6274409"/>
            <a:ext cx="1115306" cy="52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18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E952-E722-43AB-8069-8E45AF094A6D}" type="datetimeFigureOut">
              <a:rPr lang="en-US" smtClean="0"/>
              <a:t>5/22/2015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12C6F-3FD1-4156-AE2A-CD2FDEDF90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617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E952-E722-43AB-8069-8E45AF094A6D}" type="datetimeFigureOut">
              <a:rPr lang="en-US" smtClean="0"/>
              <a:t>5/22/2015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12C6F-3FD1-4156-AE2A-CD2FDEDF90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5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E952-E722-43AB-8069-8E45AF094A6D}" type="datetimeFigureOut">
              <a:rPr lang="en-US" smtClean="0"/>
              <a:t>5/22/2015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12C6F-3FD1-4156-AE2A-CD2FDEDF90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14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E952-E722-43AB-8069-8E45AF094A6D}" type="datetimeFigureOut">
              <a:rPr lang="en-US" smtClean="0"/>
              <a:t>5/22/2015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12C6F-3FD1-4156-AE2A-CD2FDEDF90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13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E952-E722-43AB-8069-8E45AF094A6D}" type="datetimeFigureOut">
              <a:rPr lang="en-US" smtClean="0"/>
              <a:t>5/22/2015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12C6F-3FD1-4156-AE2A-CD2FDEDF90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58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E952-E722-43AB-8069-8E45AF094A6D}" type="datetimeFigureOut">
              <a:rPr lang="en-US" smtClean="0"/>
              <a:t>5/22/2015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12C6F-3FD1-4156-AE2A-CD2FDEDF90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7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EE952-E722-43AB-8069-8E45AF094A6D}" type="datetimeFigureOut">
              <a:rPr lang="en-US" smtClean="0"/>
              <a:t>5/22/2015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12C6F-3FD1-4156-AE2A-CD2FDEDF90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1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5" r:id="rId15"/>
    <p:sldLayoutId id="2147483666" r:id="rId16"/>
    <p:sldLayoutId id="2147483668" r:id="rId17"/>
    <p:sldLayoutId id="2147483669" r:id="rId18"/>
    <p:sldLayoutId id="2147483670" r:id="rId19"/>
    <p:sldLayoutId id="2147483672" r:id="rId20"/>
    <p:sldLayoutId id="2147483680" r:id="rId21"/>
    <p:sldLayoutId id="2147483686" r:id="rId22"/>
    <p:sldLayoutId id="2147483687" r:id="rId23"/>
    <p:sldLayoutId id="2147483714" r:id="rId24"/>
    <p:sldLayoutId id="2147483715" r:id="rId25"/>
    <p:sldLayoutId id="2147483716" r:id="rId26"/>
    <p:sldLayoutId id="2147483720" r:id="rId27"/>
    <p:sldLayoutId id="2147483723" r:id="rId28"/>
    <p:sldLayoutId id="2147483724" r:id="rId29"/>
    <p:sldLayoutId id="2147483725" r:id="rId30"/>
    <p:sldLayoutId id="2147483726" r:id="rId3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://www.gbif.org/" TargetMode="Externa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hyperlink" Target="http://www.gbif.org/" TargetMode="Externa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omms@gbif.org|" TargetMode="Externa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3389/fpls.2015.00251" TargetMode="External"/><Relationship Id="rId2" Type="http://schemas.openxmlformats.org/officeDocument/2006/relationships/hyperlink" Target="http://dx.doi.org/10.1371/journal.pone.0122721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www.mendeley.com/groups/1068301/gbif-public-library/" TargetMode="External"/><Relationship Id="rId5" Type="http://schemas.openxmlformats.org/officeDocument/2006/relationships/hyperlink" Target="http://dx.doi.org/10.1002/jsfa.7195" TargetMode="External"/><Relationship Id="rId4" Type="http://schemas.openxmlformats.org/officeDocument/2006/relationships/hyperlink" Target="http://dx.doi.org/10.1371/journal.pone.012226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1.gif"/><Relationship Id="rId7" Type="http://schemas.openxmlformats.org/officeDocument/2006/relationships/image" Target="../media/image6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6.png"/><Relationship Id="rId4" Type="http://schemas.openxmlformats.org/officeDocument/2006/relationships/image" Target="../media/image6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hyperlink" Target="http://www.gbif.org/dataset/7e380070-f762-11e1-a439-00145eb45e9a" TargetMode="Externa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hyperlink" Target="http://www.gbif.org/dataset/7e380070-f762-11e1-a439-00145eb45e9a" TargetMode="Externa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hyperlink" Target="http://www.gbif.org/dataset/4bde5856-6d9f-41cd-880a-2d64eac05b0d" TargetMode="Externa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as.org/cgi/doi/10.1073/pnas.130893311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81.png"/><Relationship Id="rId4" Type="http://schemas.openxmlformats.org/officeDocument/2006/relationships/image" Target="../media/image8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if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3.pn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hyperlink" Target="http://www.gbif.org/newsroom/consultations#strategicplan" TargetMode="Externa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gif"/><Relationship Id="rId2" Type="http://schemas.openxmlformats.org/officeDocument/2006/relationships/image" Target="../media/image9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hyperlink" Target="http://www.gbif.org/page/82105" TargetMode="Externa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hyperlink" Target="http://eubon-ipt.gbif.org/resource.do?r=butterflies-monitoring-scheme-il" TargetMode="Externa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http://catalogueoflife.org/" TargetMode="External"/><Relationship Id="rId7" Type="http://schemas.openxmlformats.org/officeDocument/2006/relationships/image" Target="../media/image38.jpeg"/><Relationship Id="rId2" Type="http://schemas.openxmlformats.org/officeDocument/2006/relationships/hyperlink" Target="http://biodiversityinformatics.org/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eol.org/" TargetMode="External"/><Relationship Id="rId5" Type="http://schemas.openxmlformats.org/officeDocument/2006/relationships/hyperlink" Target="http://boldsystems.org/" TargetMode="External"/><Relationship Id="rId10" Type="http://schemas.microsoft.com/office/2007/relationships/hdphoto" Target="../media/hdphoto2.wdp"/><Relationship Id="rId4" Type="http://schemas.openxmlformats.org/officeDocument/2006/relationships/hyperlink" Target="http://biodiversitylibrary.org/" TargetMode="External"/><Relationship Id="rId9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jpg"/><Relationship Id="rId12" Type="http://schemas.openxmlformats.org/officeDocument/2006/relationships/image" Target="../media/image49.png"/><Relationship Id="rId2" Type="http://schemas.openxmlformats.org/officeDocument/2006/relationships/hyperlink" Target="http://www.gbif.org/whoweworkwith" TargetMode="Externa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3.png"/><Relationship Id="rId11" Type="http://schemas.openxmlformats.org/officeDocument/2006/relationships/image" Target="../media/image48.gif"/><Relationship Id="rId5" Type="http://schemas.openxmlformats.org/officeDocument/2006/relationships/image" Target="../media/image42.jpg"/><Relationship Id="rId10" Type="http://schemas.openxmlformats.org/officeDocument/2006/relationships/image" Target="../media/image47.png"/><Relationship Id="rId4" Type="http://schemas.openxmlformats.org/officeDocument/2006/relationships/image" Target="../media/image41.jpeg"/><Relationship Id="rId9" Type="http://schemas.openxmlformats.org/officeDocument/2006/relationships/image" Target="../media/image46.jpg"/><Relationship Id="rId14" Type="http://schemas.openxmlformats.org/officeDocument/2006/relationships/image" Target="../media/image5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86" b="23848"/>
          <a:stretch/>
        </p:blipFill>
        <p:spPr>
          <a:xfrm>
            <a:off x="0" y="1716895"/>
            <a:ext cx="9144000" cy="2936241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3768" y="-1821491"/>
            <a:ext cx="8054116" cy="3234267"/>
          </a:xfrm>
        </p:spPr>
        <p:txBody>
          <a:bodyPr/>
          <a:lstStyle/>
          <a:p>
            <a:r>
              <a:rPr lang="en-US" sz="3200" b="1" dirty="0"/>
              <a:t>Open biodiversity information: </a:t>
            </a:r>
            <a:r>
              <a:rPr lang="en-US" sz="3200" dirty="0"/>
              <a:t>international perspectives</a:t>
            </a:r>
          </a:p>
        </p:txBody>
      </p:sp>
      <p:sp>
        <p:nvSpPr>
          <p:cNvPr id="6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911100" y="6407148"/>
            <a:ext cx="8053388" cy="323851"/>
          </a:xfrm>
        </p:spPr>
        <p:txBody>
          <a:bodyPr>
            <a:normAutofit/>
          </a:bodyPr>
          <a:lstStyle/>
          <a:p>
            <a:r>
              <a:rPr lang="fi-FI" sz="1400" b="1" dirty="0"/>
              <a:t>Suomen Lajitietokeskus - seminaari eliölajitiedon </a:t>
            </a:r>
            <a:r>
              <a:rPr lang="fi-FI" sz="1400" b="1" dirty="0" smtClean="0"/>
              <a:t>merkityksestä</a:t>
            </a:r>
            <a:r>
              <a:rPr lang="da-DK" sz="1400" dirty="0" smtClean="0"/>
              <a:t>, Helsinki, 22 MAY 2015</a:t>
            </a:r>
            <a:endParaRPr lang="da-DK" sz="1400" dirty="0"/>
          </a:p>
        </p:txBody>
      </p:sp>
      <p:sp>
        <p:nvSpPr>
          <p:cNvPr id="7" name="Pladsholder til tekst 3"/>
          <p:cNvSpPr txBox="1">
            <a:spLocks/>
          </p:cNvSpPr>
          <p:nvPr/>
        </p:nvSpPr>
        <p:spPr>
          <a:xfrm>
            <a:off x="827584" y="4869160"/>
            <a:ext cx="8054116" cy="108012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1" kern="1000" cap="none" spc="-5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 dirty="0" smtClean="0"/>
              <a:t>Dmitry Schigel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en-US" sz="1800" dirty="0"/>
              <a:t>Programme Officer for Content Analysis and </a:t>
            </a:r>
            <a:r>
              <a:rPr lang="en-US" sz="1800" dirty="0" smtClean="0"/>
              <a:t>Use</a:t>
            </a:r>
            <a:br>
              <a:rPr lang="en-US" sz="1800" dirty="0" smtClean="0"/>
            </a:br>
            <a:r>
              <a:rPr lang="da-DK" sz="1800" dirty="0" smtClean="0"/>
              <a:t>GBIF Secretariat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253611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GBIF BY THE NUMBERS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2" y="1309688"/>
            <a:ext cx="3765249" cy="5002879"/>
          </a:xfrm>
        </p:spPr>
        <p:txBody>
          <a:bodyPr>
            <a:normAutofit/>
          </a:bodyPr>
          <a:lstStyle/>
          <a:p>
            <a:pPr algn="ctr">
              <a:lnSpc>
                <a:spcPct val="75000"/>
              </a:lnSpc>
              <a:spcBef>
                <a:spcPts val="0"/>
              </a:spcBef>
              <a:spcAft>
                <a:spcPts val="2400"/>
              </a:spcAft>
            </a:pPr>
            <a:r>
              <a:rPr lang="en-GB" sz="5000" b="1" dirty="0" smtClean="0">
                <a:latin typeface="Arial"/>
                <a:cs typeface="Arial"/>
              </a:rPr>
              <a:t>533,667,297</a:t>
            </a:r>
            <a:r>
              <a:rPr lang="en-GB" sz="4000" dirty="0" smtClean="0">
                <a:latin typeface="Arial Black"/>
                <a:cs typeface="Arial Black"/>
              </a:rPr>
              <a:t> </a:t>
            </a: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</a:rPr>
              <a:t>species 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occurrence </a:t>
            </a: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</a:rPr>
              <a:t>records</a:t>
            </a:r>
            <a:endParaRPr lang="en-GB" sz="2800" dirty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lnSpc>
                <a:spcPct val="75000"/>
              </a:lnSpc>
              <a:spcBef>
                <a:spcPts val="0"/>
              </a:spcBef>
              <a:spcAft>
                <a:spcPts val="2400"/>
              </a:spcAft>
            </a:pPr>
            <a:r>
              <a:rPr lang="en-GB" sz="5000" b="1" dirty="0" smtClean="0">
                <a:latin typeface="Arial"/>
                <a:cs typeface="Arial"/>
              </a:rPr>
              <a:t>14,123 </a:t>
            </a:r>
            <a:r>
              <a:rPr lang="en-GB" sz="4000" dirty="0" smtClean="0">
                <a:latin typeface="Arial Black"/>
                <a:cs typeface="Arial Black"/>
              </a:rPr>
              <a:t/>
            </a:r>
            <a:br>
              <a:rPr lang="en-GB" sz="4000" dirty="0" smtClean="0">
                <a:latin typeface="Arial Black"/>
                <a:cs typeface="Arial Black"/>
              </a:rPr>
            </a:br>
            <a:r>
              <a:rPr lang="en-GB" sz="2800" dirty="0" smtClean="0">
                <a:solidFill>
                  <a:srgbClr val="BFBFBF"/>
                </a:solidFill>
              </a:rPr>
              <a:t>datasets</a:t>
            </a:r>
            <a:endParaRPr lang="en-GB" dirty="0">
              <a:solidFill>
                <a:srgbClr val="BFBFBF"/>
              </a:solidFill>
            </a:endParaRPr>
          </a:p>
          <a:p>
            <a:pPr algn="ctr">
              <a:lnSpc>
                <a:spcPct val="75000"/>
              </a:lnSpc>
              <a:spcBef>
                <a:spcPts val="0"/>
              </a:spcBef>
              <a:spcAft>
                <a:spcPts val="2400"/>
              </a:spcAft>
            </a:pPr>
            <a:r>
              <a:rPr lang="en-GB" sz="5000" b="1" dirty="0" smtClean="0">
                <a:latin typeface="Arial"/>
                <a:cs typeface="Arial"/>
              </a:rPr>
              <a:t>663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dirty="0" smtClean="0">
                <a:solidFill>
                  <a:srgbClr val="BFBFBF"/>
                </a:solidFill>
              </a:rPr>
              <a:t>data-publishing institutions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57202" y="6433027"/>
            <a:ext cx="6895715" cy="295577"/>
          </a:xfrm>
        </p:spPr>
        <p:txBody>
          <a:bodyPr>
            <a:no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http://www.gbif.org  | 06 MAY 2015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61" y="1275183"/>
            <a:ext cx="4317461" cy="431746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2" r="23367" b="21510"/>
          <a:stretch/>
        </p:blipFill>
        <p:spPr bwMode="auto">
          <a:xfrm>
            <a:off x="171449" y="44624"/>
            <a:ext cx="8793039" cy="602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42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7"/>
            <a:ext cx="8367585" cy="793915"/>
          </a:xfrm>
        </p:spPr>
        <p:txBody>
          <a:bodyPr>
            <a:normAutofit/>
          </a:bodyPr>
          <a:lstStyle/>
          <a:p>
            <a:r>
              <a:rPr lang="en-US" sz="3100" dirty="0" smtClean="0"/>
              <a:t>Data published through GBIf.org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www.gbif.org</a:t>
            </a:r>
            <a:r>
              <a:rPr lang="en-US" dirty="0" smtClean="0"/>
              <a:t> </a:t>
            </a:r>
            <a:r>
              <a:rPr lang="en-US" dirty="0"/>
              <a:t>| 6</a:t>
            </a:r>
            <a:r>
              <a:rPr lang="en-US" dirty="0" smtClean="0"/>
              <a:t> MAY 2015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37364" y="903610"/>
            <a:ext cx="4339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Trend in primary biodiversity records (millions)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27000" y="-57730"/>
            <a:ext cx="591416" cy="4560455"/>
          </a:xfrm>
          <a:prstGeom prst="rect">
            <a:avLst/>
          </a:prstGeom>
        </p:spPr>
        <p:txBody>
          <a:bodyPr vert="vert270" lIns="0" tIns="36000" rIns="0" bIns="36000" rtlCol="0">
            <a:noAutofit/>
          </a:bodyPr>
          <a:lstStyle>
            <a:lvl1pPr indent="0" algn="r">
              <a:spcBef>
                <a:spcPct val="20000"/>
              </a:spcBef>
              <a:buFont typeface="Arial"/>
              <a:buNone/>
              <a:defRPr lang="en-US" sz="4000" dirty="0" smtClean="0">
                <a:solidFill>
                  <a:srgbClr val="FDB002">
                    <a:alpha val="32000"/>
                  </a:srgbClr>
                </a:solidFill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/>
              <a:buChar char="•"/>
              <a:defRPr sz="2800">
                <a:latin typeface="Arial Narrow"/>
                <a:cs typeface="Arial Narrow"/>
              </a:defRPr>
            </a:lvl2pPr>
            <a:lvl3pPr marL="1143000" indent="-228600">
              <a:spcBef>
                <a:spcPct val="20000"/>
              </a:spcBef>
              <a:buFont typeface="Wingdings" charset="2"/>
              <a:buChar char="§"/>
              <a:defRPr sz="2400">
                <a:latin typeface="Arial Narrow"/>
                <a:cs typeface="Arial Narrow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latin typeface="Arial Narrow"/>
                <a:cs typeface="Arial Narrow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latin typeface="Arial Narrow"/>
                <a:cs typeface="Arial Narrow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/>
              <a:t>data publishing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9710491"/>
              </p:ext>
            </p:extLst>
          </p:nvPr>
        </p:nvGraphicFramePr>
        <p:xfrm>
          <a:off x="464416" y="1242164"/>
          <a:ext cx="8304969" cy="4958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51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078" y="274637"/>
            <a:ext cx="8229600" cy="793915"/>
          </a:xfrm>
        </p:spPr>
        <p:txBody>
          <a:bodyPr>
            <a:normAutofit/>
          </a:bodyPr>
          <a:lstStyle/>
          <a:p>
            <a:r>
              <a:rPr lang="en-US" sz="3100" dirty="0" smtClean="0"/>
              <a:t>Data publishers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1325" y="6407149"/>
            <a:ext cx="7156324" cy="32145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i="1" dirty="0" smtClean="0"/>
              <a:t>A sharp rise in the number of data publishers in September 2013 results from institutions choosing to register as separate entities </a:t>
            </a:r>
            <a:br>
              <a:rPr lang="en-US" i="1" dirty="0" smtClean="0"/>
            </a:br>
            <a:r>
              <a:rPr lang="en-US" i="1" dirty="0" smtClean="0"/>
              <a:t>rather than sharing datasets through a single publisher at their national node institution.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://www.gbif.org</a:t>
            </a:r>
            <a:r>
              <a:rPr lang="en-US" dirty="0"/>
              <a:t> </a:t>
            </a:r>
            <a:r>
              <a:rPr lang="en-US" dirty="0" smtClean="0"/>
              <a:t>| 06 MAY 2015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27000" y="-57730"/>
            <a:ext cx="591416" cy="4560455"/>
          </a:xfrm>
          <a:prstGeom prst="rect">
            <a:avLst/>
          </a:prstGeom>
        </p:spPr>
        <p:txBody>
          <a:bodyPr vert="vert270" lIns="0" tIns="36000" rIns="0" bIns="36000" rtlCol="0">
            <a:noAutofit/>
          </a:bodyPr>
          <a:lstStyle>
            <a:lvl1pPr indent="0" algn="r">
              <a:spcBef>
                <a:spcPct val="20000"/>
              </a:spcBef>
              <a:buFont typeface="Arial"/>
              <a:buNone/>
              <a:defRPr lang="en-US" sz="4000" dirty="0" smtClean="0">
                <a:solidFill>
                  <a:srgbClr val="FDB002">
                    <a:alpha val="32000"/>
                  </a:srgbClr>
                </a:solidFill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/>
              <a:buChar char="•"/>
              <a:defRPr sz="2800">
                <a:latin typeface="Arial Narrow"/>
                <a:cs typeface="Arial Narrow"/>
              </a:defRPr>
            </a:lvl2pPr>
            <a:lvl3pPr marL="1143000" indent="-228600">
              <a:spcBef>
                <a:spcPct val="20000"/>
              </a:spcBef>
              <a:buFont typeface="Wingdings" charset="2"/>
              <a:buChar char="§"/>
              <a:defRPr sz="2400">
                <a:latin typeface="Arial Narrow"/>
                <a:cs typeface="Arial Narrow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latin typeface="Arial Narrow"/>
                <a:cs typeface="Arial Narrow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latin typeface="Arial Narrow"/>
                <a:cs typeface="Arial Narrow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/>
              <a:t>data publishing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26491" y="903479"/>
            <a:ext cx="53569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Trend in number of institutions </a:t>
            </a:r>
            <a:b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registered as GBIF data publishers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9659917"/>
              </p:ext>
            </p:extLst>
          </p:nvPr>
        </p:nvGraphicFramePr>
        <p:xfrm>
          <a:off x="483078" y="1488254"/>
          <a:ext cx="8085189" cy="4988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2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69159"/>
          </a:xfrm>
        </p:spPr>
        <p:txBody>
          <a:bodyPr>
            <a:normAutofit/>
          </a:bodyPr>
          <a:lstStyle/>
          <a:p>
            <a:r>
              <a:rPr lang="en-US" sz="3100" dirty="0" smtClean="0"/>
              <a:t>Visits to GBIF.org by Country</a:t>
            </a:r>
            <a:endParaRPr lang="en-US" b="0" i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17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528" y="1797617"/>
            <a:ext cx="3523022" cy="2324318"/>
          </a:xfrm>
          <a:prstGeom prst="rect">
            <a:avLst/>
          </a:prstGeom>
        </p:spPr>
      </p:pic>
      <p:sp>
        <p:nvSpPr>
          <p:cNvPr id="7" name="Text Placeholder 13"/>
          <p:cNvSpPr txBox="1">
            <a:spLocks/>
          </p:cNvSpPr>
          <p:nvPr/>
        </p:nvSpPr>
        <p:spPr>
          <a:xfrm>
            <a:off x="441325" y="6407149"/>
            <a:ext cx="7156324" cy="383119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900" b="0" kern="1200" cap="none" baseline="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Google Analytics report for GBIF.org; April statistics skewed by errors introduced in late April and resolved in early May. </a:t>
            </a:r>
            <a:br>
              <a:rPr lang="en-US" i="1" dirty="0"/>
            </a:br>
            <a:r>
              <a:rPr lang="en-US" i="1" dirty="0"/>
              <a:t>Access available upon request from </a:t>
            </a:r>
            <a:r>
              <a:rPr lang="en-US" dirty="0" smtClean="0">
                <a:hlinkClick r:id="rId3"/>
              </a:rPr>
              <a:t>comms@gbif.org</a:t>
            </a:r>
            <a:r>
              <a:rPr lang="en-US" dirty="0" smtClean="0"/>
              <a:t> | 04 MAY 2015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127000" y="-57730"/>
            <a:ext cx="591416" cy="4560455"/>
          </a:xfrm>
          <a:prstGeom prst="rect">
            <a:avLst/>
          </a:prstGeom>
        </p:spPr>
        <p:txBody>
          <a:bodyPr vert="vert270" lIns="0" tIns="36000" rIns="0" bIns="36000" rtlCol="0">
            <a:noAutofit/>
          </a:bodyPr>
          <a:lstStyle>
            <a:lvl1pPr indent="0" algn="r">
              <a:spcBef>
                <a:spcPct val="20000"/>
              </a:spcBef>
              <a:buFont typeface="Arial"/>
              <a:buNone/>
              <a:defRPr lang="en-US" sz="4000" dirty="0" smtClean="0">
                <a:solidFill>
                  <a:srgbClr val="FDB002">
                    <a:alpha val="32000"/>
                  </a:srgbClr>
                </a:solidFill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/>
              <a:buChar char="•"/>
              <a:defRPr sz="2800">
                <a:latin typeface="Arial Narrow"/>
                <a:cs typeface="Arial Narrow"/>
              </a:defRPr>
            </a:lvl2pPr>
            <a:lvl3pPr marL="1143000" indent="-228600">
              <a:spcBef>
                <a:spcPct val="20000"/>
              </a:spcBef>
              <a:buFont typeface="Wingdings" charset="2"/>
              <a:buChar char="§"/>
              <a:defRPr sz="2400">
                <a:latin typeface="Arial Narrow"/>
                <a:cs typeface="Arial Narrow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latin typeface="Arial Narrow"/>
                <a:cs typeface="Arial Narrow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latin typeface="Arial Narrow"/>
                <a:cs typeface="Arial Narrow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 smtClean="0"/>
              <a:t>use of gbif.org</a:t>
            </a:r>
            <a:endParaRPr lang="en-US" dirty="0"/>
          </a:p>
        </p:txBody>
      </p:sp>
      <p:pic>
        <p:nvPicPr>
          <p:cNvPr id="9" name="Content Placeholder 16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37" y="1687136"/>
            <a:ext cx="4528708" cy="452870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31190"/>
              </p:ext>
            </p:extLst>
          </p:nvPr>
        </p:nvGraphicFramePr>
        <p:xfrm>
          <a:off x="5072257" y="4234762"/>
          <a:ext cx="3856039" cy="159548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21850"/>
                <a:gridCol w="663324"/>
                <a:gridCol w="1261406"/>
                <a:gridCol w="509459"/>
              </a:tblGrid>
              <a:tr h="319097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1. United States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118,049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6. France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5,715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9097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2. China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8,083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7. United</a:t>
                      </a:r>
                      <a:r>
                        <a:rPr lang="en-US" sz="1200" b="0" i="0" baseline="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Kingdom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4,984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097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3. Spain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6,388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8. Brazil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4,823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9097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4. India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6,321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9. Mexico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4,577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097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5. Germany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6,075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10. Colombia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3,620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571331" y="896425"/>
            <a:ext cx="5356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Apr 2015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13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490"/>
            <a:ext cx="8229600" cy="10452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100" dirty="0" smtClean="0"/>
              <a:t>Data download requests, by country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 smtClean="0"/>
              <a:t>Requests for download do not necessarily result in data actually being downloaded. Based on country indicated by user login </a:t>
            </a:r>
            <a:r>
              <a:rPr lang="en-US" dirty="0" smtClean="0"/>
              <a:t>| 06 MAY 2015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27000" y="-57730"/>
            <a:ext cx="591416" cy="4560455"/>
          </a:xfrm>
          <a:prstGeom prst="rect">
            <a:avLst/>
          </a:prstGeom>
        </p:spPr>
        <p:txBody>
          <a:bodyPr vert="vert270" lIns="0" tIns="36000" rIns="0" bIns="36000" rtlCol="0">
            <a:noAutofit/>
          </a:bodyPr>
          <a:lstStyle>
            <a:lvl1pPr indent="0" algn="r">
              <a:spcBef>
                <a:spcPct val="20000"/>
              </a:spcBef>
              <a:buFont typeface="Arial"/>
              <a:buNone/>
              <a:defRPr lang="en-US" sz="4000" dirty="0" smtClean="0">
                <a:solidFill>
                  <a:srgbClr val="FDB002">
                    <a:alpha val="32000"/>
                  </a:srgbClr>
                </a:solidFill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/>
              <a:buChar char="•"/>
              <a:defRPr sz="2800">
                <a:latin typeface="Arial Narrow"/>
                <a:cs typeface="Arial Narrow"/>
              </a:defRPr>
            </a:lvl2pPr>
            <a:lvl3pPr marL="1143000" indent="-228600">
              <a:spcBef>
                <a:spcPct val="20000"/>
              </a:spcBef>
              <a:buFont typeface="Wingdings" charset="2"/>
              <a:buChar char="§"/>
              <a:defRPr sz="2400">
                <a:latin typeface="Arial Narrow"/>
                <a:cs typeface="Arial Narrow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latin typeface="Arial Narrow"/>
                <a:cs typeface="Arial Narrow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latin typeface="Arial Narrow"/>
                <a:cs typeface="Arial Narrow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 smtClean="0"/>
              <a:t>use of gbif.org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058725"/>
              </p:ext>
            </p:extLst>
          </p:nvPr>
        </p:nvGraphicFramePr>
        <p:xfrm>
          <a:off x="5331125" y="4353296"/>
          <a:ext cx="3717983" cy="159548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33577"/>
                <a:gridCol w="672860"/>
                <a:gridCol w="1250830"/>
                <a:gridCol w="560716"/>
              </a:tblGrid>
              <a:tr h="319097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1. Mexico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5,838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6. Spain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2,061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9097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2. United States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4,813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7. United</a:t>
                      </a:r>
                      <a:r>
                        <a:rPr lang="en-US" sz="1200" b="0" i="0" baseline="0" dirty="0" smtClean="0">
                          <a:latin typeface="Arial Narrow"/>
                          <a:cs typeface="Arial Narrow"/>
                        </a:rPr>
                        <a:t> Kingdom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1,615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097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3. China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3,359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8. Ecuador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1,578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9097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4. Denmark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3,000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9. Colombia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1,143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097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5. Brazil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2,098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10. Germany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895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6170" y="1665165"/>
            <a:ext cx="3707892" cy="2108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Total of  </a:t>
            </a:r>
          </a:p>
          <a:p>
            <a:pPr algn="ctr">
              <a:spcAft>
                <a:spcPts val="600"/>
              </a:spcAft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33,144 requests 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3886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users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</a:p>
          <a:p>
            <a:pPr algn="ctr">
              <a:spcAft>
                <a:spcPts val="600"/>
              </a:spcAft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120 countries, islands and territories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331" y="896425"/>
            <a:ext cx="5356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 Jan 2015 – 30 Apr 2015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1" y="1396202"/>
            <a:ext cx="4284131" cy="4277039"/>
          </a:xfrm>
        </p:spPr>
      </p:pic>
    </p:spTree>
    <p:extLst>
      <p:ext uri="{BB962C8B-B14F-4D97-AF65-F5344CB8AC3E}">
        <p14:creationId xmlns:p14="http://schemas.microsoft.com/office/powerpoint/2010/main" val="55097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 in peer-reviewed research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1325" y="6441784"/>
            <a:ext cx="7156324" cy="383119"/>
          </a:xfrm>
        </p:spPr>
        <p:txBody>
          <a:bodyPr/>
          <a:lstStyle/>
          <a:p>
            <a:r>
              <a:rPr lang="en-US" dirty="0" smtClean="0"/>
              <a:t> 04 MAY 2015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27000" y="-57730"/>
            <a:ext cx="591416" cy="4560455"/>
          </a:xfrm>
          <a:prstGeom prst="rect">
            <a:avLst/>
          </a:prstGeom>
        </p:spPr>
        <p:txBody>
          <a:bodyPr vert="vert270" lIns="0" tIns="36000" rIns="0" bIns="36000" rtlCol="0">
            <a:noAutofit/>
          </a:bodyPr>
          <a:lstStyle>
            <a:lvl1pPr indent="0" algn="r">
              <a:spcBef>
                <a:spcPct val="20000"/>
              </a:spcBef>
              <a:buFont typeface="Arial"/>
              <a:buNone/>
              <a:defRPr lang="en-US" sz="4000" dirty="0" smtClean="0">
                <a:solidFill>
                  <a:srgbClr val="FDB002">
                    <a:alpha val="32000"/>
                  </a:srgbClr>
                </a:solidFill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/>
              <a:buChar char="•"/>
              <a:defRPr sz="2800">
                <a:latin typeface="Arial Narrow"/>
                <a:cs typeface="Arial Narrow"/>
              </a:defRPr>
            </a:lvl2pPr>
            <a:lvl3pPr marL="1143000" indent="-228600">
              <a:spcBef>
                <a:spcPct val="20000"/>
              </a:spcBef>
              <a:buFont typeface="Wingdings" charset="2"/>
              <a:buChar char="§"/>
              <a:defRPr sz="2400">
                <a:latin typeface="Arial Narrow"/>
                <a:cs typeface="Arial Narrow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latin typeface="Arial Narrow"/>
                <a:cs typeface="Arial Narrow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latin typeface="Arial Narrow"/>
                <a:cs typeface="Arial Narrow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 smtClean="0"/>
              <a:t>research use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71331" y="907970"/>
            <a:ext cx="53569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Annual number of peer-reviewed publications </a:t>
            </a:r>
            <a:b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using GBIF-mediated data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8188676"/>
              </p:ext>
            </p:extLst>
          </p:nvPr>
        </p:nvGraphicFramePr>
        <p:xfrm>
          <a:off x="464416" y="1438873"/>
          <a:ext cx="8249846" cy="4618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059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Research Examples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101738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Brown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, K.A., Parks, K.E., Bethell, C.A., et al.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  <a:hlinkClick r:id="rId2"/>
              </a:rPr>
              <a:t>Predicting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  <a:hlinkClick r:id="rId2"/>
              </a:rPr>
              <a:t>plant diversity patterns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  <a:hlinkClick r:id="rId2"/>
              </a:rPr>
              <a:t>in Madagascar: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  <a:hlinkClick r:id="rId2"/>
              </a:rPr>
              <a:t>understanding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  <a:hlinkClick r:id="rId2"/>
              </a:rPr>
              <a:t>the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  <a:hlinkClick r:id="rId2"/>
              </a:rPr>
              <a:t>effects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  <a:hlinkClick r:id="rId2"/>
              </a:rPr>
              <a:t>of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  <a:hlinkClick r:id="rId2"/>
              </a:rPr>
              <a:t>climate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  <a:hlinkClick r:id="rId2"/>
              </a:rPr>
              <a:t>and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  <a:hlinkClick r:id="rId2"/>
              </a:rPr>
              <a:t>land cover change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  <a:hlinkClick r:id="rId2"/>
              </a:rPr>
              <a:t>in a biodiversity hotspot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spcBef>
                <a:spcPts val="0"/>
              </a:spcBef>
              <a:spcAft>
                <a:spcPts val="900"/>
              </a:spcAft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Khoury, C.K., Heider. B., Castañeda-Alvarez. N.P., et al.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  <a:hlinkClick r:id="rId3"/>
              </a:rPr>
              <a:t>Distributions, </a:t>
            </a:r>
            <a:r>
              <a:rPr lang="en-US" sz="2000" i="1" dirty="0">
                <a:latin typeface="Arial Narrow" panose="020B0606020202030204" pitchFamily="34" charset="0"/>
                <a:cs typeface="Arial" panose="020B0604020202020204" pitchFamily="34" charset="0"/>
                <a:hlinkClick r:id="rId3"/>
              </a:rPr>
              <a:t>ex situ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  <a:hlinkClick r:id="rId3"/>
              </a:rPr>
              <a:t>conservation priorities, and genetic resource potential of crop wild relatives of sweet potato [</a:t>
            </a:r>
            <a:r>
              <a:rPr lang="en-US" sz="2000" i="1" dirty="0">
                <a:latin typeface="Arial Narrow" panose="020B0606020202030204" pitchFamily="34" charset="0"/>
                <a:cs typeface="Arial" panose="020B0604020202020204" pitchFamily="34" charset="0"/>
                <a:hlinkClick r:id="rId3"/>
              </a:rPr>
              <a:t>Ipomoea batatas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  <a:hlinkClick r:id="rId3"/>
              </a:rPr>
              <a:t> (L.) Lam., I. series Batatas]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. Plant Science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900"/>
              </a:spcAft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Leach, K., Kelly, R., Cameron, A., Montgomery, W.I. &amp; Reid N.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  <a:hlinkClick r:id="rId4"/>
              </a:rPr>
              <a:t>Expertly validated models and phylogenetically-controlled analysis suggests responses to climate change are related to species traits in the order Lagomorpha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. PLoS ONE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spcBef>
                <a:spcPts val="0"/>
              </a:spcBef>
              <a:spcAft>
                <a:spcPts val="900"/>
              </a:spcAft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Shabani, F., Kumar, L., Nojoumian, A.H., et al.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  <a:hlinkClick r:id="rId5"/>
              </a:rPr>
              <a:t>Projected future distribution of date palm and its potential use in alleviating micronutrient deficiency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. J. Sci. Food Agric. </a:t>
            </a:r>
            <a:endParaRPr lang="en-US" sz="20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 smtClean="0"/>
              <a:t>A complete archive of research citing used of GBIF can be accessed at </a:t>
            </a:r>
            <a:r>
              <a:rPr lang="en-US" dirty="0" smtClean="0">
                <a:hlinkClick r:id="rId6"/>
              </a:rPr>
              <a:t>http://www.mendeley.com/groups/1068301/gbif-public-library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06 MAY 2015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27000" y="164689"/>
            <a:ext cx="591416" cy="4560455"/>
          </a:xfrm>
          <a:prstGeom prst="rect">
            <a:avLst/>
          </a:prstGeom>
        </p:spPr>
        <p:txBody>
          <a:bodyPr vert="vert270" lIns="0" tIns="36000" rIns="0" bIns="36000" rtlCol="0">
            <a:noAutofit/>
          </a:bodyPr>
          <a:lstStyle>
            <a:lvl1pPr indent="0" algn="r">
              <a:spcBef>
                <a:spcPct val="20000"/>
              </a:spcBef>
              <a:buFont typeface="Arial"/>
              <a:buNone/>
              <a:defRPr lang="en-US" sz="4000" dirty="0" smtClean="0">
                <a:solidFill>
                  <a:srgbClr val="FDB002">
                    <a:alpha val="32000"/>
                  </a:srgbClr>
                </a:solidFill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/>
              <a:buChar char="•"/>
              <a:defRPr sz="2800">
                <a:latin typeface="Arial Narrow"/>
                <a:cs typeface="Arial Narrow"/>
              </a:defRPr>
            </a:lvl2pPr>
            <a:lvl3pPr marL="1143000" indent="-228600">
              <a:spcBef>
                <a:spcPct val="20000"/>
              </a:spcBef>
              <a:buFont typeface="Wingdings" charset="2"/>
              <a:buChar char="§"/>
              <a:defRPr sz="2400">
                <a:latin typeface="Arial Narrow"/>
                <a:cs typeface="Arial Narrow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latin typeface="Arial Narrow"/>
                <a:cs typeface="Arial Narrow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latin typeface="Arial Narrow"/>
                <a:cs typeface="Arial Narrow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 smtClean="0"/>
              <a:t>research use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71331" y="907970"/>
            <a:ext cx="5356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Apr 2015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66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GBIF and Digital Object Identifiers</a:t>
            </a:r>
            <a:endParaRPr lang="en-US" dirty="0"/>
          </a:p>
        </p:txBody>
      </p:sp>
      <p:pic>
        <p:nvPicPr>
          <p:cNvPr id="6" name="Picture 2" descr="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" t="1297" r="68752" b="2285"/>
          <a:stretch/>
        </p:blipFill>
        <p:spPr bwMode="auto">
          <a:xfrm>
            <a:off x="8077200" y="5867400"/>
            <a:ext cx="1066800" cy="96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0" t="12675" r="41676" b="85397"/>
          <a:stretch/>
        </p:blipFill>
        <p:spPr bwMode="auto">
          <a:xfrm>
            <a:off x="4940737" y="5040211"/>
            <a:ext cx="3926549" cy="36031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89076" y="1390710"/>
            <a:ext cx="4068874" cy="5394960"/>
            <a:chOff x="1031359" y="1390710"/>
            <a:chExt cx="4068874" cy="53949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40" r="27023"/>
            <a:stretch/>
          </p:blipFill>
          <p:spPr bwMode="auto">
            <a:xfrm>
              <a:off x="1031359" y="1390710"/>
              <a:ext cx="4068874" cy="5394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222744" y="6432776"/>
              <a:ext cx="701749" cy="849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0" name="Straight Arrow Connector 19"/>
          <p:cNvCxnSpPr>
            <a:stCxn id="5" idx="0"/>
            <a:endCxn id="1027" idx="2"/>
          </p:cNvCxnSpPr>
          <p:nvPr/>
        </p:nvCxnSpPr>
        <p:spPr>
          <a:xfrm flipV="1">
            <a:off x="1031336" y="5400530"/>
            <a:ext cx="5872676" cy="103224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79561" y="2133594"/>
            <a:ext cx="39773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>
                <a:latin typeface="Arial Narrow" panose="020B0606020202030204" pitchFamily="34" charset="0"/>
              </a:rPr>
              <a:t>DOI </a:t>
            </a:r>
            <a:r>
              <a:rPr lang="da-DK" sz="2400" dirty="0" smtClean="0">
                <a:latin typeface="Arial Narrow" panose="020B0606020202030204" pitchFamily="34" charset="0"/>
              </a:rPr>
              <a:t>– Digital Object Identifier</a:t>
            </a:r>
          </a:p>
          <a:p>
            <a:endParaRPr lang="da-DK" sz="2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>
                <a:latin typeface="Arial Narrow" panose="020B0606020202030204" pitchFamily="34" charset="0"/>
              </a:rPr>
              <a:t>Persistent resolvable identifiers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>
                <a:latin typeface="Arial Narrow" panose="020B0606020202030204" pitchFamily="34" charset="0"/>
              </a:rPr>
              <a:t>Standard for published papers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>
                <a:latin typeface="Arial Narrow" panose="020B0606020202030204" pitchFamily="34" charset="0"/>
              </a:rPr>
              <a:t>Simplify citing 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>
                <a:latin typeface="Arial Narrow" panose="020B0606020202030204" pitchFamily="34" charset="0"/>
              </a:rPr>
              <a:t>Used in measuring impact</a:t>
            </a: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51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0" descr="http://www.clker.com/cliparts/e/R/8/c/z/P/black-stick-man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01" y="3012087"/>
            <a:ext cx="304978" cy="72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Curved Connector 40"/>
          <p:cNvCxnSpPr>
            <a:endCxn id="39" idx="3"/>
          </p:cNvCxnSpPr>
          <p:nvPr/>
        </p:nvCxnSpPr>
        <p:spPr>
          <a:xfrm rot="16200000" flipV="1">
            <a:off x="346844" y="3863330"/>
            <a:ext cx="1593904" cy="618434"/>
          </a:xfrm>
          <a:prstGeom prst="curvedConnector2">
            <a:avLst/>
          </a:prstGeom>
          <a:ln w="28575">
            <a:solidFill>
              <a:schemeClr val="accent3">
                <a:lumMod val="50000"/>
              </a:schemeClr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25894" y="3882192"/>
            <a:ext cx="1077943" cy="6887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a-DK" sz="1050" dirty="0" smtClean="0"/>
              <a:t>User searches for data through GBIF.org</a:t>
            </a:r>
            <a:endParaRPr lang="en-GB" sz="1050" dirty="0"/>
          </a:p>
        </p:txBody>
      </p:sp>
      <p:grpSp>
        <p:nvGrpSpPr>
          <p:cNvPr id="26" name="Group 25"/>
          <p:cNvGrpSpPr/>
          <p:nvPr/>
        </p:nvGrpSpPr>
        <p:grpSpPr>
          <a:xfrm>
            <a:off x="7227441" y="5815136"/>
            <a:ext cx="1380401" cy="744467"/>
            <a:chOff x="5286481" y="5260932"/>
            <a:chExt cx="1380401" cy="744467"/>
          </a:xfrm>
        </p:grpSpPr>
        <p:sp>
          <p:nvSpPr>
            <p:cNvPr id="100" name="Rounded Rectangle 99"/>
            <p:cNvSpPr/>
            <p:nvPr/>
          </p:nvSpPr>
          <p:spPr>
            <a:xfrm>
              <a:off x="5286481" y="5260932"/>
              <a:ext cx="1380401" cy="74446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a-DK" sz="1600" dirty="0" smtClean="0"/>
                <a:t>DataCite Denmark</a:t>
              </a:r>
              <a:endParaRPr lang="en-US" sz="1600" dirty="0"/>
            </a:p>
          </p:txBody>
        </p:sp>
        <p:pic>
          <p:nvPicPr>
            <p:cNvPr id="101" name="Picture 2" descr="Logo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2" t="1297" r="68752" b="2285"/>
            <a:stretch/>
          </p:blipFill>
          <p:spPr bwMode="auto">
            <a:xfrm>
              <a:off x="6347573" y="5722424"/>
              <a:ext cx="276411" cy="248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7" name="TextBox 116"/>
          <p:cNvSpPr txBox="1"/>
          <p:nvPr/>
        </p:nvSpPr>
        <p:spPr>
          <a:xfrm>
            <a:off x="516979" y="5013275"/>
            <a:ext cx="5185097" cy="1538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600" b="1" dirty="0" smtClean="0"/>
              <a:t>GBIF.org</a:t>
            </a:r>
          </a:p>
          <a:p>
            <a:pPr algn="ctr"/>
            <a:endParaRPr lang="da-DK" b="1" dirty="0"/>
          </a:p>
          <a:p>
            <a:pPr algn="ctr"/>
            <a:endParaRPr lang="da-DK" sz="1600" b="1" dirty="0" smtClean="0"/>
          </a:p>
          <a:p>
            <a:pPr algn="ctr"/>
            <a:endParaRPr lang="da-DK" sz="1600" b="1" dirty="0"/>
          </a:p>
          <a:p>
            <a:pPr algn="ctr"/>
            <a:endParaRPr lang="da-DK" sz="1600" b="1" dirty="0" smtClean="0"/>
          </a:p>
          <a:p>
            <a:pPr algn="ctr"/>
            <a:endParaRPr lang="da-DK" sz="1200" dirty="0" smtClean="0"/>
          </a:p>
        </p:txBody>
      </p:sp>
      <p:pic>
        <p:nvPicPr>
          <p:cNvPr id="118" name="Picture 2" descr="http://www.tdwg.org/uploads/tx_tdwgbiodivprojects/GBIF_logo_short_form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528" y="6116213"/>
            <a:ext cx="250243" cy="24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Left Brace 119"/>
          <p:cNvSpPr/>
          <p:nvPr/>
        </p:nvSpPr>
        <p:spPr>
          <a:xfrm>
            <a:off x="1086874" y="5378002"/>
            <a:ext cx="104858" cy="248944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Left Brace 120"/>
          <p:cNvSpPr/>
          <p:nvPr/>
        </p:nvSpPr>
        <p:spPr>
          <a:xfrm>
            <a:off x="1085526" y="5740794"/>
            <a:ext cx="104858" cy="248944"/>
          </a:xfrm>
          <a:prstGeom prst="lef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Left Brace 121"/>
          <p:cNvSpPr/>
          <p:nvPr/>
        </p:nvSpPr>
        <p:spPr>
          <a:xfrm flipH="1">
            <a:off x="2734946" y="6111678"/>
            <a:ext cx="104858" cy="248944"/>
          </a:xfrm>
          <a:prstGeom prst="leftBrac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3" name="Group 122"/>
          <p:cNvGrpSpPr/>
          <p:nvPr/>
        </p:nvGrpSpPr>
        <p:grpSpPr>
          <a:xfrm>
            <a:off x="744498" y="5364769"/>
            <a:ext cx="290644" cy="275409"/>
            <a:chOff x="1918044" y="4143262"/>
            <a:chExt cx="290644" cy="275409"/>
          </a:xfrm>
        </p:grpSpPr>
        <p:pic>
          <p:nvPicPr>
            <p:cNvPr id="124" name="Picture 2" descr="Logo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2" t="1297" r="68752" b="2285"/>
            <a:stretch/>
          </p:blipFill>
          <p:spPr bwMode="auto">
            <a:xfrm>
              <a:off x="1932277" y="4156495"/>
              <a:ext cx="276411" cy="248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5" name="Oval 124"/>
            <p:cNvSpPr/>
            <p:nvPr/>
          </p:nvSpPr>
          <p:spPr>
            <a:xfrm>
              <a:off x="1918044" y="4143262"/>
              <a:ext cx="275747" cy="275409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737049" y="5727561"/>
            <a:ext cx="290644" cy="275409"/>
            <a:chOff x="1918044" y="4143262"/>
            <a:chExt cx="290644" cy="275409"/>
          </a:xfrm>
        </p:grpSpPr>
        <p:pic>
          <p:nvPicPr>
            <p:cNvPr id="127" name="Picture 2" descr="Logo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2" t="1297" r="68752" b="2285"/>
            <a:stretch/>
          </p:blipFill>
          <p:spPr bwMode="auto">
            <a:xfrm>
              <a:off x="1932277" y="4156495"/>
              <a:ext cx="276411" cy="248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8" name="Oval 127"/>
            <p:cNvSpPr/>
            <p:nvPr/>
          </p:nvSpPr>
          <p:spPr>
            <a:xfrm>
              <a:off x="1918044" y="4143262"/>
              <a:ext cx="275747" cy="275409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3222975" y="6100032"/>
            <a:ext cx="290644" cy="275409"/>
            <a:chOff x="1918044" y="4143262"/>
            <a:chExt cx="290644" cy="275409"/>
          </a:xfrm>
        </p:grpSpPr>
        <p:pic>
          <p:nvPicPr>
            <p:cNvPr id="130" name="Picture 2" descr="Logo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2" t="1297" r="68752" b="2285"/>
            <a:stretch/>
          </p:blipFill>
          <p:spPr bwMode="auto">
            <a:xfrm>
              <a:off x="1932277" y="4156495"/>
              <a:ext cx="276411" cy="248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1" name="Oval 130"/>
            <p:cNvSpPr/>
            <p:nvPr/>
          </p:nvSpPr>
          <p:spPr>
            <a:xfrm>
              <a:off x="1918044" y="4143262"/>
              <a:ext cx="275747" cy="275409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485" y="5335368"/>
            <a:ext cx="15478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6" name="Curved Connector 145"/>
          <p:cNvCxnSpPr>
            <a:stCxn id="100" idx="1"/>
            <a:endCxn id="135" idx="6"/>
          </p:cNvCxnSpPr>
          <p:nvPr/>
        </p:nvCxnSpPr>
        <p:spPr>
          <a:xfrm rot="10800000">
            <a:off x="5267769" y="5773600"/>
            <a:ext cx="1959673" cy="413770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75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5748613" y="6186353"/>
            <a:ext cx="135806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050" dirty="0" smtClean="0"/>
              <a:t>GBIF assigns DOIs to </a:t>
            </a:r>
          </a:p>
          <a:p>
            <a:pPr algn="ctr"/>
            <a:r>
              <a:rPr lang="da-DK" sz="1050" dirty="0"/>
              <a:t>d</a:t>
            </a:r>
            <a:r>
              <a:rPr lang="da-DK" sz="1050" dirty="0" smtClean="0"/>
              <a:t>ata downloads</a:t>
            </a:r>
            <a:endParaRPr lang="en-GB" sz="1050" dirty="0"/>
          </a:p>
        </p:txBody>
      </p:sp>
      <p:sp>
        <p:nvSpPr>
          <p:cNvPr id="2061" name="AutoShape 6" descr="data:image/jpeg;base64,/9j/4AAQSkZJRgABAQAAAQABAAD/2wCEAAkGBxQTEhUUExQVFRUVGB0YGBcYGBUeHhYZFRgXFxYXGhgdHCggHB4lGxcYLTEiJSorLi4uGCAzODMtNygtLisBCgoKDg0OGxAQGywkICYsLCwsLCwyLCwsLCwsLy8sLCwsLCwsLCwsLCwsLCwsLCwsLCwsLCwsLCwsLCwsLCwsLP/AABEIAG0BzAMBEQACEQEDEQH/xAAcAAACAgMBAQAAAAAAAAAAAAAABwUGAQIEAwj/xABKEAABAwIACgMJDgYCAgMAAAABAAIDBBEFBgcSITFBUWFxEyKBMjVCUnKRobGyFBcjNFRigpKTorPB0dIVFjNzwsNDUyTwJaPh/8QAGgEBAAMBAQEAAAAAAAAAAAAAAAMEBQIBBv/EADURAAIBAgIFCwUBAQEAAwAAAAABAgMEETEFEiFBURMUMjNhcYGRsdHwIlKhweFCNCMVkvH/2gAMAwEAAhEDEQA/AHigBACAEAIAQAgBACAEAIAQAgBACAEAIAQAgBACAEAIAQAgBACAEAIAQAgBAaySBoJcQANZJsB2oeNpLFkBW450kejPMh3MBP3tXpU0aE3uKNTSVvDfj3bf4RUuUWPwYJDzc0eq6kVq+JWemIbov8GjcozNsD+x7T+QXvNXxPFpiP2P8EhSY+0rtDukj8ptx52krh201kTw0pQlniu9e2JYaKujlbnRPa8b2kG3PcoJRcc0X6dSFRYwaZ0Lw7BACA5cKV7IInSyXzWWvYXOkgauZXUYuTwRxUqKnFylkjjwFjFBV5wiJuy1w4WNjqIG0LqdKUMyKhc062OpuJZRlgEAIAQAgBARGMGMUNHmdNnde9s1t+5te/nCkp0pTyIateNLDW3nRg7C0c0AqGZ3RkOOkWNmEg6Polcyg4y1WdwqRnHWWRXxlHot8v2ZU3NahX57S7fIPfHot8v2ZTm1Q955S7fIx75FFvl+zKc2qDnlLt8g98ii3y/ZlObVBzykHvk0W+X7MpzaoOd0zpwZj1STysijMme82bdhAvYnXyC5lbzisWdRuacpKKLOoSwCAEAIAQAgBACAEAIAQAgBACAEAIAQAgBACAEAIAQAgBACAEAIAQAgBACAreMuNsdNdjLSS+LsZ5R/IaeSnp0XPa8jOvNIQofTHbL07/YXdfhKeqeM9zpCT1WAGw8lg9etXIxjBbD5+pWq3EvqbfZ7IlqHEmoeM6Qshb883PmGjzkKOVxFZbS3T0XWksZ4RXb8/Z0fy5Qs0SVwLtzMz1dZecrUeUSVWVrHZKrt7MP6dUGKFFIc2OqcX6Rmkx5wI13Zmgrl16i2uJLHR9tN4RqPHhsx8sDwrsncoF4pWP4OBafOCR6l7G6W9HNTRE10JJ9+z3KzU0tRSSAuD4X7HA2vycNB5KdSjNcShKnVoS24xfzeW/FvHy5EdVYbBKBYfTGzmNHAa1WqW2+HkalrpP8AzW8/f3L61wIBBuDpBG0FVDZTxMoCAx7+IT8m+21S0OsRVveokKjAuFH00zZWa26x4zT3TTz9ditGcFOODMCjVdKamh3YPrWTRtljN2vFx+h4grKlFxeDPpqc1OKlHJnQvDsEAIAQAgF1lg1U3OT1MVy03mdpDKPiTGJfelvkS+3Io63W+RNa9QvH1YrMW8GCpqIoC4sEl+sBe2axztX0VeqS1YuRmUYa8lHj7F896xnyl32Y/cqnO3wL/MV9xj3q2fKXfZt/cvedvgOYr7g96pnyl32bf3Jzt8D3mK+4x71TPlLvsx+5OdvgOZLid2BMnTaeeOYTucYzfNLAL6CNd+K4ncuUXHA7p2ihJSxyLwqxbKdjNlFpqOZ0D45nyNAJzAzN6wDhpc8bDuUsaTksSKdZReBXZssrPApHHypWt9Aa5d8h2kbuOw5HZZJNlIztlP7F7yC4nPOXwNRljl+Sx/au/YnILiOcvgdEOWM+FSD6M36xrzkO0K5e9EvQ5WqRxtJHNFxzWuA+qc70Ll0JbjtXMd5b8D4fpqoXgmZJtIB6w5sNnDtCjlFxzJYzjLJkkuTsEAIAQAgBACAEAIAQAgBACAEAIAQAgBACAEAIAQAgKljpjP0A6GE/CkdZ3/WD/kfRr3KxRo631PIytIX/ACX/AJ0+lv7P6UfAeBpauTNZq1vedTb7TvJ3bfSrU6igtpi21tUuJ4R8X83lowlXw4NHQ0zA6cgZ8jtNr6Rfj80WA9cEYyq/VLI06talYrk6Kxlvb+fgpuEMISzOLpXueeJ0Dk3UOxWoxUcjIq1Z1XjN4/OBJYvYwCns10Mb2E3ccwZ/Y4nT2qOpS19uJZtbvkdjimu7ac/8dnMxka8Nc5+cL5pDCTewL75o82hdcnHVwOedVXU1k8MXj3eeQyMC4YkdmNqGNa5/cPjJex9rayLhh06LnSqM4LOJ9BQrzaSqra8mtqfsS9XSskaWSND2nWCLhRptPFFqcIzWrJYoWeN2KBp7yw3dDtGsx897eOzbvV6jX1tjzMC8sHS+uG2Pp/AxLxqNO4QzG8JOgn/iJ/x3jZr3pWo621Zntjeuk9SfR9P56DRBVA+gIHHv4hPyb7bVLQ6xFW96iXzeLXAeAzUw1DmaZIcxzR4wOfnt56BbiLbVenU1JLHJmLQoOrCTjmsP2SuTvGHoZOgkPwcp6pPgPOgdjtXO3FR3FLWWss0WLC41Jajyf4f99RqKgbgIAQAgBALrLBqpucnqYrlpvM7SGUfEmMTO9LfIl9uRR1ut8ia16hePqxd5PO+FNzd+E9XLjq383mfadbH5uY8Vlm2CAEAIAQAgPn/Kz3zm8mP8NquUugUq3TKgpCIyEPDIQGUPDZDw3ieWuDmktcNIcCQQd4I0hDwY+J2U2SMiKtJkj1CW3XZ5QHdDjr5qCdFPbEsU7lrZPzG5BM17Q9jg5rgC1wNwQdIIO0KsXU09qPRD0EAIAQAgBACAEB5zztY0ue5rWjW5xAA7SiWJ42ksWVzCGPlFFoEhlO6ME/e0N9KlVGbKk76jHfj3FcrMpj3ECGFrQTa7ySdJ8UWHpKlVut7Kc9JtvCEfMZSqmwCAEAIAQAgBACAEBGYxYVFNA6Q6XamDe46v15ArunDXlgVru4VCk5+XeKejppKmcNBzpJHXLjx0uceAWhJqEcdx8rThOvU1c29/qxmVZZg6jPRi5bYC/hvcQM53r5CypLGrPafSVNWytnqLL8t8RVVE7nuc95LnONyTtKvpJLBHzEpOTcpPFs816eGF6el7xGxYjfG2pls+5OawgFtgc3OIOs3BtsVSvWaeqja0dZQlFVZ7eC3F2oqKOJubExrG3vZoA0naqkpOW1mzTpwprCCwR0Lw7MOaCLEXB1jegFLjti97llzmD4GTufmO2s/McOS0aFXXW3M+cvrXkZ4x6L/HZ7FmycYdMjDTvN3Ri7CdrNVvom3YRuUFzTwesi/o241o8nLNZd38JbHv4hPyb7bVFQ6xFq96iRW8k2up5R/7FPd7vEo6Kzn4fsjcouL3QydOwfBynrAeA86T2O1878F3b1dZarzRHf22pLXWT9f6WzELGH3TDmPPw0QAdfW9upr/AMjx5qvXpajxWTL9lccrDCWa+YlpUBdBACAEAussGqm5yepiuWm8ztIZR8SYxM70t8iX25FHW63yJrbqF4+rF3k874U3N34T1cuOrfzeZ9p1sfm5jxWWbYIAQAgBACA+f8rPfObyY/w2q5S6BSrdMqAUhEXDJjgCCsqXx1DS5rYi8AOc3TnNGkg31EqOrJxWwkpQUngxptyb4N+Tf/bP+9V+VnxLPIQ4HJW5LKB46jZYjvZI4+h+cvVWkcu3gUTGjJpUUzTJEfdEY0nNFntG8s05w4jzKaNVPMr1KEo7VtKQFKVzYIeDDyUY1GGUUkrvgpT8GT/xyHwR81x2eNzKhrQxWKLNtV1XqvIciql8EAIAQAgBACAEBUsqPxB3ls9pTUOmUr/qX3oTzVcMJntB3TeY9a9Z4s0fRCzD6sEAIAQAgBACAEAIBbZR8IZ87YgerE258p+n0Nt5yrttHCOPE+c0vW1qqprJer/nqSmTbBmbG6oI0vOa3g1p63ncPuhcXM9uqWtEUMIOq9+xdy/voTuNdN0lO5lic4tAtbXfq/esO1Q0nhLEvXtPlKLjxw/n5E+FpHySLfSZP5nNaXyMZfW2xJA9V+HpVZ3MVkjXhoio0nKSXYdVNikynq4Gynpo5M4C7bAPaM4Bwubiwd5l467lB4bGSw0fGlXgp/Unj5rbt/JfgLalTNwygBACAjMY8GCpp5ItpF2nc9ulp8/oJXdOepJMguaKq03Dy7xP4GrzTzxy6RmO6w+bqePMStKcdaLR83QqOlUU+HxjTx5degmI1EN9tioUOsR9Be/88iuZJtdTyj/2Ka73eJS0VnPw/ZesI0LJonxSC7Xix/IjiDYjkqsZOLxRq1IRnFxlkxOOE2Daz50Z5CSM/kR5iOC0fpqwMD67ar2r8r5+RxYMr2TxMljN2vFxw3g8Qbg8lnSi4vBm/TqKpFSjkzqXJ2CAEAussGqm5yepiuWm8ztIZR8SYxM70t8iX25FHW63yJrXqF4+rF3k874U3N34T1cuOrfzeZ9p1sfm5jxWWbYIAQAgBACA+f8AKz3zm8mP8NquUugUq3TKgpCIYmRH47L/AGD7bFDXyJ7fpMdaqlsEAIBNZWcVWwPFVC20crrSNGpshuQ4DYHWPaOKtUZ47GUbinqvWQvQpiqbMcQQQbEaQRsI1FDw+kMV8Ke6aSGba9gzvKHVf94FUZrBtGtTnrRTK9jJlIp6Z7oo2OmlYS1wHVa1w0EFxFyeQKkhRctpDUuoweC2spVflNrX3zOjhGzNZnHtL7g+YKVUYoqSu6jy2ETJjjXO11UvYWt9kBd8nHgQuvV+5m0OOFc3VVS9pDvaBTk48DznFVf6ZYcEZT6hhAnYyZu0gZj+ejqnlYc1xKhF5E0L6a6SxGbgLDcNXH0kLrjU5p0OYdzhs9R2KtKLi8GaNOrGosYnDjvheSlpTLFm5wc0dYEizjY6AQuqcVKWDI7mq6dPWiK7DWOVTVRGKUR5pIPVaQbtNxpLirUaUYvFGRWuqlSOrLDAgWqQqM9WGxB3L05LgMolZuh+o796h5CBd/8Akq/Z5f0n8S8bJ6qo6OUR5uY53VaQbgtA1uO9R1aUYxxRasr2pWqassMiYxgxwhpXGMh0kotdoFgLi4u46NW66jhRlPbuJ7m/p0Xq5vgVCtygVL/6bY4hssM4+c6PQrCt4rMy6mla0uikvz88iMkxoq3a6h/Zmj1AKRUocCrK+uH/ALf49jEeMlWNVRJ2kH1he8lDgcq9uF/tktg/HupYfhM2UcRmnsc3R6Co5W8HlsLNLStePSwl+H+PYveAsPRVTbxmzh3TD3Tf1HEKrOm4Pabltd07hYxz3reSijLIlMOVOfUTP3yOtyBIHoAWnBYRSPjLmetVnLtY3sC0vRU8UfisaDztpPnus6bxk2fW29Pk6UYcEjqkjDhYgEXB072kEHsIHmXKeBK4p7GKbD9E6mrC97LRmXpG21Obn51gdV7bPyWjTkpwwXA+VuqcqFw5SWzWxXBrHEuk2OLHyRRUo6V0jgCTnNDBt1jSQLnsVZUGk3LYbD0lCU4wo/U34YEtX0crnF7KgssOqwxxuaDtvozzcbj+iijKOTRbqU6jetGeHZgmvf8AJ4xYXka1nSwvc5+2Fr3NA8Z2cGlum+jSRZeuC24PzOY15pLXjtf24tfnDyJdjrgHfvBHoOpRlpPEygBACASuNtL0dZO0as/OH0wH/wCS1KLxgmfMXcNWvJdvrtLpXVPSYEzjr6NjTzY9rT6lVisK+Haak5a1jj2I4sk2up5R/wCxdXe7xItFZz8P2MNUzYKxj3i97qhzmD4aK5b84eEzt2cRxKnoVdSWDyZTvLflYYrNfMCnZPMYegl6GQ2ilOi/gSageAOo8bcVZuKWstZZooWNxyctR5P8P+jYWebYIAQC6ywaqbnJ6mK5abzO0hlHxJjEvvS3yJfbkUdbrfImtuoXj6sXeTzvhTc3fhPVy46t/N5n2nWx+bmPFZZtggBACAEAID5/ys985vJj/DarlLoFKt0yoKQiGJkR+Oy/2D7bFDXyJ7fpMdaqlsEAICDx3oBPQVLLXPRlzfKj67PvNC7g8JJkdWOtBo+dArplmwQ8HTkbqc6iez/rmcByc1r/AFuKq119RftH9GHaUvKrg7oq9zwOrO1sg8odRw+6D9JTUXjEq3UcKmPEreD8FzT/ANGGSTixjiBzcBYdqkbSzK8YSl0ViTLcRcIEX9zO+vCPQX3XHKw4knNqv2+hF4RwVNTkCaJ8ZOrOGg8naj2FdqSeRDOEodJYHKF0Rkxixht9HO2VpObqkb47No5jWOIXE4aywO6NV0p6y8RoZTZQ7BxcDdrnRkHeCQQfMq1HpmnfPGg33Cea4K6YeJ6NQ5Z6BDlmwcN69OG0W/Jgf/MP9p3tMUFx0C9ozr/B/o78qNDmzRTDU9pYebDcecO+6vLaWxo70tTwnGfFYeRUaSkkkNo2PefmtJtzsNCsNpZmXGEp7Ipvu2kvHilWHSIHdrox6C5R8tDiWFYXL/x6e5x1+CZof6sT2DeRo5Zw0eldxnGWTK9W3q0unFr5xOMLshOrB1c+GRskZs5p842tPArmUVJYM7pVZUpqcc18wHNg6sbNEyRup7QRwvrHYVmSjqvBn2NKoqkFNZMSTOsRfadPadK1cj4tfU1jvHsFkn3AIDSWJrhZwDhuIBHmKJ4HjimsGVzDeKDJHGWFxhm1gt0NJtbUNIvvHpU8K7WyW1Gdc6OjUevTerLs+egYmVeZTls8vwjZHBzZHdZtzZretp06xzSssZYxWw9sKmrSwqS2pvHF7VwzMYax1hgeYw10jmmzs2wA4Zx1nkkLeUljkLjSVKlLVSbfYerMd6MgEykX2GOTRzs23mKc3qcDpaTtn/r8P2LCxwIBBuDpBG0HUVAXk8dqMoeggFJlGbatdxYw+gj8lo23Vnz2kf8AofciYpj/APBP5n8dRP8A6PnAsw/4H4+oZJtdTyj/ANiXe7xGis5+H7GGqZsAgFXlIxd6KT3RGPg5T1wPBkO3k7133hX7arrLVeaMa+t9SWusnn3/AN9S0ZP8YvdMPRyG80QAN/DZqa/nsPn2qC4parxWTLllccpHVea/JbFXLoIBdZYNVNzk9TFctN5naQyj4kxiX3pb5EvtyKOt1vkTW3ULx9WKTBWEH08jJoyA9l7Ei40tLTo5Eq/OKksGZVObg1JFi98Wt8eP7MfqoebUyzzyrxRj3xa3x4/sx+q95tTPeeVewx741d48f2Y/Vec2pjnlTsD3xq7x4/sx+qc2pnvO6nFFixCxvqaqq6KZzC3o3O0NAN2lgGntKir0Ywhiie3uJznqvgMZUy8fP+VjvnN5Mf4bVcpdApVumVBSEQxMiPx2X+wfbYoa+RPb9JjrVUtggBAc+EP6Ul/Ed7JXqPHkfL0eoclfMdZHoEA3siY/8eo/uj2GqtXzRes+i+8uuFMA09Q+N88bZDFfNDtI62be7dR7ka1EpNZFiVOMmnJZEhGwNAAAAGoAWA7FydnPV4Shi/qSxs8p7W+sr1JvI5c4rNkDhzDeDqiF8MlTAQ4Ed205p8Fw3EFdxjNPFIhqVKM4uLkhGs1K8YpuEOR45PpxLg+HOAOaCzTp/puLW+gBUaqwmzbtHrUVj3eRyZTYGihcQ1oOezUB4y6odMiv0uRfehRNV0w2e0HdN5j1oeLNH0F7lZ4jfqhZuJ9VqrgbMhaNIa0HgAvMQkkc+E8FxVAa2ZgeGuzgDfWARp3jTqXUZuORHVowqpKaxw2nRDC1gDWNDWjUAAAOwLlvHMkjFRWCRrUVcbO7exnlOA9ZXqTeR5KcY9JpEbVYco3NLHzwua4WIzmkEFdqnNbUmVp3VtJOMpxw70KOpY1r3hpzmhxDTvaCQD2haKy2nyk0lJqOWLwNF6cDMyb1GdSuafAkIHJwDvWSqNysJ4n0miJ40HHg37i3q48x727WOcPqkj8ldTxSPnai1JNcG/wO+nkDmtcNTgCO0XWW1gz7WLxSZ6Lw6BACA4MJwQAGWZrLNaQXuAuGuFiL69I0W4ruLllEhqxpJa9RLYs+wSr7XNtV9HLYtQ+Q2Y7DUoektgzGapgaGxydQamOAI5adIHAFRypQltaLVK8rUlhF7ODGlgDDMdVEHsIzvCZcXadoI3bis+pTcHgz6O3uI1oay8VwJNcE4n8fps6ul+bmt8zAT6SVpW6wpo+cv5Y3EvBfgsLYs3AR4jO+tMCFBjjcfOBdUcLD5xPPJNrqeUf+xe3e7xOdFZz8P2MNUzYBAc9fRsmjdFILseLEfmNxGw8F7GTi8UczgpxcXkxMzxzYNrNHdRm7TskjO/gRoO4jgtJONWBgtTt6vavyhx4JwiyoiZLGbteL8QdRaeINx2LOlFxeDN2nUVSKkjrXJ2LrLBqpucnqYrlpvM7SGUfEmMS+9LfIl9uRR1ut8ia26hePqxcYhwtfXU7XtDmkuuHAEH4J50gq5XeEH83mdapOrFP5sY5v4LT/J4fs2fos3XlxZs8nDgjH8Fp/k8P2bP0TXlxY5OHBB/Baf5PD9mz9E15cRycOCD+C03yeH7Nn6Jry4scnHgj1psHQxnOjijY61rtY0G264COTebPVGKyR1Lk6Pn/ACs985vJj/DarlLoFKt0yoKQiGJkR+Oy/wBg+2xQ18ie36THWqpbBACAhsc63oaGpkvYiJwb5TxmM+84LqCxkkR1ZasGz5xAV4yzYIeDsyO02bQF3/ZK53Y0NZ62FVaz+o0LRfRj2nZjjjzFRfBtHSz27gGwZfUXu2ctZ4a15Ck5bdx7WuI09mbFVhjHCsqSc+ZzWnwI7sby0G7vpEqzGnGOSM+depPN+WwgwF2QYG4Q8NgvTk3CHLHLkp+ID+4/1hU6/TNix6nxZ6ZUPiDvLZ7SUOmeX/UvvQnmq6YTPaDum8x60OVmj6IWYfWAgITGTGWKkb1utIR1YxrPEnwRx9akp0nMqXV3Cgtu17kLnCuN1VOT8IY2+LHdvnd3R89uCuRowjuMGtf16m/BcFs/OZCHSbnSd5UpSe3abBDwyF6eGyHgwsmH9Kbyx7Kp3WaPoNDdXPv/AEVjHSj6Ksl3PPSD6ev7wcp6MsYIzNIU+TuJdu3z/uJfcR67paSPxo/gz9Hufu5qqV44TZu6Nq8pbx7Nnl/CfUJfBACAqWUpjzTNzQS0SAvtsFiATwuR6FZtsNcy9LKTorDLHb87xZK8fPGEPTCHoMkLTdri07wSD5wmGJ0m47U8BxYsvkZRsdUuJcGl5LtYbpLbnaQ22vSs2rg5tRPp7VzjQTqPbhj4f/goa2d08z3260ryQOL3dUekBaMUoxw4Hzk5OpNy3t+o0caaURYLfGPAjY36rmBUKTxq4n0FzDUtXFbkiDyTa6nlH/sUt3u8SporOfh+xhqmbAIAQFax6xe91QXYPho7lnzh4TO3ZxAU1CrqS25FS7t+VhszWXsUfJ7jD7nm6GQ2ilNtPgSag7gDoB7NytXFLWWKzRQsq/Jy1Xk/wxurPNoXWWDVTc5PUxXLTeZ2kMo+JMYmd6W+RL7cijrdb5E1r1C8fVi7yed8Kbm78J6uXHVv5vM+062Pzcx4rLNsEAIAQAgBAfP+VjvnN5Mf4bVcpdApVumVAKQiGJkR+Oy/2D7bFDXyJ7fpMdaqlsEAIBU5ZMYQc2jjNyCHzW2W/psPnzjybvVijH/RTuZ/5XiK4KwUzdjSSABcnQANpOgBDwfFXP8AwvBQtYvijDG7jK/bxGcSeQKppa8zSk+SpdwjZZXPc5zyXOcS5zjrJOkkq4ZbeO1mq9OWMXFrJi+VjZKmQxBwuI2gZ9jqzidDTwsezUoJ10tiLdOzcljJ4FrhybUDdbJH8XSP/wASFFy0ywrOlw/InKyMNkkaNTXuA5BxA9CuLIyJLBtGgXpwOXJT8QH9x/rCp1+mbFj1Piz0yofEHeWz2kodM8v+pfehPNV0wme0PdDmPWhzvPohZh9YcuE61sMUkrtTGl1t9hoHadHavYx1ngR1aipwc3uQj62sfNI6SQ3e83J9QHAbAtKKSWCPk6lSVSTnLNnmF0RFtxbxKfUMEkjujjdpaALucN+5o3HTyUFSuovBGla6NlWipyeC/L9i1Q4iUjRpEj+Jef8AGygdxM0Y6Kt1mm/H2wF7h+mbFUyxsFmtdYC5NhYbTpVym24pswLqEadaUY5JnCuyuMLJh/Tm8seyqV1mj6DQ3Vz7/wBHvlEwV0kImaOtF3XFh1+Y2PK68t54PV4nelrfXpqos4+hWMSMNCnnzXm0ctmu+a7wXemx58FPXp60dmaM3RtzyNXCWUvXcxqqgfUAgBAaTRNe0tcAWuBBB2g6CF6nhtR5KKksHkKDGPAElLIQQTGT1H7CNgJ2O5rSp1VNdp8rdWk6EsMNm5/N5DFSFUwh0TGKWBzU1DW2+DYQ6Q7LA3zebjo5X3KKrPUiW7Og61VLctr9vEt+UjDYZH7nYevJpf8ANZu+kfQCq9tTxeszU0lcaseSWbz7v6V3J7gjpqkSEdSHrc3nuB2a+wb1NcT1Y4cSlo6hylXWeUfXd7+ReMe/iE/JvttVSh1iNe96iRW8k2up5R/7FPd7vEo6Kzn4fsYapmwCAEAIBWZS8XOjf7pjHwchtIB4Lz4XJ3r5q/bVcVqvMyL631XrrJ59/wDfXvLHk7xj90RdDIfhYhrOt7NQdzGo9h2qC4parxWTLVnX146ss16EVlg1U3OT1MUlpvI9IZR8SYxL70t8iX25FHW63yJrbqF4+rF3k874U3N34T1cuOrfzeZ9p1sfm5jxWWbYIAQAgBACA+f8rPfObyY/w2q5S6BSrdMqCkIhiZEfjkv9g+2xQ18ie36THWqpbOaur4oW50sjI273ua0eclepN5HjaWYvMbMqcbWmOi67zo6YghreLQdLjz0c1NCi/wDRWqXCyiKWWVz3FziXOcSXOJuSTpJJVkpswEOS/ZKMWjPP7pkHwUB6t/Dl2W4N1883ioa08FgWLanrS1nkiz5aXkUsI2GbT2RvsuKHSZLeP6F3igCtGcdmCHtbPCX2zBKwvvqzQ9pdfsuvHkxHDWWPFH0qFnm4cmFcIsp4nyymzGC547gN5J0AcV7FNvBHM5qEdZnzpNKXOc463EuPNxJ/NaCMBvF4mAvTgc2Sn4gP7j/WFTr9M2LHqfFntlNZegfwcw/fA/NeUOmL9f8Ai/D1E61XjBZtZDhj5xfwsyphZIwgkgZ42sdbrNI2afONKz5xcXgz6ehWjVgpL4yLyiuIoZLbXMB+u0/ku6HTRX0l/wA78PUUgV4+aNl6csfNE9pjYWWzS0FttVrC3oWW89p9nBpxTWRvNM1jS5xDWtFyTqAGsoljsR7KSisXkJXC9WJp5ZBqe8kctnostOEdWKR8bXqcpVlNb2cq6IRhZMP6c3lj2VSus0fQaG6uff8Aouj2gggi4Ogg7QVWNhrHYxS42YANLLoBML+4O7ew8Rs3jtWjSqa67T5W+s3bz2dF5exYcS8axZsE7rEaI3nbuY479x26teuCtR/1E0NHaQypVX3P9P8AXuXpVTbBACAg8dqlrKOW/hjMA3l+j0C57FLQWM0U9ITUbeWO/Z5igK0j5cn8VMWX1Tw5wLYB3TtWdbwW7+J2c1DVqqCw3l6zs5V3i+jx49iLxhrC0GDocyNrQ8jqRjb89223E6SqsISqyxZsV69K0hqxW3cv2xZQxTVc9hd8spuT6ydzQPQLK83GEexGDFVK9Ti388hw4CwUymhbEzZpc7a5x1uP/uoBZs5ucsWfTUKMaMFBHBj38Qn5N9tq6odYiO96iRW8k2up5R/7FPd7vEo6Kzn4fsYapmwCAEAIDwraVksbo3jOY8EEcCvU2nijmUVJOLEtWwTYNrOqetGc5jjqkYd/Ai4PG/BacXGrAw5Rlb1e78onso+E2VMFHNH3L+k0bWnqZzTxBUNvBxlJMtXdRVIQku0suJnelvkS+3Ioa3W+RZtuoXj6sXeTzvhTc3fhPVy46t/N5n2nWx+bmPFZZtggBACAEAID5/ys985vJj/DarlLoFKt0yoKQiPWCdzDdjnMO9riD5wh5idP8VqP++f7WT9y8wXAYvizlcbm50k7TpPnXp4zKHhlDkt+JeIs1aQ94MVPrLyNLxujB1+Vq56lHOoo95LSoue3cPKgomQxtiiaGsYLNaNg/M8dqqNtvFmjFKKwRX8pGB3VNC8MF3xkStA1nMvnAcS0u7bLulLCRDcQ1oPAQoV0yjcIeFmwTjzWwMEbJA5jRZoe0OzQNQB124ElRulFvEljc1IrBM4MM4fqKsgzyF4GpugNbyaNF+OtdRgo5EVSrOfSZHBdkRuEORyZKD/4PKV/5H81Tr9M2LHqvFlhxiwf09NNENb2EN8oaW+kBRwlqyTJ60OUpuPFCDzSDYixGgg7CNYWgfNM3C9OWesTyDcEg7wSD5whzi08UWXFGhNT7qiuS50HVuT3TXsc3SdlwFHVlq4PtLVpTdbXjvcdnfjsK+WkEgggjQQdYI1gjepSg+02C9OSawTjNU07cyN/U2NcAQOW0cr2UcqUZbWWaN7WorVi9nB7TTCuMFRUC0sl2+KAA3tA19t17CnGORxXu61bZN7OG4jQpCsbIeDByYH4OcfPb7P/AOKndZo39DP6J9/6LsqptHPX0TJmOjkbnNdrHqI3Eb17GTi8UR1aUasXCaxTFbjJixJSknS+E6n7uDxsPHUfQr9Oqp958xd2M7d45x4+51Yv45ywAMkBljGq56zRwJ1jgfOvKlBS2rYya10lUpLVn9S/KLxg7Gammtmyta7xX9U+nX2XVSVKcc0bVK9oVejLbwexkuDdRlso2PNNU1MzIYonmNmnOtZpc7bnHRYD1lW6DhCOs3tMbSMK9aoqcIvBb92P8NKTFekpbPq52OcNOYSA2/k907/3QjrTnsgjyFjb0PqrSTfDd5ZsxhrH4AZlKzgHuFgB81n625L2FtvmK+lFhq0V4v8ASKhRUU9ZMQ3Oke43c9x0Di52wcPMFYlKNNbTNp06lxPZte9+/wA7hqYtYvR0jLDrSO7t9tJ4Dc3gqFWq5vsPorW1jQjgtr3smVEWiAx7+IT8m+21S0OsRVveokVvJNrqeUf+xT3e7xKOis5+H7GGqZsAgBACAEBW8eMXfdcHVA6aO7ozv8ZnbbzgKahV1JbcitdUOVhszWQmHSOzcwk2Dic07HGwdo2HQL8lpYbzFxeGA3sS+9LfIl9uRZ9brfI2LbqF4+rF3k874U3N34T1cuOrfzeZ9p1sfm5jxWWbYIAQAgBACATWUnFGsnrpZoYHSRuDLOaWeCxoOguvrG5WaU4qODZVqwk5YpFPkxTrm66SfsjcfUpdePEi5OXA8f5eq/ktR9jL+1NaPE51ZcGbR4t1h1UtR9lJ+YTXjxPNST3MkKXEXCD9VLIOLixvtOBXjqR4nXJTe4sGDcktU+3TSRRDhd7vMLD0rh147jtW0nmy8YAyb0dOQ5zTO8eFLYgHhGOr57niopVZMmhbwj2lwAUROZQAgFpjnk2Mj3TUeaC43dCTYEnWWHUL+KdHEalYp1sNkilWtcXrQ8hd1mAqmI2kp5m/QcR2OAIPnU6lF5MoypzjmmFJgaokNmQTOPCN/rtYI5JbzxU5vJMu2LOTOR7g+sPRsGnomm7ncHOGho5Enkop1l/ks0rJvbPLgaY6YmVDqt7qanvE5rLZpjABDQ0gAkeL6Up1Vq7WeXFtNzxgthCDEmv+TO+tF+9ScrDiV+a1vt9PcZOTTBs9PTyRzxmM9KXNBLTcFrRsJ2gqtWkpPFGjZ05wg1JYbS3KItlFxxxE6d7pqchsjtL2HQ158YHwXb9h4aSbFOthsZm3VjrvXhnwKDV4AqojZ8Eo4hpcPrNuFZU4vJmVO3qxzi/nceUWDZjqhlPKN/6L3WXEj5Ko8ovyZesm+B54pnvlicxpjzQXaLnOabW16gdir15xawTNPR1CpCblKOCwJPG3EwVDjLCQyU9009y/jwdx2+lc0q2rseRLeaPVV68Nj/D/AKUGswHURGz4ZBxDSR9ZtwrSqReTMSpbVodKL9fQ8ocHzONmxSOPBjv0XrlFbyNUaktii/JllwJiLNIQZ/gmbRoLzyGpvM+ZRTuIro7S/b6LqTeNT6V+f4duN2KrzJH7lhuwRhpALRYtJ13Okm+tc0aywesyW+sJuUeRjsww3fsgv5UrP+h31o/3KXlqfEo//H3P2fle5bcQMFzwGYTRlgdmFty06W519RO8KvcTjLDBmrou3q0XLlFhjhw7S4qsa4IDDmgixFwdYO1A1iVPDGIkMl3QnoXbrXYfo+D2aOCsQuJLPaZVfRVOe2n9L/HkVKuxNq4/+MSDewg+g2PoVmNeD3mXU0bcQ/zj3Eb7jqI/AnZybIPUF3rQe9EHJ1obpLzAtqX6LVDuHwp9CfQuH4Pf/eWz6n/9jopMVquTuYHDi+zfXpXjrQW8kp2NeWUPPYWbBWTzSDUSX+ZH+bzp8wHNQTuvtRo0dE76r8F7l2oaKOFgZEwMaNg9Z3niVUlJyeLNenTjTjqxWCOheHYICHxvpHy0cscbc57gLAW02e0nXo1BSUZKM02V7qEp0ZRitpBZOcDz05n6aMszszNuWm+bn31E7x51NczjLDVZU0fQqU9bXWGOH7LqqppggBACAEAIBb4+4mSPm6eljz+k/qMBaLO8cXIGnbx07VdoV0lqyZm3VrJy1oLPMsmK2D5I8HNikYWyBsgzbi93OeRpBtpBCgqyTqYrLYWreEo0VFrbtFgMS6/5M/60X71e5enxMxW1b7fT3D+TK/5M/wCtF+9OXp8fU95vW+309zH8l1/yZ/1ov3py9Pie83rfb6e5j+S6/wCTP+tF+9OXp8Rzer9vp7h/Jdf8mf8AWi/enL0+Pqe83q/b6e504MxPrmzROdTvDWyMcTnR6AHgk93uC5lWp6r2nUaFXWX071w9x2LNNYEAIAQAgBACAEAIAQAgBACAEAIAQAgBACAEAIAQAgBACAEAIAQAgBACAEAIAQAgBACAEAIAQAgBACAEAIAQAgBACAEAIAQAgBACAEAIAQA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62" name="AutoShape 8" descr="data:image/jpeg;base64,/9j/4AAQSkZJRgABAQAAAQABAAD/2wCEAAkGBxQTEhUUExQVFRUVGB0YGBcYGBUeHhYZFRgXFxYXGhgdHCggHB4lGxcYLTEiJSorLi4uGCAzODMtNygtLisBCgoKDg0OGxAQGywkICYsLCwsLCwyLCwsLCwsLy8sLCwsLCwsLCwsLCwsLCwsLCwsLCwsLCwsLCwsLCwsLCwsLP/AABEIAG0BzAMBEQACEQEDEQH/xAAcAAACAgMBAQAAAAAAAAAAAAAABwUGAQIEAwj/xABKEAABAwIACgMJDgYCAgMAAAABAAIDBBEFBgcSITFBUWFxEyKBMjVCUnKRobGyFBcjNFRigpKTorPB0dIVFjNzwsNDUyTwJaPh/8QAGgEBAAMBAQEAAAAAAAAAAAAAAAMEBQIBBv/EADURAAIBAgIFCwUBAQEAAwAAAAABAgMEETEFEiFBURMUMjNhcYGRsdHwIlKhweFCNCMVkvH/2gAMAwEAAhEDEQA/AHigBACAEAIAQAgBACAEAIAQAgBACAEAIAQAgBACAEAIAQAgBACAEAIAQAgBAaySBoJcQANZJsB2oeNpLFkBW450kejPMh3MBP3tXpU0aE3uKNTSVvDfj3bf4RUuUWPwYJDzc0eq6kVq+JWemIbov8GjcozNsD+x7T+QXvNXxPFpiP2P8EhSY+0rtDukj8ptx52krh201kTw0pQlniu9e2JYaKujlbnRPa8b2kG3PcoJRcc0X6dSFRYwaZ0Lw7BACA5cKV7IInSyXzWWvYXOkgauZXUYuTwRxUqKnFylkjjwFjFBV5wiJuy1w4WNjqIG0LqdKUMyKhc062OpuJZRlgEAIAQAgBARGMGMUNHmdNnde9s1t+5te/nCkp0pTyIateNLDW3nRg7C0c0AqGZ3RkOOkWNmEg6Polcyg4y1WdwqRnHWWRXxlHot8v2ZU3NahX57S7fIPfHot8v2ZTm1Q955S7fIx75FFvl+zKc2qDnlLt8g98ii3y/ZlObVBzykHvk0W+X7MpzaoOd0zpwZj1STysijMme82bdhAvYnXyC5lbzisWdRuacpKKLOoSwCAEAIAQAgBACAEAIAQAgBACAEAIAQAgBACAEAIAQAgBACAEAIAQAgBACAreMuNsdNdjLSS+LsZ5R/IaeSnp0XPa8jOvNIQofTHbL07/YXdfhKeqeM9zpCT1WAGw8lg9etXIxjBbD5+pWq3EvqbfZ7IlqHEmoeM6Qshb883PmGjzkKOVxFZbS3T0XWksZ4RXb8/Z0fy5Qs0SVwLtzMz1dZecrUeUSVWVrHZKrt7MP6dUGKFFIc2OqcX6Rmkx5wI13Zmgrl16i2uJLHR9tN4RqPHhsx8sDwrsncoF4pWP4OBafOCR6l7G6W9HNTRE10JJ9+z3KzU0tRSSAuD4X7HA2vycNB5KdSjNcShKnVoS24xfzeW/FvHy5EdVYbBKBYfTGzmNHAa1WqW2+HkalrpP8AzW8/f3L61wIBBuDpBG0FVDZTxMoCAx7+IT8m+21S0OsRVveokKjAuFH00zZWa26x4zT3TTz9ditGcFOODMCjVdKamh3YPrWTRtljN2vFx+h4grKlFxeDPpqc1OKlHJnQvDsEAIAQAgF1lg1U3OT1MVy03mdpDKPiTGJfelvkS+3Io63W+RNa9QvH1YrMW8GCpqIoC4sEl+sBe2axztX0VeqS1YuRmUYa8lHj7F896xnyl32Y/cqnO3wL/MV9xj3q2fKXfZt/cvedvgOYr7g96pnyl32bf3Jzt8D3mK+4x71TPlLvsx+5OdvgOZLid2BMnTaeeOYTucYzfNLAL6CNd+K4ncuUXHA7p2ihJSxyLwqxbKdjNlFpqOZ0D45nyNAJzAzN6wDhpc8bDuUsaTksSKdZReBXZssrPApHHypWt9Aa5d8h2kbuOw5HZZJNlIztlP7F7yC4nPOXwNRljl+Sx/au/YnILiOcvgdEOWM+FSD6M36xrzkO0K5e9EvQ5WqRxtJHNFxzWuA+qc70Ll0JbjtXMd5b8D4fpqoXgmZJtIB6w5sNnDtCjlFxzJYzjLJkkuTsEAIAQAgBACAEAIAQAgBACAEAIAQAgBACAEAIAQAgKljpjP0A6GE/CkdZ3/WD/kfRr3KxRo631PIytIX/ACX/AJ0+lv7P6UfAeBpauTNZq1vedTb7TvJ3bfSrU6igtpi21tUuJ4R8X83lowlXw4NHQ0zA6cgZ8jtNr6Rfj80WA9cEYyq/VLI06talYrk6Kxlvb+fgpuEMISzOLpXueeJ0Dk3UOxWoxUcjIq1Z1XjN4/OBJYvYwCns10Mb2E3ccwZ/Y4nT2qOpS19uJZtbvkdjimu7ac/8dnMxka8Nc5+cL5pDCTewL75o82hdcnHVwOedVXU1k8MXj3eeQyMC4YkdmNqGNa5/cPjJex9rayLhh06LnSqM4LOJ9BQrzaSqra8mtqfsS9XSskaWSND2nWCLhRptPFFqcIzWrJYoWeN2KBp7yw3dDtGsx897eOzbvV6jX1tjzMC8sHS+uG2Pp/AxLxqNO4QzG8JOgn/iJ/x3jZr3pWo621Zntjeuk9SfR9P56DRBVA+gIHHv4hPyb7bVLQ6xFW96iXzeLXAeAzUw1DmaZIcxzR4wOfnt56BbiLbVenU1JLHJmLQoOrCTjmsP2SuTvGHoZOgkPwcp6pPgPOgdjtXO3FR3FLWWss0WLC41Jajyf4f99RqKgbgIAQAgBALrLBqpucnqYrlpvM7SGUfEmMTO9LfIl9uRR1ut8ia16hePqxd5PO+FNzd+E9XLjq383mfadbH5uY8Vlm2CAEAIAQAgPn/Kz3zm8mP8NquUugUq3TKgpCIyEPDIQGUPDZDw3ieWuDmktcNIcCQQd4I0hDwY+J2U2SMiKtJkj1CW3XZ5QHdDjr5qCdFPbEsU7lrZPzG5BM17Q9jg5rgC1wNwQdIIO0KsXU09qPRD0EAIAQAgBACAEB5zztY0ue5rWjW5xAA7SiWJ42ksWVzCGPlFFoEhlO6ME/e0N9KlVGbKk76jHfj3FcrMpj3ECGFrQTa7ySdJ8UWHpKlVut7Kc9JtvCEfMZSqmwCAEAIAQAgBACAEBGYxYVFNA6Q6XamDe46v15ArunDXlgVru4VCk5+XeKejppKmcNBzpJHXLjx0uceAWhJqEcdx8rThOvU1c29/qxmVZZg6jPRi5bYC/hvcQM53r5CypLGrPafSVNWytnqLL8t8RVVE7nuc95LnONyTtKvpJLBHzEpOTcpPFs816eGF6el7xGxYjfG2pls+5OawgFtgc3OIOs3BtsVSvWaeqja0dZQlFVZ7eC3F2oqKOJubExrG3vZoA0naqkpOW1mzTpwprCCwR0Lw7MOaCLEXB1jegFLjti97llzmD4GTufmO2s/McOS0aFXXW3M+cvrXkZ4x6L/HZ7FmycYdMjDTvN3Ri7CdrNVvom3YRuUFzTwesi/o241o8nLNZd38JbHv4hPyb7bVFQ6xFq96iRW8k2up5R/7FPd7vEo6Kzn4fsjcouL3QydOwfBynrAeA86T2O1878F3b1dZarzRHf22pLXWT9f6WzELGH3TDmPPw0QAdfW9upr/AMjx5qvXpajxWTL9lccrDCWa+YlpUBdBACAEAussGqm5yepiuWm8ztIZR8SYxM70t8iX25FHW63yJrbqF4+rF3k874U3N34T1cuOrfzeZ9p1sfm5jxWWbYIAQAgBACA+f8rPfObyY/w2q5S6BSrdMqAUhEXDJjgCCsqXx1DS5rYi8AOc3TnNGkg31EqOrJxWwkpQUngxptyb4N+Tf/bP+9V+VnxLPIQ4HJW5LKB46jZYjvZI4+h+cvVWkcu3gUTGjJpUUzTJEfdEY0nNFntG8s05w4jzKaNVPMr1KEo7VtKQFKVzYIeDDyUY1GGUUkrvgpT8GT/xyHwR81x2eNzKhrQxWKLNtV1XqvIciql8EAIAQAgBACAEBUsqPxB3ls9pTUOmUr/qX3oTzVcMJntB3TeY9a9Z4s0fRCzD6sEAIAQAgBACAEAIBbZR8IZ87YgerE258p+n0Nt5yrttHCOPE+c0vW1qqprJer/nqSmTbBmbG6oI0vOa3g1p63ncPuhcXM9uqWtEUMIOq9+xdy/voTuNdN0lO5lic4tAtbXfq/esO1Q0nhLEvXtPlKLjxw/n5E+FpHySLfSZP5nNaXyMZfW2xJA9V+HpVZ3MVkjXhoio0nKSXYdVNikynq4Gynpo5M4C7bAPaM4Bwubiwd5l467lB4bGSw0fGlXgp/Unj5rbt/JfgLalTNwygBACAjMY8GCpp5ItpF2nc9ulp8/oJXdOepJMguaKq03Dy7xP4GrzTzxy6RmO6w+bqePMStKcdaLR83QqOlUU+HxjTx5degmI1EN9tioUOsR9Be/88iuZJtdTyj/2Ka73eJS0VnPw/ZesI0LJonxSC7Xix/IjiDYjkqsZOLxRq1IRnFxlkxOOE2Daz50Z5CSM/kR5iOC0fpqwMD67ar2r8r5+RxYMr2TxMljN2vFxw3g8Qbg8lnSi4vBm/TqKpFSjkzqXJ2CAEAussGqm5yepiuWm8ztIZR8SYxM70t8iX25FHW63yJrXqF4+rF3k874U3N34T1cuOrfzeZ9p1sfm5jxWWbYIAQAgBACA+f8AKz3zm8mP8NquUugUq3TKgpCIYmRH47L/AGD7bFDXyJ7fpMdaqlsEAIBNZWcVWwPFVC20crrSNGpshuQ4DYHWPaOKtUZ47GUbinqvWQvQpiqbMcQQQbEaQRsI1FDw+kMV8Ke6aSGba9gzvKHVf94FUZrBtGtTnrRTK9jJlIp6Z7oo2OmlYS1wHVa1w0EFxFyeQKkhRctpDUuoweC2spVflNrX3zOjhGzNZnHtL7g+YKVUYoqSu6jy2ETJjjXO11UvYWt9kBd8nHgQuvV+5m0OOFc3VVS9pDvaBTk48DznFVf6ZYcEZT6hhAnYyZu0gZj+ejqnlYc1xKhF5E0L6a6SxGbgLDcNXH0kLrjU5p0OYdzhs9R2KtKLi8GaNOrGosYnDjvheSlpTLFm5wc0dYEizjY6AQuqcVKWDI7mq6dPWiK7DWOVTVRGKUR5pIPVaQbtNxpLirUaUYvFGRWuqlSOrLDAgWqQqM9WGxB3L05LgMolZuh+o796h5CBd/8Akq/Z5f0n8S8bJ6qo6OUR5uY53VaQbgtA1uO9R1aUYxxRasr2pWqassMiYxgxwhpXGMh0kotdoFgLi4u46NW66jhRlPbuJ7m/p0Xq5vgVCtygVL/6bY4hssM4+c6PQrCt4rMy6mla0uikvz88iMkxoq3a6h/Zmj1AKRUocCrK+uH/ALf49jEeMlWNVRJ2kH1he8lDgcq9uF/tktg/HupYfhM2UcRmnsc3R6Co5W8HlsLNLStePSwl+H+PYveAsPRVTbxmzh3TD3Tf1HEKrOm4Pabltd07hYxz3reSijLIlMOVOfUTP3yOtyBIHoAWnBYRSPjLmetVnLtY3sC0vRU8UfisaDztpPnus6bxk2fW29Pk6UYcEjqkjDhYgEXB072kEHsIHmXKeBK4p7GKbD9E6mrC97LRmXpG21Obn51gdV7bPyWjTkpwwXA+VuqcqFw5SWzWxXBrHEuk2OLHyRRUo6V0jgCTnNDBt1jSQLnsVZUGk3LYbD0lCU4wo/U34YEtX0crnF7KgssOqwxxuaDtvozzcbj+iijKOTRbqU6jetGeHZgmvf8AJ4xYXka1nSwvc5+2Fr3NA8Z2cGlum+jSRZeuC24PzOY15pLXjtf24tfnDyJdjrgHfvBHoOpRlpPEygBACASuNtL0dZO0as/OH0wH/wCS1KLxgmfMXcNWvJdvrtLpXVPSYEzjr6NjTzY9rT6lVisK+Haak5a1jj2I4sk2up5R/wCxdXe7xItFZz8P2MNUzYKxj3i97qhzmD4aK5b84eEzt2cRxKnoVdSWDyZTvLflYYrNfMCnZPMYegl6GQ2ilOi/gSageAOo8bcVZuKWstZZooWNxyctR5P8P+jYWebYIAQC6ywaqbnJ6mK5abzO0hlHxJjEvvS3yJfbkUdbrfImtuoXj6sXeTzvhTc3fhPVy46t/N5n2nWx+bmPFZZtggBACAEAID5/ys985vJj/DarlLoFKt0yoKQiGJkR+Oy/2D7bFDXyJ7fpMdaqlsEAICDx3oBPQVLLXPRlzfKj67PvNC7g8JJkdWOtBo+dArplmwQ8HTkbqc6iez/rmcByc1r/AFuKq119RftH9GHaUvKrg7oq9zwOrO1sg8odRw+6D9JTUXjEq3UcKmPEreD8FzT/ANGGSTixjiBzcBYdqkbSzK8YSl0ViTLcRcIEX9zO+vCPQX3XHKw4knNqv2+hF4RwVNTkCaJ8ZOrOGg8naj2FdqSeRDOEodJYHKF0Rkxixht9HO2VpObqkb47No5jWOIXE4aywO6NV0p6y8RoZTZQ7BxcDdrnRkHeCQQfMq1HpmnfPGg33Cea4K6YeJ6NQ5Z6BDlmwcN69OG0W/Jgf/MP9p3tMUFx0C9ozr/B/o78qNDmzRTDU9pYebDcecO+6vLaWxo70tTwnGfFYeRUaSkkkNo2PefmtJtzsNCsNpZmXGEp7Ipvu2kvHilWHSIHdrox6C5R8tDiWFYXL/x6e5x1+CZof6sT2DeRo5Zw0eldxnGWTK9W3q0unFr5xOMLshOrB1c+GRskZs5p842tPArmUVJYM7pVZUpqcc18wHNg6sbNEyRup7QRwvrHYVmSjqvBn2NKoqkFNZMSTOsRfadPadK1cj4tfU1jvHsFkn3AIDSWJrhZwDhuIBHmKJ4HjimsGVzDeKDJHGWFxhm1gt0NJtbUNIvvHpU8K7WyW1Gdc6OjUevTerLs+egYmVeZTls8vwjZHBzZHdZtzZretp06xzSssZYxWw9sKmrSwqS2pvHF7VwzMYax1hgeYw10jmmzs2wA4Zx1nkkLeUljkLjSVKlLVSbfYerMd6MgEykX2GOTRzs23mKc3qcDpaTtn/r8P2LCxwIBBuDpBG0HUVAXk8dqMoeggFJlGbatdxYw+gj8lo23Vnz2kf8AofciYpj/APBP5n8dRP8A6PnAsw/4H4+oZJtdTyj/ANiXe7xGis5+H7GGqZsAgFXlIxd6KT3RGPg5T1wPBkO3k7133hX7arrLVeaMa+t9SWusnn3/AN9S0ZP8YvdMPRyG80QAN/DZqa/nsPn2qC4parxWTLllccpHVea/JbFXLoIBdZYNVNzk9TFctN5naQyj4kxiX3pb5EvtyKOt1vkTW3ULx9WKTBWEH08jJoyA9l7Ei40tLTo5Eq/OKksGZVObg1JFi98Wt8eP7MfqoebUyzzyrxRj3xa3x4/sx+q95tTPeeVewx741d48f2Y/Vec2pjnlTsD3xq7x4/sx+qc2pnvO6nFFixCxvqaqq6KZzC3o3O0NAN2lgGntKir0Ywhiie3uJznqvgMZUy8fP+VjvnN5Mf4bVcpdApVumVBSEQxMiPx2X+wfbYoa+RPb9JjrVUtggBAc+EP6Ul/Ed7JXqPHkfL0eoclfMdZHoEA3siY/8eo/uj2GqtXzRes+i+8uuFMA09Q+N88bZDFfNDtI62be7dR7ka1EpNZFiVOMmnJZEhGwNAAAAGoAWA7FydnPV4Shi/qSxs8p7W+sr1JvI5c4rNkDhzDeDqiF8MlTAQ4Ed205p8Fw3EFdxjNPFIhqVKM4uLkhGs1K8YpuEOR45PpxLg+HOAOaCzTp/puLW+gBUaqwmzbtHrUVj3eRyZTYGihcQ1oOezUB4y6odMiv0uRfehRNV0w2e0HdN5j1oeLNH0F7lZ4jfqhZuJ9VqrgbMhaNIa0HgAvMQkkc+E8FxVAa2ZgeGuzgDfWARp3jTqXUZuORHVowqpKaxw2nRDC1gDWNDWjUAAAOwLlvHMkjFRWCRrUVcbO7exnlOA9ZXqTeR5KcY9JpEbVYco3NLHzwua4WIzmkEFdqnNbUmVp3VtJOMpxw70KOpY1r3hpzmhxDTvaCQD2haKy2nyk0lJqOWLwNF6cDMyb1GdSuafAkIHJwDvWSqNysJ4n0miJ40HHg37i3q48x727WOcPqkj8ldTxSPnai1JNcG/wO+nkDmtcNTgCO0XWW1gz7WLxSZ6Lw6BACA4MJwQAGWZrLNaQXuAuGuFiL69I0W4ruLllEhqxpJa9RLYs+wSr7XNtV9HLYtQ+Q2Y7DUoektgzGapgaGxydQamOAI5adIHAFRypQltaLVK8rUlhF7ODGlgDDMdVEHsIzvCZcXadoI3bis+pTcHgz6O3uI1oay8VwJNcE4n8fps6ul+bmt8zAT6SVpW6wpo+cv5Y3EvBfgsLYs3AR4jO+tMCFBjjcfOBdUcLD5xPPJNrqeUf+xe3e7xOdFZz8P2MNUzYBAc9fRsmjdFILseLEfmNxGw8F7GTi8UczgpxcXkxMzxzYNrNHdRm7TskjO/gRoO4jgtJONWBgtTt6vavyhx4JwiyoiZLGbteL8QdRaeINx2LOlFxeDN2nUVSKkjrXJ2LrLBqpucnqYrlpvM7SGUfEmMS+9LfIl9uRR1ut8ia26hePqxcYhwtfXU7XtDmkuuHAEH4J50gq5XeEH83mdapOrFP5sY5v4LT/J4fs2fos3XlxZs8nDgjH8Fp/k8P2bP0TXlxY5OHBB/Baf5PD9mz9E15cRycOCD+C03yeH7Nn6Jry4scnHgj1psHQxnOjijY61rtY0G264COTebPVGKyR1Lk6Pn/ACs985vJj/DarlLoFKt0yoKQiGJkR+Oy/wBg+2xQ18ie36THWqpbBACAhsc63oaGpkvYiJwb5TxmM+84LqCxkkR1ZasGz5xAV4yzYIeDsyO02bQF3/ZK53Y0NZ62FVaz+o0LRfRj2nZjjjzFRfBtHSz27gGwZfUXu2ctZ4a15Ck5bdx7WuI09mbFVhjHCsqSc+ZzWnwI7sby0G7vpEqzGnGOSM+depPN+WwgwF2QYG4Q8NgvTk3CHLHLkp+ID+4/1hU6/TNix6nxZ6ZUPiDvLZ7SUOmeX/UvvQnmq6YTPaDum8x60OVmj6IWYfWAgITGTGWKkb1utIR1YxrPEnwRx9akp0nMqXV3Cgtu17kLnCuN1VOT8IY2+LHdvnd3R89uCuRowjuMGtf16m/BcFs/OZCHSbnSd5UpSe3abBDwyF6eGyHgwsmH9Kbyx7Kp3WaPoNDdXPv/AEVjHSj6Ksl3PPSD6ev7wcp6MsYIzNIU+TuJdu3z/uJfcR67paSPxo/gz9Hufu5qqV44TZu6Nq8pbx7Nnl/CfUJfBACAqWUpjzTNzQS0SAvtsFiATwuR6FZtsNcy9LKTorDLHb87xZK8fPGEPTCHoMkLTdri07wSD5wmGJ0m47U8BxYsvkZRsdUuJcGl5LtYbpLbnaQ22vSs2rg5tRPp7VzjQTqPbhj4f/goa2d08z3260ryQOL3dUekBaMUoxw4Hzk5OpNy3t+o0caaURYLfGPAjY36rmBUKTxq4n0FzDUtXFbkiDyTa6nlH/sUt3u8SporOfh+xhqmbAIAQFax6xe91QXYPho7lnzh4TO3ZxAU1CrqS25FS7t+VhszWXsUfJ7jD7nm6GQ2ilNtPgSag7gDoB7NytXFLWWKzRQsq/Jy1Xk/wxurPNoXWWDVTc5PUxXLTeZ2kMo+JMYmd6W+RL7cijrdb5E1r1C8fVi7yed8Kbm78J6uXHVv5vM+062Pzcx4rLNsEAIAQAgBAfP+VjvnN5Mf4bVcpdApVumVAKQiGJkR+Oy/2D7bFDXyJ7fpMdaqlsEAIBU5ZMYQc2jjNyCHzW2W/psPnzjybvVijH/RTuZ/5XiK4KwUzdjSSABcnQANpOgBDwfFXP8AwvBQtYvijDG7jK/bxGcSeQKppa8zSk+SpdwjZZXPc5zyXOcS5zjrJOkkq4ZbeO1mq9OWMXFrJi+VjZKmQxBwuI2gZ9jqzidDTwsezUoJ10tiLdOzcljJ4FrhybUDdbJH8XSP/wASFFy0ywrOlw/InKyMNkkaNTXuA5BxA9CuLIyJLBtGgXpwOXJT8QH9x/rCp1+mbFj1Piz0yofEHeWz2kodM8v+pfehPNV0wme0PdDmPWhzvPohZh9YcuE61sMUkrtTGl1t9hoHadHavYx1ngR1aipwc3uQj62sfNI6SQ3e83J9QHAbAtKKSWCPk6lSVSTnLNnmF0RFtxbxKfUMEkjujjdpaALucN+5o3HTyUFSuovBGla6NlWipyeC/L9i1Q4iUjRpEj+Jef8AGygdxM0Y6Kt1mm/H2wF7h+mbFUyxsFmtdYC5NhYbTpVym24pswLqEadaUY5JnCuyuMLJh/Tm8seyqV1mj6DQ3Vz7/wBHvlEwV0kImaOtF3XFh1+Y2PK68t54PV4nelrfXpqos4+hWMSMNCnnzXm0ctmu+a7wXemx58FPXp60dmaM3RtzyNXCWUvXcxqqgfUAgBAaTRNe0tcAWuBBB2g6CF6nhtR5KKksHkKDGPAElLIQQTGT1H7CNgJ2O5rSp1VNdp8rdWk6EsMNm5/N5DFSFUwh0TGKWBzU1DW2+DYQ6Q7LA3zebjo5X3KKrPUiW7Og61VLctr9vEt+UjDYZH7nYevJpf8ANZu+kfQCq9tTxeszU0lcaseSWbz7v6V3J7gjpqkSEdSHrc3nuB2a+wb1NcT1Y4cSlo6hylXWeUfXd7+ReMe/iE/JvttVSh1iNe96iRW8k2up5R/7FPd7vEo6Kzn4fsYapmwCAEAIBWZS8XOjf7pjHwchtIB4Lz4XJ3r5q/bVcVqvMyL631XrrJ59/wDfXvLHk7xj90RdDIfhYhrOt7NQdzGo9h2qC4parxWTLVnX146ss16EVlg1U3OT1MUlpvI9IZR8SYxL70t8iX25FHW63yJrbqF4+rF3k874U3N34T1cuOrfzeZ9p1sfm5jxWWbYIAQAgBACA+f8rPfObyY/w2q5S6BSrdMqCkIhiZEfjkv9g+2xQ18ie36THWqpbOaur4oW50sjI273ua0eclepN5HjaWYvMbMqcbWmOi67zo6YghreLQdLjz0c1NCi/wDRWqXCyiKWWVz3FziXOcSXOJuSTpJJVkpswEOS/ZKMWjPP7pkHwUB6t/Dl2W4N1883ioa08FgWLanrS1nkiz5aXkUsI2GbT2RvsuKHSZLeP6F3igCtGcdmCHtbPCX2zBKwvvqzQ9pdfsuvHkxHDWWPFH0qFnm4cmFcIsp4nyymzGC547gN5J0AcV7FNvBHM5qEdZnzpNKXOc463EuPNxJ/NaCMBvF4mAvTgc2Sn4gP7j/WFTr9M2LHqfFntlNZegfwcw/fA/NeUOmL9f8Ai/D1E61XjBZtZDhj5xfwsyphZIwgkgZ42sdbrNI2afONKz5xcXgz6ehWjVgpL4yLyiuIoZLbXMB+u0/ku6HTRX0l/wA78PUUgV4+aNl6csfNE9pjYWWzS0FttVrC3oWW89p9nBpxTWRvNM1jS5xDWtFyTqAGsoljsR7KSisXkJXC9WJp5ZBqe8kctnostOEdWKR8bXqcpVlNb2cq6IRhZMP6c3lj2VSus0fQaG6uff8Aouj2gggi4Ogg7QVWNhrHYxS42YANLLoBML+4O7ew8Rs3jtWjSqa67T5W+s3bz2dF5exYcS8axZsE7rEaI3nbuY479x26teuCtR/1E0NHaQypVX3P9P8AXuXpVTbBACAg8dqlrKOW/hjMA3l+j0C57FLQWM0U9ITUbeWO/Z5igK0j5cn8VMWX1Tw5wLYB3TtWdbwW7+J2c1DVqqCw3l6zs5V3i+jx49iLxhrC0GDocyNrQ8jqRjb89223E6SqsISqyxZsV69K0hqxW3cv2xZQxTVc9hd8spuT6ydzQPQLK83GEexGDFVK9Ti388hw4CwUymhbEzZpc7a5x1uP/uoBZs5ucsWfTUKMaMFBHBj38Qn5N9tq6odYiO96iRW8k2up5R/7FPd7vEo6Kzn4fsYapmwCAEAIDwraVksbo3jOY8EEcCvU2nijmUVJOLEtWwTYNrOqetGc5jjqkYd/Ai4PG/BacXGrAw5Rlb1e78onso+E2VMFHNH3L+k0bWnqZzTxBUNvBxlJMtXdRVIQku0suJnelvkS+3Ioa3W+RZtuoXj6sXeTzvhTc3fhPVy46t/N5n2nWx+bmPFZZtggBACAEAID5/ys985vJj/DarlLoFKt0yoKQiPWCdzDdjnMO9riD5wh5idP8VqP++f7WT9y8wXAYvizlcbm50k7TpPnXp4zKHhlDkt+JeIs1aQ94MVPrLyNLxujB1+Vq56lHOoo95LSoue3cPKgomQxtiiaGsYLNaNg/M8dqqNtvFmjFKKwRX8pGB3VNC8MF3xkStA1nMvnAcS0u7bLulLCRDcQ1oPAQoV0yjcIeFmwTjzWwMEbJA5jRZoe0OzQNQB124ElRulFvEljc1IrBM4MM4fqKsgzyF4GpugNbyaNF+OtdRgo5EVSrOfSZHBdkRuEORyZKD/4PKV/5H81Tr9M2LHqvFlhxiwf09NNENb2EN8oaW+kBRwlqyTJ60OUpuPFCDzSDYixGgg7CNYWgfNM3C9OWesTyDcEg7wSD5whzi08UWXFGhNT7qiuS50HVuT3TXsc3SdlwFHVlq4PtLVpTdbXjvcdnfjsK+WkEgggjQQdYI1gjepSg+02C9OSawTjNU07cyN/U2NcAQOW0cr2UcqUZbWWaN7WorVi9nB7TTCuMFRUC0sl2+KAA3tA19t17CnGORxXu61bZN7OG4jQpCsbIeDByYH4OcfPb7P/AOKndZo39DP6J9/6LsqptHPX0TJmOjkbnNdrHqI3Eb17GTi8UR1aUasXCaxTFbjJixJSknS+E6n7uDxsPHUfQr9Oqp958xd2M7d45x4+51Yv45ywAMkBljGq56zRwJ1jgfOvKlBS2rYya10lUpLVn9S/KLxg7Gammtmyta7xX9U+nX2XVSVKcc0bVK9oVejLbwexkuDdRlso2PNNU1MzIYonmNmnOtZpc7bnHRYD1lW6DhCOs3tMbSMK9aoqcIvBb92P8NKTFekpbPq52OcNOYSA2/k907/3QjrTnsgjyFjb0PqrSTfDd5ZsxhrH4AZlKzgHuFgB81n625L2FtvmK+lFhq0V4v8ASKhRUU9ZMQ3Oke43c9x0Di52wcPMFYlKNNbTNp06lxPZte9+/wA7hqYtYvR0jLDrSO7t9tJ4Dc3gqFWq5vsPorW1jQjgtr3smVEWiAx7+IT8m+21S0OsRVveokVvJNrqeUf+xT3e7xKOis5+H7GGqZsAgBACAEBW8eMXfdcHVA6aO7ozv8ZnbbzgKahV1JbcitdUOVhszWQmHSOzcwk2Dic07HGwdo2HQL8lpYbzFxeGA3sS+9LfIl9uRZ9brfI2LbqF4+rF3k874U3N34T1cuOrfzeZ9p1sfm5jxWWbYIAQAgBACATWUnFGsnrpZoYHSRuDLOaWeCxoOguvrG5WaU4qODZVqwk5YpFPkxTrm66SfsjcfUpdePEi5OXA8f5eq/ktR9jL+1NaPE51ZcGbR4t1h1UtR9lJ+YTXjxPNST3MkKXEXCD9VLIOLixvtOBXjqR4nXJTe4sGDcktU+3TSRRDhd7vMLD0rh147jtW0nmy8YAyb0dOQ5zTO8eFLYgHhGOr57niopVZMmhbwj2lwAUROZQAgFpjnk2Mj3TUeaC43dCTYEnWWHUL+KdHEalYp1sNkilWtcXrQ8hd1mAqmI2kp5m/QcR2OAIPnU6lF5MoypzjmmFJgaokNmQTOPCN/rtYI5JbzxU5vJMu2LOTOR7g+sPRsGnomm7ncHOGho5Enkop1l/ks0rJvbPLgaY6YmVDqt7qanvE5rLZpjABDQ0gAkeL6Up1Vq7WeXFtNzxgthCDEmv+TO+tF+9ScrDiV+a1vt9PcZOTTBs9PTyRzxmM9KXNBLTcFrRsJ2gqtWkpPFGjZ05wg1JYbS3KItlFxxxE6d7pqchsjtL2HQ158YHwXb9h4aSbFOthsZm3VjrvXhnwKDV4AqojZ8Eo4hpcPrNuFZU4vJmVO3qxzi/nceUWDZjqhlPKN/6L3WXEj5Ko8ovyZesm+B54pnvlicxpjzQXaLnOabW16gdir15xawTNPR1CpCblKOCwJPG3EwVDjLCQyU9009y/jwdx2+lc0q2rseRLeaPVV68Nj/D/AKUGswHURGz4ZBxDSR9ZtwrSqReTMSpbVodKL9fQ8ocHzONmxSOPBjv0XrlFbyNUaktii/JllwJiLNIQZ/gmbRoLzyGpvM+ZRTuIro7S/b6LqTeNT6V+f4duN2KrzJH7lhuwRhpALRYtJ13Okm+tc0aywesyW+sJuUeRjsww3fsgv5UrP+h31o/3KXlqfEo//H3P2fle5bcQMFzwGYTRlgdmFty06W519RO8KvcTjLDBmrou3q0XLlFhjhw7S4qsa4IDDmgixFwdYO1A1iVPDGIkMl3QnoXbrXYfo+D2aOCsQuJLPaZVfRVOe2n9L/HkVKuxNq4/+MSDewg+g2PoVmNeD3mXU0bcQ/zj3Eb7jqI/AnZybIPUF3rQe9EHJ1obpLzAtqX6LVDuHwp9CfQuH4Pf/eWz6n/9jopMVquTuYHDi+zfXpXjrQW8kp2NeWUPPYWbBWTzSDUSX+ZH+bzp8wHNQTuvtRo0dE76r8F7l2oaKOFgZEwMaNg9Z3niVUlJyeLNenTjTjqxWCOheHYICHxvpHy0cscbc57gLAW02e0nXo1BSUZKM02V7qEp0ZRitpBZOcDz05n6aMszszNuWm+bn31E7x51NczjLDVZU0fQqU9bXWGOH7LqqppggBACAEAIBb4+4mSPm6eljz+k/qMBaLO8cXIGnbx07VdoV0lqyZm3VrJy1oLPMsmK2D5I8HNikYWyBsgzbi93OeRpBtpBCgqyTqYrLYWreEo0VFrbtFgMS6/5M/60X71e5enxMxW1b7fT3D+TK/5M/wCtF+9OXp8fU95vW+309zH8l1/yZ/1ov3py9Pie83rfb6e5j+S6/wCTP+tF+9OXp8Rzer9vp7h/Jdf8mf8AWi/enL0+Pqe83q/b6e504MxPrmzROdTvDWyMcTnR6AHgk93uC5lWp6r2nUaFXWX071w9x2LNNYEAIAQAgBACAEAIAQAgBACAEAIAQAgBACAEAIAQAgBACAEAIAQAgBACAEAIAQAgBACAEAIAQAgBACAEAIAQAgBACAEAIAQAgBACAEAIAQAg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64" name="AutoShape 10" descr="data:image/jpeg;base64,/9j/4AAQSkZJRgABAQAAAQABAAD/2wCEAAkGBxQTEhUUExQVFRUVGB0YGBcYGBUeHhYZFRgXFxYXGhgdHCggHB4lGxcYLTEiJSorLi4uGCAzODMtNygtLisBCgoKDg0OGxAQGywkICYsLCwsLCwyLCwsLCwsLy8sLCwsLCwsLCwsLCwsLCwsLCwsLCwsLCwsLCwsLCwsLCwsLP/AABEIAG0BzAMBEQACEQEDEQH/xAAcAAACAgMBAQAAAAAAAAAAAAAABwUGAQIEAwj/xABKEAABAwIACgMJDgYCAgMAAAABAAIDBBEFBgcSITFBUWFxEyKBMjVCUnKRobGyFBcjNFRigpKTorPB0dIVFjNzwsNDUyTwJaPh/8QAGgEBAAMBAQEAAAAAAAAAAAAAAAMEBQIBBv/EADURAAIBAgIFCwUBAQEAAwAAAAABAgMEETEFEiFBURMUMjNhcYGRsdHwIlKhweFCNCMVkvH/2gAMAwEAAhEDEQA/AHigBACAEAIAQAgBACAEAIAQAgBACAEAIAQAgBACAEAIAQAgBACAEAIAQAgBAaySBoJcQANZJsB2oeNpLFkBW450kejPMh3MBP3tXpU0aE3uKNTSVvDfj3bf4RUuUWPwYJDzc0eq6kVq+JWemIbov8GjcozNsD+x7T+QXvNXxPFpiP2P8EhSY+0rtDukj8ptx52krh201kTw0pQlniu9e2JYaKujlbnRPa8b2kG3PcoJRcc0X6dSFRYwaZ0Lw7BACA5cKV7IInSyXzWWvYXOkgauZXUYuTwRxUqKnFylkjjwFjFBV5wiJuy1w4WNjqIG0LqdKUMyKhc062OpuJZRlgEAIAQAgBARGMGMUNHmdNnde9s1t+5te/nCkp0pTyIateNLDW3nRg7C0c0AqGZ3RkOOkWNmEg6Polcyg4y1WdwqRnHWWRXxlHot8v2ZU3NahX57S7fIPfHot8v2ZTm1Q955S7fIx75FFvl+zKc2qDnlLt8g98ii3y/ZlObVBzykHvk0W+X7MpzaoOd0zpwZj1STysijMme82bdhAvYnXyC5lbzisWdRuacpKKLOoSwCAEAIAQAgBACAEAIAQAgBACAEAIAQAgBACAEAIAQAgBACAEAIAQAgBACAreMuNsdNdjLSS+LsZ5R/IaeSnp0XPa8jOvNIQofTHbL07/YXdfhKeqeM9zpCT1WAGw8lg9etXIxjBbD5+pWq3EvqbfZ7IlqHEmoeM6Qshb883PmGjzkKOVxFZbS3T0XWksZ4RXb8/Z0fy5Qs0SVwLtzMz1dZecrUeUSVWVrHZKrt7MP6dUGKFFIc2OqcX6Rmkx5wI13Zmgrl16i2uJLHR9tN4RqPHhsx8sDwrsncoF4pWP4OBafOCR6l7G6W9HNTRE10JJ9+z3KzU0tRSSAuD4X7HA2vycNB5KdSjNcShKnVoS24xfzeW/FvHy5EdVYbBKBYfTGzmNHAa1WqW2+HkalrpP8AzW8/f3L61wIBBuDpBG0FVDZTxMoCAx7+IT8m+21S0OsRVveokKjAuFH00zZWa26x4zT3TTz9ditGcFOODMCjVdKamh3YPrWTRtljN2vFx+h4grKlFxeDPpqc1OKlHJnQvDsEAIAQAgF1lg1U3OT1MVy03mdpDKPiTGJfelvkS+3Io63W+RNa9QvH1YrMW8GCpqIoC4sEl+sBe2axztX0VeqS1YuRmUYa8lHj7F896xnyl32Y/cqnO3wL/MV9xj3q2fKXfZt/cvedvgOYr7g96pnyl32bf3Jzt8D3mK+4x71TPlLvsx+5OdvgOZLid2BMnTaeeOYTucYzfNLAL6CNd+K4ncuUXHA7p2ihJSxyLwqxbKdjNlFpqOZ0D45nyNAJzAzN6wDhpc8bDuUsaTksSKdZReBXZssrPApHHypWt9Aa5d8h2kbuOw5HZZJNlIztlP7F7yC4nPOXwNRljl+Sx/au/YnILiOcvgdEOWM+FSD6M36xrzkO0K5e9EvQ5WqRxtJHNFxzWuA+qc70Ll0JbjtXMd5b8D4fpqoXgmZJtIB6w5sNnDtCjlFxzJYzjLJkkuTsEAIAQAgBACAEAIAQAgBACAEAIAQAgBACAEAIAQAgKljpjP0A6GE/CkdZ3/WD/kfRr3KxRo631PIytIX/ACX/AJ0+lv7P6UfAeBpauTNZq1vedTb7TvJ3bfSrU6igtpi21tUuJ4R8X83lowlXw4NHQ0zA6cgZ8jtNr6Rfj80WA9cEYyq/VLI06talYrk6Kxlvb+fgpuEMISzOLpXueeJ0Dk3UOxWoxUcjIq1Z1XjN4/OBJYvYwCns10Mb2E3ccwZ/Y4nT2qOpS19uJZtbvkdjimu7ac/8dnMxka8Nc5+cL5pDCTewL75o82hdcnHVwOedVXU1k8MXj3eeQyMC4YkdmNqGNa5/cPjJex9rayLhh06LnSqM4LOJ9BQrzaSqra8mtqfsS9XSskaWSND2nWCLhRptPFFqcIzWrJYoWeN2KBp7yw3dDtGsx897eOzbvV6jX1tjzMC8sHS+uG2Pp/AxLxqNO4QzG8JOgn/iJ/x3jZr3pWo621Zntjeuk9SfR9P56DRBVA+gIHHv4hPyb7bVLQ6xFW96iXzeLXAeAzUw1DmaZIcxzR4wOfnt56BbiLbVenU1JLHJmLQoOrCTjmsP2SuTvGHoZOgkPwcp6pPgPOgdjtXO3FR3FLWWss0WLC41Jajyf4f99RqKgbgIAQAgBALrLBqpucnqYrlpvM7SGUfEmMTO9LfIl9uRR1ut8ia16hePqxd5PO+FNzd+E9XLjq383mfadbH5uY8Vlm2CAEAIAQAgPn/Kz3zm8mP8NquUugUq3TKgpCIyEPDIQGUPDZDw3ieWuDmktcNIcCQQd4I0hDwY+J2U2SMiKtJkj1CW3XZ5QHdDjr5qCdFPbEsU7lrZPzG5BM17Q9jg5rgC1wNwQdIIO0KsXU09qPRD0EAIAQAgBACAEB5zztY0ue5rWjW5xAA7SiWJ42ksWVzCGPlFFoEhlO6ME/e0N9KlVGbKk76jHfj3FcrMpj3ECGFrQTa7ySdJ8UWHpKlVut7Kc9JtvCEfMZSqmwCAEAIAQAgBACAEBGYxYVFNA6Q6XamDe46v15ArunDXlgVru4VCk5+XeKejppKmcNBzpJHXLjx0uceAWhJqEcdx8rThOvU1c29/qxmVZZg6jPRi5bYC/hvcQM53r5CypLGrPafSVNWytnqLL8t8RVVE7nuc95LnONyTtKvpJLBHzEpOTcpPFs816eGF6el7xGxYjfG2pls+5OawgFtgc3OIOs3BtsVSvWaeqja0dZQlFVZ7eC3F2oqKOJubExrG3vZoA0naqkpOW1mzTpwprCCwR0Lw7MOaCLEXB1jegFLjti97llzmD4GTufmO2s/McOS0aFXXW3M+cvrXkZ4x6L/HZ7FmycYdMjDTvN3Ri7CdrNVvom3YRuUFzTwesi/o241o8nLNZd38JbHv4hPyb7bVFQ6xFq96iRW8k2up5R/7FPd7vEo6Kzn4fsjcouL3QydOwfBynrAeA86T2O1878F3b1dZarzRHf22pLXWT9f6WzELGH3TDmPPw0QAdfW9upr/AMjx5qvXpajxWTL9lccrDCWa+YlpUBdBACAEAussGqm5yepiuWm8ztIZR8SYxM70t8iX25FHW63yJrbqF4+rF3k874U3N34T1cuOrfzeZ9p1sfm5jxWWbYIAQAgBACA+f8rPfObyY/w2q5S6BSrdMqAUhEXDJjgCCsqXx1DS5rYi8AOc3TnNGkg31EqOrJxWwkpQUngxptyb4N+Tf/bP+9V+VnxLPIQ4HJW5LKB46jZYjvZI4+h+cvVWkcu3gUTGjJpUUzTJEfdEY0nNFntG8s05w4jzKaNVPMr1KEo7VtKQFKVzYIeDDyUY1GGUUkrvgpT8GT/xyHwR81x2eNzKhrQxWKLNtV1XqvIciql8EAIAQAgBACAEBUsqPxB3ls9pTUOmUr/qX3oTzVcMJntB3TeY9a9Z4s0fRCzD6sEAIAQAgBACAEAIBbZR8IZ87YgerE258p+n0Nt5yrttHCOPE+c0vW1qqprJer/nqSmTbBmbG6oI0vOa3g1p63ncPuhcXM9uqWtEUMIOq9+xdy/voTuNdN0lO5lic4tAtbXfq/esO1Q0nhLEvXtPlKLjxw/n5E+FpHySLfSZP5nNaXyMZfW2xJA9V+HpVZ3MVkjXhoio0nKSXYdVNikynq4Gynpo5M4C7bAPaM4Bwubiwd5l467lB4bGSw0fGlXgp/Unj5rbt/JfgLalTNwygBACAjMY8GCpp5ItpF2nc9ulp8/oJXdOepJMguaKq03Dy7xP4GrzTzxy6RmO6w+bqePMStKcdaLR83QqOlUU+HxjTx5degmI1EN9tioUOsR9Be/88iuZJtdTyj/2Ka73eJS0VnPw/ZesI0LJonxSC7Xix/IjiDYjkqsZOLxRq1IRnFxlkxOOE2Daz50Z5CSM/kR5iOC0fpqwMD67ar2r8r5+RxYMr2TxMljN2vFxw3g8Qbg8lnSi4vBm/TqKpFSjkzqXJ2CAEAussGqm5yepiuWm8ztIZR8SYxM70t8iX25FHW63yJrXqF4+rF3k874U3N34T1cuOrfzeZ9p1sfm5jxWWbYIAQAgBACA+f8AKz3zm8mP8NquUugUq3TKgpCIYmRH47L/AGD7bFDXyJ7fpMdaqlsEAIBNZWcVWwPFVC20crrSNGpshuQ4DYHWPaOKtUZ47GUbinqvWQvQpiqbMcQQQbEaQRsI1FDw+kMV8Ke6aSGba9gzvKHVf94FUZrBtGtTnrRTK9jJlIp6Z7oo2OmlYS1wHVa1w0EFxFyeQKkhRctpDUuoweC2spVflNrX3zOjhGzNZnHtL7g+YKVUYoqSu6jy2ETJjjXO11UvYWt9kBd8nHgQuvV+5m0OOFc3VVS9pDvaBTk48DznFVf6ZYcEZT6hhAnYyZu0gZj+ejqnlYc1xKhF5E0L6a6SxGbgLDcNXH0kLrjU5p0OYdzhs9R2KtKLi8GaNOrGosYnDjvheSlpTLFm5wc0dYEizjY6AQuqcVKWDI7mq6dPWiK7DWOVTVRGKUR5pIPVaQbtNxpLirUaUYvFGRWuqlSOrLDAgWqQqM9WGxB3L05LgMolZuh+o796h5CBd/8Akq/Z5f0n8S8bJ6qo6OUR5uY53VaQbgtA1uO9R1aUYxxRasr2pWqassMiYxgxwhpXGMh0kotdoFgLi4u46NW66jhRlPbuJ7m/p0Xq5vgVCtygVL/6bY4hssM4+c6PQrCt4rMy6mla0uikvz88iMkxoq3a6h/Zmj1AKRUocCrK+uH/ALf49jEeMlWNVRJ2kH1he8lDgcq9uF/tktg/HupYfhM2UcRmnsc3R6Co5W8HlsLNLStePSwl+H+PYveAsPRVTbxmzh3TD3Tf1HEKrOm4Pabltd07hYxz3reSijLIlMOVOfUTP3yOtyBIHoAWnBYRSPjLmetVnLtY3sC0vRU8UfisaDztpPnus6bxk2fW29Pk6UYcEjqkjDhYgEXB072kEHsIHmXKeBK4p7GKbD9E6mrC97LRmXpG21Obn51gdV7bPyWjTkpwwXA+VuqcqFw5SWzWxXBrHEuk2OLHyRRUo6V0jgCTnNDBt1jSQLnsVZUGk3LYbD0lCU4wo/U34YEtX0crnF7KgssOqwxxuaDtvozzcbj+iijKOTRbqU6jetGeHZgmvf8AJ4xYXka1nSwvc5+2Fr3NA8Z2cGlum+jSRZeuC24PzOY15pLXjtf24tfnDyJdjrgHfvBHoOpRlpPEygBACASuNtL0dZO0as/OH0wH/wCS1KLxgmfMXcNWvJdvrtLpXVPSYEzjr6NjTzY9rT6lVisK+Haak5a1jj2I4sk2up5R/wCxdXe7xItFZz8P2MNUzYKxj3i97qhzmD4aK5b84eEzt2cRxKnoVdSWDyZTvLflYYrNfMCnZPMYegl6GQ2ilOi/gSageAOo8bcVZuKWstZZooWNxyctR5P8P+jYWebYIAQC6ywaqbnJ6mK5abzO0hlHxJjEvvS3yJfbkUdbrfImtuoXj6sXeTzvhTc3fhPVy46t/N5n2nWx+bmPFZZtggBACAEAID5/ys985vJj/DarlLoFKt0yoKQiGJkR+Oy/2D7bFDXyJ7fpMdaqlsEAICDx3oBPQVLLXPRlzfKj67PvNC7g8JJkdWOtBo+dArplmwQ8HTkbqc6iez/rmcByc1r/AFuKq119RftH9GHaUvKrg7oq9zwOrO1sg8odRw+6D9JTUXjEq3UcKmPEreD8FzT/ANGGSTixjiBzcBYdqkbSzK8YSl0ViTLcRcIEX9zO+vCPQX3XHKw4knNqv2+hF4RwVNTkCaJ8ZOrOGg8naj2FdqSeRDOEodJYHKF0Rkxixht9HO2VpObqkb47No5jWOIXE4aywO6NV0p6y8RoZTZQ7BxcDdrnRkHeCQQfMq1HpmnfPGg33Cea4K6YeJ6NQ5Z6BDlmwcN69OG0W/Jgf/MP9p3tMUFx0C9ozr/B/o78qNDmzRTDU9pYebDcecO+6vLaWxo70tTwnGfFYeRUaSkkkNo2PefmtJtzsNCsNpZmXGEp7Ipvu2kvHilWHSIHdrox6C5R8tDiWFYXL/x6e5x1+CZof6sT2DeRo5Zw0eldxnGWTK9W3q0unFr5xOMLshOrB1c+GRskZs5p842tPArmUVJYM7pVZUpqcc18wHNg6sbNEyRup7QRwvrHYVmSjqvBn2NKoqkFNZMSTOsRfadPadK1cj4tfU1jvHsFkn3AIDSWJrhZwDhuIBHmKJ4HjimsGVzDeKDJHGWFxhm1gt0NJtbUNIvvHpU8K7WyW1Gdc6OjUevTerLs+egYmVeZTls8vwjZHBzZHdZtzZretp06xzSssZYxWw9sKmrSwqS2pvHF7VwzMYax1hgeYw10jmmzs2wA4Zx1nkkLeUljkLjSVKlLVSbfYerMd6MgEykX2GOTRzs23mKc3qcDpaTtn/r8P2LCxwIBBuDpBG0HUVAXk8dqMoeggFJlGbatdxYw+gj8lo23Vnz2kf8AofciYpj/APBP5n8dRP8A6PnAsw/4H4+oZJtdTyj/ANiXe7xGis5+H7GGqZsAgFXlIxd6KT3RGPg5T1wPBkO3k7133hX7arrLVeaMa+t9SWusnn3/AN9S0ZP8YvdMPRyG80QAN/DZqa/nsPn2qC4parxWTLllccpHVea/JbFXLoIBdZYNVNzk9TFctN5naQyj4kxiX3pb5EvtyKOt1vkTW3ULx9WKTBWEH08jJoyA9l7Ei40tLTo5Eq/OKksGZVObg1JFi98Wt8eP7MfqoebUyzzyrxRj3xa3x4/sx+q95tTPeeVewx741d48f2Y/Vec2pjnlTsD3xq7x4/sx+qc2pnvO6nFFixCxvqaqq6KZzC3o3O0NAN2lgGntKir0Ywhiie3uJznqvgMZUy8fP+VjvnN5Mf4bVcpdApVumVBSEQxMiPx2X+wfbYoa+RPb9JjrVUtggBAc+EP6Ul/Ed7JXqPHkfL0eoclfMdZHoEA3siY/8eo/uj2GqtXzRes+i+8uuFMA09Q+N88bZDFfNDtI62be7dR7ka1EpNZFiVOMmnJZEhGwNAAAAGoAWA7FydnPV4Shi/qSxs8p7W+sr1JvI5c4rNkDhzDeDqiF8MlTAQ4Ed205p8Fw3EFdxjNPFIhqVKM4uLkhGs1K8YpuEOR45PpxLg+HOAOaCzTp/puLW+gBUaqwmzbtHrUVj3eRyZTYGihcQ1oOezUB4y6odMiv0uRfehRNV0w2e0HdN5j1oeLNH0F7lZ4jfqhZuJ9VqrgbMhaNIa0HgAvMQkkc+E8FxVAa2ZgeGuzgDfWARp3jTqXUZuORHVowqpKaxw2nRDC1gDWNDWjUAAAOwLlvHMkjFRWCRrUVcbO7exnlOA9ZXqTeR5KcY9JpEbVYco3NLHzwua4WIzmkEFdqnNbUmVp3VtJOMpxw70KOpY1r3hpzmhxDTvaCQD2haKy2nyk0lJqOWLwNF6cDMyb1GdSuafAkIHJwDvWSqNysJ4n0miJ40HHg37i3q48x727WOcPqkj8ldTxSPnai1JNcG/wO+nkDmtcNTgCO0XWW1gz7WLxSZ6Lw6BACA4MJwQAGWZrLNaQXuAuGuFiL69I0W4ruLllEhqxpJa9RLYs+wSr7XNtV9HLYtQ+Q2Y7DUoektgzGapgaGxydQamOAI5adIHAFRypQltaLVK8rUlhF7ODGlgDDMdVEHsIzvCZcXadoI3bis+pTcHgz6O3uI1oay8VwJNcE4n8fps6ul+bmt8zAT6SVpW6wpo+cv5Y3EvBfgsLYs3AR4jO+tMCFBjjcfOBdUcLD5xPPJNrqeUf+xe3e7xOdFZz8P2MNUzYBAc9fRsmjdFILseLEfmNxGw8F7GTi8UczgpxcXkxMzxzYNrNHdRm7TskjO/gRoO4jgtJONWBgtTt6vavyhx4JwiyoiZLGbteL8QdRaeINx2LOlFxeDN2nUVSKkjrXJ2LrLBqpucnqYrlpvM7SGUfEmMS+9LfIl9uRR1ut8ia26hePqxcYhwtfXU7XtDmkuuHAEH4J50gq5XeEH83mdapOrFP5sY5v4LT/J4fs2fos3XlxZs8nDgjH8Fp/k8P2bP0TXlxY5OHBB/Baf5PD9mz9E15cRycOCD+C03yeH7Nn6Jry4scnHgj1psHQxnOjijY61rtY0G264COTebPVGKyR1Lk6Pn/ACs985vJj/DarlLoFKt0yoKQiGJkR+Oy/wBg+2xQ18ie36THWqpbBACAhsc63oaGpkvYiJwb5TxmM+84LqCxkkR1ZasGz5xAV4yzYIeDsyO02bQF3/ZK53Y0NZ62FVaz+o0LRfRj2nZjjjzFRfBtHSz27gGwZfUXu2ctZ4a15Ck5bdx7WuI09mbFVhjHCsqSc+ZzWnwI7sby0G7vpEqzGnGOSM+depPN+WwgwF2QYG4Q8NgvTk3CHLHLkp+ID+4/1hU6/TNix6nxZ6ZUPiDvLZ7SUOmeX/UvvQnmq6YTPaDum8x60OVmj6IWYfWAgITGTGWKkb1utIR1YxrPEnwRx9akp0nMqXV3Cgtu17kLnCuN1VOT8IY2+LHdvnd3R89uCuRowjuMGtf16m/BcFs/OZCHSbnSd5UpSe3abBDwyF6eGyHgwsmH9Kbyx7Kp3WaPoNDdXPv/AEVjHSj6Ksl3PPSD6ev7wcp6MsYIzNIU+TuJdu3z/uJfcR67paSPxo/gz9Hufu5qqV44TZu6Nq8pbx7Nnl/CfUJfBACAqWUpjzTNzQS0SAvtsFiATwuR6FZtsNcy9LKTorDLHb87xZK8fPGEPTCHoMkLTdri07wSD5wmGJ0m47U8BxYsvkZRsdUuJcGl5LtYbpLbnaQ22vSs2rg5tRPp7VzjQTqPbhj4f/goa2d08z3260ryQOL3dUekBaMUoxw4Hzk5OpNy3t+o0caaURYLfGPAjY36rmBUKTxq4n0FzDUtXFbkiDyTa6nlH/sUt3u8SporOfh+xhqmbAIAQFax6xe91QXYPho7lnzh4TO3ZxAU1CrqS25FS7t+VhszWXsUfJ7jD7nm6GQ2ilNtPgSag7gDoB7NytXFLWWKzRQsq/Jy1Xk/wxurPNoXWWDVTc5PUxXLTeZ2kMo+JMYmd6W+RL7cijrdb5E1r1C8fVi7yed8Kbm78J6uXHVv5vM+062Pzcx4rLNsEAIAQAgBAfP+VjvnN5Mf4bVcpdApVumVAKQiGJkR+Oy/2D7bFDXyJ7fpMdaqlsEAIBU5ZMYQc2jjNyCHzW2W/psPnzjybvVijH/RTuZ/5XiK4KwUzdjSSABcnQANpOgBDwfFXP8AwvBQtYvijDG7jK/bxGcSeQKppa8zSk+SpdwjZZXPc5zyXOcS5zjrJOkkq4ZbeO1mq9OWMXFrJi+VjZKmQxBwuI2gZ9jqzidDTwsezUoJ10tiLdOzcljJ4FrhybUDdbJH8XSP/wASFFy0ywrOlw/InKyMNkkaNTXuA5BxA9CuLIyJLBtGgXpwOXJT8QH9x/rCp1+mbFj1Piz0yofEHeWz2kodM8v+pfehPNV0wme0PdDmPWhzvPohZh9YcuE61sMUkrtTGl1t9hoHadHavYx1ngR1aipwc3uQj62sfNI6SQ3e83J9QHAbAtKKSWCPk6lSVSTnLNnmF0RFtxbxKfUMEkjujjdpaALucN+5o3HTyUFSuovBGla6NlWipyeC/L9i1Q4iUjRpEj+Jef8AGygdxM0Y6Kt1mm/H2wF7h+mbFUyxsFmtdYC5NhYbTpVym24pswLqEadaUY5JnCuyuMLJh/Tm8seyqV1mj6DQ3Vz7/wBHvlEwV0kImaOtF3XFh1+Y2PK68t54PV4nelrfXpqos4+hWMSMNCnnzXm0ctmu+a7wXemx58FPXp60dmaM3RtzyNXCWUvXcxqqgfUAgBAaTRNe0tcAWuBBB2g6CF6nhtR5KKksHkKDGPAElLIQQTGT1H7CNgJ2O5rSp1VNdp8rdWk6EsMNm5/N5DFSFUwh0TGKWBzU1DW2+DYQ6Q7LA3zebjo5X3KKrPUiW7Og61VLctr9vEt+UjDYZH7nYevJpf8ANZu+kfQCq9tTxeszU0lcaseSWbz7v6V3J7gjpqkSEdSHrc3nuB2a+wb1NcT1Y4cSlo6hylXWeUfXd7+ReMe/iE/JvttVSh1iNe96iRW8k2up5R/7FPd7vEo6Kzn4fsYapmwCAEAIBWZS8XOjf7pjHwchtIB4Lz4XJ3r5q/bVcVqvMyL631XrrJ59/wDfXvLHk7xj90RdDIfhYhrOt7NQdzGo9h2qC4parxWTLVnX146ss16EVlg1U3OT1MUlpvI9IZR8SYxL70t8iX25FHW63yJrbqF4+rF3k874U3N34T1cuOrfzeZ9p1sfm5jxWWbYIAQAgBACA+f8rPfObyY/w2q5S6BSrdMqCkIhiZEfjkv9g+2xQ18ie36THWqpbOaur4oW50sjI273ua0eclepN5HjaWYvMbMqcbWmOi67zo6YghreLQdLjz0c1NCi/wDRWqXCyiKWWVz3FziXOcSXOJuSTpJJVkpswEOS/ZKMWjPP7pkHwUB6t/Dl2W4N1883ioa08FgWLanrS1nkiz5aXkUsI2GbT2RvsuKHSZLeP6F3igCtGcdmCHtbPCX2zBKwvvqzQ9pdfsuvHkxHDWWPFH0qFnm4cmFcIsp4nyymzGC547gN5J0AcV7FNvBHM5qEdZnzpNKXOc463EuPNxJ/NaCMBvF4mAvTgc2Sn4gP7j/WFTr9M2LHqfFntlNZegfwcw/fA/NeUOmL9f8Ai/D1E61XjBZtZDhj5xfwsyphZIwgkgZ42sdbrNI2afONKz5xcXgz6ehWjVgpL4yLyiuIoZLbXMB+u0/ku6HTRX0l/wA78PUUgV4+aNl6csfNE9pjYWWzS0FttVrC3oWW89p9nBpxTWRvNM1jS5xDWtFyTqAGsoljsR7KSisXkJXC9WJp5ZBqe8kctnostOEdWKR8bXqcpVlNb2cq6IRhZMP6c3lj2VSus0fQaG6uff8Aouj2gggi4Ogg7QVWNhrHYxS42YANLLoBML+4O7ew8Rs3jtWjSqa67T5W+s3bz2dF5exYcS8axZsE7rEaI3nbuY479x26teuCtR/1E0NHaQypVX3P9P8AXuXpVTbBACAg8dqlrKOW/hjMA3l+j0C57FLQWM0U9ITUbeWO/Z5igK0j5cn8VMWX1Tw5wLYB3TtWdbwW7+J2c1DVqqCw3l6zs5V3i+jx49iLxhrC0GDocyNrQ8jqRjb89223E6SqsISqyxZsV69K0hqxW3cv2xZQxTVc9hd8spuT6ydzQPQLK83GEexGDFVK9Ti388hw4CwUymhbEzZpc7a5x1uP/uoBZs5ucsWfTUKMaMFBHBj38Qn5N9tq6odYiO96iRW8k2up5R/7FPd7vEo6Kzn4fsYapmwCAEAIDwraVksbo3jOY8EEcCvU2nijmUVJOLEtWwTYNrOqetGc5jjqkYd/Ai4PG/BacXGrAw5Rlb1e78onso+E2VMFHNH3L+k0bWnqZzTxBUNvBxlJMtXdRVIQku0suJnelvkS+3Ioa3W+RZtuoXj6sXeTzvhTc3fhPVy46t/N5n2nWx+bmPFZZtggBACAEAID5/ys985vJj/DarlLoFKt0yoKQiPWCdzDdjnMO9riD5wh5idP8VqP++f7WT9y8wXAYvizlcbm50k7TpPnXp4zKHhlDkt+JeIs1aQ94MVPrLyNLxujB1+Vq56lHOoo95LSoue3cPKgomQxtiiaGsYLNaNg/M8dqqNtvFmjFKKwRX8pGB3VNC8MF3xkStA1nMvnAcS0u7bLulLCRDcQ1oPAQoV0yjcIeFmwTjzWwMEbJA5jRZoe0OzQNQB124ElRulFvEljc1IrBM4MM4fqKsgzyF4GpugNbyaNF+OtdRgo5EVSrOfSZHBdkRuEORyZKD/4PKV/5H81Tr9M2LHqvFlhxiwf09NNENb2EN8oaW+kBRwlqyTJ60OUpuPFCDzSDYixGgg7CNYWgfNM3C9OWesTyDcEg7wSD5whzi08UWXFGhNT7qiuS50HVuT3TXsc3SdlwFHVlq4PtLVpTdbXjvcdnfjsK+WkEgggjQQdYI1gjepSg+02C9OSawTjNU07cyN/U2NcAQOW0cr2UcqUZbWWaN7WorVi9nB7TTCuMFRUC0sl2+KAA3tA19t17CnGORxXu61bZN7OG4jQpCsbIeDByYH4OcfPb7P/AOKndZo39DP6J9/6LsqptHPX0TJmOjkbnNdrHqI3Eb17GTi8UR1aUasXCaxTFbjJixJSknS+E6n7uDxsPHUfQr9Oqp958xd2M7d45x4+51Yv45ywAMkBljGq56zRwJ1jgfOvKlBS2rYya10lUpLVn9S/KLxg7Gammtmyta7xX9U+nX2XVSVKcc0bVK9oVejLbwexkuDdRlso2PNNU1MzIYonmNmnOtZpc7bnHRYD1lW6DhCOs3tMbSMK9aoqcIvBb92P8NKTFekpbPq52OcNOYSA2/k907/3QjrTnsgjyFjb0PqrSTfDd5ZsxhrH4AZlKzgHuFgB81n625L2FtvmK+lFhq0V4v8ASKhRUU9ZMQ3Oke43c9x0Di52wcPMFYlKNNbTNp06lxPZte9+/wA7hqYtYvR0jLDrSO7t9tJ4Dc3gqFWq5vsPorW1jQjgtr3smVEWiAx7+IT8m+21S0OsRVveokVvJNrqeUf+xT3e7xKOis5+H7GGqZsAgBACAEBW8eMXfdcHVA6aO7ozv8ZnbbzgKahV1JbcitdUOVhszWQmHSOzcwk2Dic07HGwdo2HQL8lpYbzFxeGA3sS+9LfIl9uRZ9brfI2LbqF4+rF3k874U3N34T1cuOrfzeZ9p1sfm5jxWWbYIAQAgBACATWUnFGsnrpZoYHSRuDLOaWeCxoOguvrG5WaU4qODZVqwk5YpFPkxTrm66SfsjcfUpdePEi5OXA8f5eq/ktR9jL+1NaPE51ZcGbR4t1h1UtR9lJ+YTXjxPNST3MkKXEXCD9VLIOLixvtOBXjqR4nXJTe4sGDcktU+3TSRRDhd7vMLD0rh147jtW0nmy8YAyb0dOQ5zTO8eFLYgHhGOr57niopVZMmhbwj2lwAUROZQAgFpjnk2Mj3TUeaC43dCTYEnWWHUL+KdHEalYp1sNkilWtcXrQ8hd1mAqmI2kp5m/QcR2OAIPnU6lF5MoypzjmmFJgaokNmQTOPCN/rtYI5JbzxU5vJMu2LOTOR7g+sPRsGnomm7ncHOGho5Enkop1l/ks0rJvbPLgaY6YmVDqt7qanvE5rLZpjABDQ0gAkeL6Up1Vq7WeXFtNzxgthCDEmv+TO+tF+9ScrDiV+a1vt9PcZOTTBs9PTyRzxmM9KXNBLTcFrRsJ2gqtWkpPFGjZ05wg1JYbS3KItlFxxxE6d7pqchsjtL2HQ158YHwXb9h4aSbFOthsZm3VjrvXhnwKDV4AqojZ8Eo4hpcPrNuFZU4vJmVO3qxzi/nceUWDZjqhlPKN/6L3WXEj5Ko8ovyZesm+B54pnvlicxpjzQXaLnOabW16gdir15xawTNPR1CpCblKOCwJPG3EwVDjLCQyU9009y/jwdx2+lc0q2rseRLeaPVV68Nj/D/AKUGswHURGz4ZBxDSR9ZtwrSqReTMSpbVodKL9fQ8ocHzONmxSOPBjv0XrlFbyNUaktii/JllwJiLNIQZ/gmbRoLzyGpvM+ZRTuIro7S/b6LqTeNT6V+f4duN2KrzJH7lhuwRhpALRYtJ13Okm+tc0aywesyW+sJuUeRjsww3fsgv5UrP+h31o/3KXlqfEo//H3P2fle5bcQMFzwGYTRlgdmFty06W519RO8KvcTjLDBmrou3q0XLlFhjhw7S4qsa4IDDmgixFwdYO1A1iVPDGIkMl3QnoXbrXYfo+D2aOCsQuJLPaZVfRVOe2n9L/HkVKuxNq4/+MSDewg+g2PoVmNeD3mXU0bcQ/zj3Eb7jqI/AnZybIPUF3rQe9EHJ1obpLzAtqX6LVDuHwp9CfQuH4Pf/eWz6n/9jopMVquTuYHDi+zfXpXjrQW8kp2NeWUPPYWbBWTzSDUSX+ZH+bzp8wHNQTuvtRo0dE76r8F7l2oaKOFgZEwMaNg9Z3niVUlJyeLNenTjTjqxWCOheHYICHxvpHy0cscbc57gLAW02e0nXo1BSUZKM02V7qEp0ZRitpBZOcDz05n6aMszszNuWm+bn31E7x51NczjLDVZU0fQqU9bXWGOH7LqqppggBACAEAIBb4+4mSPm6eljz+k/qMBaLO8cXIGnbx07VdoV0lqyZm3VrJy1oLPMsmK2D5I8HNikYWyBsgzbi93OeRpBtpBCgqyTqYrLYWreEo0VFrbtFgMS6/5M/60X71e5enxMxW1b7fT3D+TK/5M/wCtF+9OXp8fU95vW+309zH8l1/yZ/1ov3py9Pie83rfb6e5j+S6/wCTP+tF+9OXp8Rzer9vp7h/Jdf8mf8AWi/enL0+Pqe83q/b6e504MxPrmzROdTvDWyMcTnR6AHgk93uC5lWp6r2nUaFXWX071w9x2LNNYEAIAQAgBACAEAIAQAgBACAEAIAQAgBACAEAIAQAgBACAEAIAQAgBACAEAIAQAgBACAEAIAQAgBACAEAIAQAgBACAEAIAQAgBACAEAIAQAg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066" name="Group 2065"/>
          <p:cNvGrpSpPr/>
          <p:nvPr/>
        </p:nvGrpSpPr>
        <p:grpSpPr>
          <a:xfrm>
            <a:off x="7227441" y="4665979"/>
            <a:ext cx="1380401" cy="744467"/>
            <a:chOff x="7184543" y="4803995"/>
            <a:chExt cx="1380401" cy="744467"/>
          </a:xfrm>
        </p:grpSpPr>
        <p:sp>
          <p:nvSpPr>
            <p:cNvPr id="216" name="Rounded Rectangle 215"/>
            <p:cNvSpPr/>
            <p:nvPr/>
          </p:nvSpPr>
          <p:spPr>
            <a:xfrm>
              <a:off x="7184543" y="4803995"/>
              <a:ext cx="1380401" cy="744467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4406" y="5050561"/>
              <a:ext cx="1060674" cy="251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3923410" y="1599627"/>
            <a:ext cx="1489390" cy="2339102"/>
            <a:chOff x="3923410" y="1599627"/>
            <a:chExt cx="1489390" cy="2339102"/>
          </a:xfrm>
        </p:grpSpPr>
        <p:sp>
          <p:nvSpPr>
            <p:cNvPr id="148" name="TextBox 147"/>
            <p:cNvSpPr txBox="1"/>
            <p:nvPr/>
          </p:nvSpPr>
          <p:spPr>
            <a:xfrm>
              <a:off x="3923410" y="1599627"/>
              <a:ext cx="1489390" cy="23391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b="1" dirty="0" smtClean="0"/>
                <a:t>Cleaned </a:t>
              </a:r>
              <a:r>
                <a:rPr lang="da-DK" sz="1600" b="1" dirty="0"/>
                <a:t>data</a:t>
              </a:r>
            </a:p>
            <a:p>
              <a:pPr algn="ctr"/>
              <a:endParaRPr lang="da-DK" sz="1600" b="1" dirty="0"/>
            </a:p>
            <a:p>
              <a:pPr algn="ctr"/>
              <a:endParaRPr lang="da-DK" sz="1600" b="1" dirty="0"/>
            </a:p>
            <a:p>
              <a:pPr algn="ctr"/>
              <a:endParaRPr lang="da-DK" sz="1600" b="1" dirty="0"/>
            </a:p>
            <a:p>
              <a:pPr algn="ctr"/>
              <a:endParaRPr lang="da-DK" sz="1600" b="1" dirty="0"/>
            </a:p>
            <a:p>
              <a:pPr algn="ctr"/>
              <a:endParaRPr lang="da-DK" sz="1600" b="1" dirty="0"/>
            </a:p>
            <a:p>
              <a:pPr algn="ctr"/>
              <a:endParaRPr lang="da-DK" sz="1200" dirty="0"/>
            </a:p>
            <a:p>
              <a:pPr algn="ctr"/>
              <a:endParaRPr lang="da-DK" sz="1200" dirty="0"/>
            </a:p>
            <a:p>
              <a:pPr algn="ctr"/>
              <a:endParaRPr lang="da-DK" sz="1200" dirty="0"/>
            </a:p>
            <a:p>
              <a:pPr algn="ctr"/>
              <a:endParaRPr lang="da-DK" sz="1200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995977" y="2294874"/>
              <a:ext cx="44114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050" dirty="0" smtClean="0"/>
                <a:t>Data</a:t>
              </a:r>
              <a:endParaRPr lang="en-GB" sz="1050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995977" y="3235462"/>
              <a:ext cx="105990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050" dirty="0" smtClean="0"/>
                <a:t>Data attribution</a:t>
              </a:r>
              <a:endParaRPr lang="en-GB" sz="1050" dirty="0"/>
            </a:p>
          </p:txBody>
        </p:sp>
        <p:grpSp>
          <p:nvGrpSpPr>
            <p:cNvPr id="153" name="Group 152"/>
            <p:cNvGrpSpPr>
              <a:grpSpLocks noChangeAspect="1"/>
            </p:cNvGrpSpPr>
            <p:nvPr/>
          </p:nvGrpSpPr>
          <p:grpSpPr>
            <a:xfrm>
              <a:off x="4545900" y="3585517"/>
              <a:ext cx="673321" cy="182880"/>
              <a:chOff x="2048473" y="2804033"/>
              <a:chExt cx="1009983" cy="275409"/>
            </a:xfrm>
          </p:grpSpPr>
          <p:grpSp>
            <p:nvGrpSpPr>
              <p:cNvPr id="155" name="Group 154"/>
              <p:cNvGrpSpPr/>
              <p:nvPr/>
            </p:nvGrpSpPr>
            <p:grpSpPr>
              <a:xfrm>
                <a:off x="2048473" y="2804033"/>
                <a:ext cx="290645" cy="275409"/>
                <a:chOff x="1918044" y="4143262"/>
                <a:chExt cx="290644" cy="275409"/>
              </a:xfrm>
            </p:grpSpPr>
            <p:pic>
              <p:nvPicPr>
                <p:cNvPr id="162" name="Picture 2" descr="Logo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92" t="1297" r="68752" b="2285"/>
                <a:stretch/>
              </p:blipFill>
              <p:spPr bwMode="auto">
                <a:xfrm>
                  <a:off x="1932277" y="4156495"/>
                  <a:ext cx="276411" cy="248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63" name="Oval 162"/>
                <p:cNvSpPr/>
                <p:nvPr/>
              </p:nvSpPr>
              <p:spPr>
                <a:xfrm>
                  <a:off x="1918044" y="4143262"/>
                  <a:ext cx="275747" cy="275409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56" name="Group 155"/>
              <p:cNvGrpSpPr/>
              <p:nvPr/>
            </p:nvGrpSpPr>
            <p:grpSpPr>
              <a:xfrm>
                <a:off x="2408145" y="2804033"/>
                <a:ext cx="290645" cy="275409"/>
                <a:chOff x="1918044" y="4143262"/>
                <a:chExt cx="290644" cy="275409"/>
              </a:xfrm>
            </p:grpSpPr>
            <p:pic>
              <p:nvPicPr>
                <p:cNvPr id="160" name="Picture 2" descr="Logo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92" t="1297" r="68752" b="2285"/>
                <a:stretch/>
              </p:blipFill>
              <p:spPr bwMode="auto">
                <a:xfrm>
                  <a:off x="1932277" y="4156495"/>
                  <a:ext cx="276411" cy="248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61" name="Oval 160"/>
                <p:cNvSpPr/>
                <p:nvPr/>
              </p:nvSpPr>
              <p:spPr>
                <a:xfrm>
                  <a:off x="1918044" y="4143262"/>
                  <a:ext cx="275747" cy="275409"/>
                </a:xfrm>
                <a:prstGeom prst="ellipse">
                  <a:avLst/>
                </a:prstGeom>
                <a:noFill/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57" name="Group 156"/>
              <p:cNvGrpSpPr/>
              <p:nvPr/>
            </p:nvGrpSpPr>
            <p:grpSpPr>
              <a:xfrm>
                <a:off x="2767811" y="2804033"/>
                <a:ext cx="290645" cy="275409"/>
                <a:chOff x="1918044" y="4143262"/>
                <a:chExt cx="290644" cy="275409"/>
              </a:xfrm>
            </p:grpSpPr>
            <p:pic>
              <p:nvPicPr>
                <p:cNvPr id="158" name="Picture 2" descr="Logo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92" t="1297" r="68752" b="2285"/>
                <a:stretch/>
              </p:blipFill>
              <p:spPr bwMode="auto">
                <a:xfrm>
                  <a:off x="1932277" y="4156495"/>
                  <a:ext cx="276411" cy="248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9" name="Oval 158"/>
                <p:cNvSpPr/>
                <p:nvPr/>
              </p:nvSpPr>
              <p:spPr>
                <a:xfrm>
                  <a:off x="1918044" y="4143262"/>
                  <a:ext cx="275747" cy="275409"/>
                </a:xfrm>
                <a:prstGeom prst="ellipse">
                  <a:avLst/>
                </a:prstGeom>
                <a:noFill/>
                <a:ln w="381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54" name="Rectangle 153"/>
            <p:cNvSpPr/>
            <p:nvPr/>
          </p:nvSpPr>
          <p:spPr>
            <a:xfrm>
              <a:off x="4085580" y="3489379"/>
              <a:ext cx="1165050" cy="376000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437" y="2543373"/>
              <a:ext cx="1049337" cy="615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70" name="Group 169"/>
            <p:cNvGrpSpPr/>
            <p:nvPr/>
          </p:nvGrpSpPr>
          <p:grpSpPr>
            <a:xfrm>
              <a:off x="4163112" y="3535502"/>
              <a:ext cx="290644" cy="275409"/>
              <a:chOff x="1918044" y="4143262"/>
              <a:chExt cx="290644" cy="275409"/>
            </a:xfrm>
          </p:grpSpPr>
          <p:pic>
            <p:nvPicPr>
              <p:cNvPr id="171" name="Picture 2" descr="Logo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92" t="1297" r="68752" b="2285"/>
              <a:stretch/>
            </p:blipFill>
            <p:spPr bwMode="auto">
              <a:xfrm>
                <a:off x="1932277" y="4156495"/>
                <a:ext cx="276411" cy="248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2" name="Oval 171"/>
              <p:cNvSpPr/>
              <p:nvPr/>
            </p:nvSpPr>
            <p:spPr>
              <a:xfrm>
                <a:off x="1918044" y="4143262"/>
                <a:ext cx="275747" cy="275409"/>
              </a:xfrm>
              <a:prstGeom prst="ellipse">
                <a:avLst/>
              </a:prstGeom>
              <a:noFill/>
              <a:ln w="57150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54" name="Group 253"/>
          <p:cNvGrpSpPr/>
          <p:nvPr/>
        </p:nvGrpSpPr>
        <p:grpSpPr>
          <a:xfrm>
            <a:off x="4023274" y="1958624"/>
            <a:ext cx="1230792" cy="275409"/>
            <a:chOff x="4023274" y="1958624"/>
            <a:chExt cx="1230792" cy="275409"/>
          </a:xfrm>
        </p:grpSpPr>
        <p:grpSp>
          <p:nvGrpSpPr>
            <p:cNvPr id="223" name="Group 222"/>
            <p:cNvGrpSpPr/>
            <p:nvPr/>
          </p:nvGrpSpPr>
          <p:grpSpPr>
            <a:xfrm>
              <a:off x="4963422" y="1958624"/>
              <a:ext cx="290644" cy="275409"/>
              <a:chOff x="1918044" y="4143262"/>
              <a:chExt cx="290644" cy="275409"/>
            </a:xfrm>
          </p:grpSpPr>
          <p:pic>
            <p:nvPicPr>
              <p:cNvPr id="224" name="Picture 2" descr="Logo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92" t="1297" r="68752" b="2285"/>
              <a:stretch/>
            </p:blipFill>
            <p:spPr bwMode="auto">
              <a:xfrm>
                <a:off x="1932277" y="4156495"/>
                <a:ext cx="276411" cy="248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5" name="Oval 224"/>
              <p:cNvSpPr/>
              <p:nvPr/>
            </p:nvSpPr>
            <p:spPr>
              <a:xfrm>
                <a:off x="1918044" y="4143262"/>
                <a:ext cx="275747" cy="275409"/>
              </a:xfrm>
              <a:prstGeom prst="ellipse">
                <a:avLst/>
              </a:prstGeom>
              <a:noFill/>
              <a:ln w="57150" cmpd="sng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6" name="TextBox 225"/>
            <p:cNvSpPr txBox="1"/>
            <p:nvPr/>
          </p:nvSpPr>
          <p:spPr>
            <a:xfrm>
              <a:off x="4023274" y="1969370"/>
              <a:ext cx="87395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050" dirty="0" smtClean="0"/>
                <a:t>Dataset DOI</a:t>
              </a:r>
              <a:endParaRPr lang="en-GB" sz="1050" dirty="0"/>
            </a:p>
          </p:txBody>
        </p:sp>
      </p:grpSp>
      <p:sp>
        <p:nvSpPr>
          <p:cNvPr id="227" name="TextBox 226"/>
          <p:cNvSpPr txBox="1"/>
          <p:nvPr/>
        </p:nvSpPr>
        <p:spPr>
          <a:xfrm>
            <a:off x="-787827" y="2554017"/>
            <a:ext cx="292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Researcher</a:t>
            </a:r>
            <a:endParaRPr lang="en-GB" b="1" dirty="0"/>
          </a:p>
        </p:txBody>
      </p:sp>
      <p:cxnSp>
        <p:nvCxnSpPr>
          <p:cNvPr id="228" name="Curved Connector 227"/>
          <p:cNvCxnSpPr>
            <a:stCxn id="216" idx="1"/>
            <a:endCxn id="148" idx="2"/>
          </p:cNvCxnSpPr>
          <p:nvPr/>
        </p:nvCxnSpPr>
        <p:spPr>
          <a:xfrm rot="10800000">
            <a:off x="4668105" y="3938729"/>
            <a:ext cx="2559336" cy="1099484"/>
          </a:xfrm>
          <a:prstGeom prst="curvedConnector2">
            <a:avLst/>
          </a:prstGeom>
          <a:ln w="28575">
            <a:solidFill>
              <a:schemeClr val="accent5">
                <a:lumMod val="75000"/>
              </a:schemeClr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9" name="Right Arrow 2068"/>
          <p:cNvSpPr/>
          <p:nvPr/>
        </p:nvSpPr>
        <p:spPr>
          <a:xfrm>
            <a:off x="3133042" y="2797605"/>
            <a:ext cx="644496" cy="5346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2" name="Right Arrow 231"/>
          <p:cNvSpPr/>
          <p:nvPr/>
        </p:nvSpPr>
        <p:spPr>
          <a:xfrm>
            <a:off x="5558672" y="2797605"/>
            <a:ext cx="644496" cy="5346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6349039" y="1565282"/>
            <a:ext cx="1457864" cy="2373447"/>
            <a:chOff x="6349039" y="1565282"/>
            <a:chExt cx="1457864" cy="2373447"/>
          </a:xfrm>
        </p:grpSpPr>
        <p:sp>
          <p:nvSpPr>
            <p:cNvPr id="2054" name="Folded Corner 2053"/>
            <p:cNvSpPr/>
            <p:nvPr/>
          </p:nvSpPr>
          <p:spPr>
            <a:xfrm>
              <a:off x="6349039" y="1599627"/>
              <a:ext cx="1457864" cy="2339102"/>
            </a:xfrm>
            <a:prstGeom prst="foldedCorner">
              <a:avLst>
                <a:gd name="adj" fmla="val 17837"/>
              </a:avLst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5" name="TextBox 2054"/>
            <p:cNvSpPr txBox="1"/>
            <p:nvPr/>
          </p:nvSpPr>
          <p:spPr>
            <a:xfrm>
              <a:off x="6739192" y="1565282"/>
              <a:ext cx="6775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600" b="1" dirty="0" smtClean="0"/>
                <a:t>Paper</a:t>
              </a:r>
              <a:endParaRPr lang="en-US" sz="1600" b="1" dirty="0"/>
            </a:p>
          </p:txBody>
        </p:sp>
        <p:grpSp>
          <p:nvGrpSpPr>
            <p:cNvPr id="2060" name="Group 2059"/>
            <p:cNvGrpSpPr/>
            <p:nvPr/>
          </p:nvGrpSpPr>
          <p:grpSpPr>
            <a:xfrm>
              <a:off x="6621251" y="2473205"/>
              <a:ext cx="913440" cy="825294"/>
              <a:chOff x="7310409" y="3065914"/>
              <a:chExt cx="913440" cy="825294"/>
            </a:xfrm>
          </p:grpSpPr>
          <p:cxnSp>
            <p:nvCxnSpPr>
              <p:cNvPr id="2059" name="Straight Connector 2058"/>
              <p:cNvCxnSpPr/>
              <p:nvPr/>
            </p:nvCxnSpPr>
            <p:spPr>
              <a:xfrm>
                <a:off x="7310409" y="3065914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>
                <a:off x="7310409" y="3230972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7310409" y="3396030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>
                <a:off x="7310409" y="3561088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>
                <a:off x="7310409" y="3726146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7310409" y="3148443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7310409" y="3313501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>
                <a:off x="7310409" y="3478559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>
                <a:off x="7310409" y="3643617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>
                <a:off x="7310409" y="3808675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>
                <a:off x="7310409" y="3891208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4" name="Group 2073"/>
            <p:cNvGrpSpPr/>
            <p:nvPr/>
          </p:nvGrpSpPr>
          <p:grpSpPr>
            <a:xfrm>
              <a:off x="6607561" y="3483451"/>
              <a:ext cx="940821" cy="279852"/>
              <a:chOff x="6621251" y="3220272"/>
              <a:chExt cx="940821" cy="279852"/>
            </a:xfrm>
          </p:grpSpPr>
          <p:grpSp>
            <p:nvGrpSpPr>
              <p:cNvPr id="212" name="Group 211"/>
              <p:cNvGrpSpPr/>
              <p:nvPr/>
            </p:nvGrpSpPr>
            <p:grpSpPr>
              <a:xfrm>
                <a:off x="6621251" y="3220272"/>
                <a:ext cx="290644" cy="275409"/>
                <a:chOff x="1918044" y="4143262"/>
                <a:chExt cx="290644" cy="275409"/>
              </a:xfrm>
            </p:grpSpPr>
            <p:pic>
              <p:nvPicPr>
                <p:cNvPr id="213" name="Picture 2" descr="Logo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92" t="1297" r="68752" b="2285"/>
                <a:stretch/>
              </p:blipFill>
              <p:spPr bwMode="auto">
                <a:xfrm>
                  <a:off x="1932277" y="4156495"/>
                  <a:ext cx="276411" cy="248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4" name="Oval 213"/>
                <p:cNvSpPr/>
                <p:nvPr/>
              </p:nvSpPr>
              <p:spPr>
                <a:xfrm>
                  <a:off x="1918044" y="4143262"/>
                  <a:ext cx="275747" cy="275409"/>
                </a:xfrm>
                <a:prstGeom prst="ellipse">
                  <a:avLst/>
                </a:prstGeom>
                <a:noFill/>
                <a:ln w="57150" cmpd="dbl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36" name="Group 235"/>
              <p:cNvGrpSpPr/>
              <p:nvPr/>
            </p:nvGrpSpPr>
            <p:grpSpPr>
              <a:xfrm>
                <a:off x="7271428" y="3224715"/>
                <a:ext cx="290644" cy="275409"/>
                <a:chOff x="1918044" y="4143262"/>
                <a:chExt cx="290644" cy="275409"/>
              </a:xfrm>
            </p:grpSpPr>
            <p:pic>
              <p:nvPicPr>
                <p:cNvPr id="237" name="Picture 2" descr="Logo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92" t="1297" r="68752" b="2285"/>
                <a:stretch/>
              </p:blipFill>
              <p:spPr bwMode="auto">
                <a:xfrm>
                  <a:off x="1932277" y="4156495"/>
                  <a:ext cx="276411" cy="248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38" name="Oval 237"/>
                <p:cNvSpPr/>
                <p:nvPr/>
              </p:nvSpPr>
              <p:spPr>
                <a:xfrm>
                  <a:off x="1918044" y="4143262"/>
                  <a:ext cx="275747" cy="275409"/>
                </a:xfrm>
                <a:prstGeom prst="ellipse">
                  <a:avLst/>
                </a:prstGeom>
                <a:noFill/>
                <a:ln w="57150" cmpd="sng">
                  <a:solidFill>
                    <a:schemeClr val="accent5">
                      <a:lumMod val="7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pic>
          <p:nvPicPr>
            <p:cNvPr id="243" name="Picture 2" descr="Logo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2" t="1297" r="68752" b="2285"/>
            <a:stretch/>
          </p:blipFill>
          <p:spPr bwMode="auto">
            <a:xfrm>
              <a:off x="7400710" y="1958734"/>
              <a:ext cx="276411" cy="248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" name="TextBox 244"/>
            <p:cNvSpPr txBox="1"/>
            <p:nvPr/>
          </p:nvSpPr>
          <p:spPr>
            <a:xfrm>
              <a:off x="6446329" y="1956247"/>
              <a:ext cx="73930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050" dirty="0" smtClean="0"/>
                <a:t>Paper DOI</a:t>
              </a:r>
              <a:endParaRPr lang="en-GB" sz="1050" dirty="0"/>
            </a:p>
          </p:txBody>
        </p:sp>
      </p:grpSp>
      <p:sp>
        <p:nvSpPr>
          <p:cNvPr id="249" name="TextBox 248"/>
          <p:cNvSpPr txBox="1"/>
          <p:nvPr/>
        </p:nvSpPr>
        <p:spPr>
          <a:xfrm>
            <a:off x="5706081" y="4081090"/>
            <a:ext cx="1304714" cy="3354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a-DK" sz="1050" dirty="0" smtClean="0"/>
              <a:t>User deposits cleaned dataset in a repository and gets DOI for dataset</a:t>
            </a:r>
            <a:endParaRPr lang="en-GB" sz="1050" dirty="0"/>
          </a:p>
        </p:txBody>
      </p:sp>
      <p:sp>
        <p:nvSpPr>
          <p:cNvPr id="250" name="TextBox 249"/>
          <p:cNvSpPr txBox="1"/>
          <p:nvPr/>
        </p:nvSpPr>
        <p:spPr>
          <a:xfrm>
            <a:off x="7882027" y="2334377"/>
            <a:ext cx="1066319" cy="253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a-DK" sz="1050" dirty="0" smtClean="0"/>
              <a:t>Published paper can give resolvable links to GBIF download and/or to cleaned dataset</a:t>
            </a:r>
            <a:endParaRPr lang="en-GB" sz="1050" dirty="0"/>
          </a:p>
        </p:txBody>
      </p:sp>
      <p:sp>
        <p:nvSpPr>
          <p:cNvPr id="276" name="TextBox 275"/>
          <p:cNvSpPr txBox="1"/>
          <p:nvPr/>
        </p:nvSpPr>
        <p:spPr>
          <a:xfrm>
            <a:off x="3017858" y="2364565"/>
            <a:ext cx="866010" cy="3354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a-DK" sz="1050" dirty="0" smtClean="0"/>
              <a:t>User cleans data</a:t>
            </a:r>
            <a:endParaRPr lang="en-GB" sz="1050" dirty="0"/>
          </a:p>
        </p:txBody>
      </p:sp>
      <p:sp>
        <p:nvSpPr>
          <p:cNvPr id="277" name="TextBox 276"/>
          <p:cNvSpPr txBox="1"/>
          <p:nvPr/>
        </p:nvSpPr>
        <p:spPr>
          <a:xfrm>
            <a:off x="5447915" y="2214174"/>
            <a:ext cx="866010" cy="3354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a-DK" sz="1050" dirty="0" smtClean="0"/>
              <a:t>User publishes paper</a:t>
            </a:r>
            <a:endParaRPr lang="en-GB" sz="1050" dirty="0"/>
          </a:p>
        </p:txBody>
      </p:sp>
      <p:cxnSp>
        <p:nvCxnSpPr>
          <p:cNvPr id="7" name="Straight Connector 6"/>
          <p:cNvCxnSpPr>
            <a:endCxn id="135" idx="7"/>
          </p:cNvCxnSpPr>
          <p:nvPr/>
        </p:nvCxnSpPr>
        <p:spPr>
          <a:xfrm>
            <a:off x="2987170" y="1599627"/>
            <a:ext cx="2240216" cy="407660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135" idx="3"/>
          </p:cNvCxnSpPr>
          <p:nvPr/>
        </p:nvCxnSpPr>
        <p:spPr>
          <a:xfrm>
            <a:off x="1497780" y="3938729"/>
            <a:ext cx="3534623" cy="193224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497780" y="1599627"/>
            <a:ext cx="1489390" cy="2339102"/>
            <a:chOff x="1497780" y="1599627"/>
            <a:chExt cx="1489390" cy="2339102"/>
          </a:xfrm>
        </p:grpSpPr>
        <p:sp>
          <p:nvSpPr>
            <p:cNvPr id="97" name="TextBox 96"/>
            <p:cNvSpPr txBox="1"/>
            <p:nvPr/>
          </p:nvSpPr>
          <p:spPr>
            <a:xfrm>
              <a:off x="1497780" y="1599627"/>
              <a:ext cx="1489390" cy="23391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b="1" dirty="0" smtClean="0"/>
                <a:t>GBIF download</a:t>
              </a:r>
            </a:p>
            <a:p>
              <a:pPr algn="ctr"/>
              <a:endParaRPr lang="da-DK" sz="1600" b="1" dirty="0"/>
            </a:p>
            <a:p>
              <a:pPr algn="ctr"/>
              <a:endParaRPr lang="da-DK" sz="1600" b="1" dirty="0" smtClean="0"/>
            </a:p>
            <a:p>
              <a:pPr algn="ctr"/>
              <a:endParaRPr lang="da-DK" sz="1600" b="1" dirty="0" smtClean="0"/>
            </a:p>
            <a:p>
              <a:pPr algn="ctr"/>
              <a:endParaRPr lang="da-DK" b="1" dirty="0"/>
            </a:p>
            <a:p>
              <a:pPr algn="ctr"/>
              <a:endParaRPr lang="da-DK" sz="1600" b="1" dirty="0" smtClean="0"/>
            </a:p>
            <a:p>
              <a:pPr algn="ctr"/>
              <a:endParaRPr lang="da-DK" sz="1200" dirty="0" smtClean="0"/>
            </a:p>
            <a:p>
              <a:pPr algn="ctr"/>
              <a:endParaRPr lang="da-DK" sz="1200" dirty="0"/>
            </a:p>
            <a:p>
              <a:pPr algn="ctr"/>
              <a:endParaRPr lang="da-DK" sz="1200" dirty="0" smtClean="0"/>
            </a:p>
            <a:p>
              <a:pPr algn="ctr"/>
              <a:endParaRPr lang="da-DK" sz="1200" dirty="0" smtClean="0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982" y="2514286"/>
              <a:ext cx="1042987" cy="615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9" name="TextBox 98"/>
            <p:cNvSpPr txBox="1"/>
            <p:nvPr/>
          </p:nvSpPr>
          <p:spPr>
            <a:xfrm>
              <a:off x="1570347" y="2260370"/>
              <a:ext cx="44114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050" dirty="0" smtClean="0"/>
                <a:t>Data</a:t>
              </a:r>
              <a:endParaRPr lang="en-GB" sz="105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570347" y="3200958"/>
              <a:ext cx="105990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050" dirty="0" smtClean="0"/>
                <a:t>Data attribution</a:t>
              </a:r>
              <a:endParaRPr lang="en-GB" sz="1050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659950" y="3454874"/>
              <a:ext cx="1165050" cy="398335"/>
              <a:chOff x="2055917" y="2759113"/>
              <a:chExt cx="1165050" cy="398335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2133449" y="2820576"/>
                <a:ext cx="1009986" cy="275409"/>
                <a:chOff x="2048469" y="2804033"/>
                <a:chExt cx="1009986" cy="275409"/>
              </a:xfrm>
            </p:grpSpPr>
            <p:grpSp>
              <p:nvGrpSpPr>
                <p:cNvPr id="104" name="Group 103"/>
                <p:cNvGrpSpPr/>
                <p:nvPr/>
              </p:nvGrpSpPr>
              <p:grpSpPr>
                <a:xfrm>
                  <a:off x="2048469" y="2804033"/>
                  <a:ext cx="290644" cy="275409"/>
                  <a:chOff x="1918044" y="4143262"/>
                  <a:chExt cx="290644" cy="275409"/>
                </a:xfrm>
              </p:grpSpPr>
              <p:pic>
                <p:nvPicPr>
                  <p:cNvPr id="105" name="Picture 2" descr="Logo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592" t="1297" r="68752" b="2285"/>
                  <a:stretch/>
                </p:blipFill>
                <p:spPr bwMode="auto">
                  <a:xfrm>
                    <a:off x="1932277" y="4156495"/>
                    <a:ext cx="276411" cy="24894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06" name="Oval 105"/>
                  <p:cNvSpPr/>
                  <p:nvPr/>
                </p:nvSpPr>
                <p:spPr>
                  <a:xfrm>
                    <a:off x="1918044" y="4143262"/>
                    <a:ext cx="275747" cy="275409"/>
                  </a:xfrm>
                  <a:prstGeom prst="ellipse">
                    <a:avLst/>
                  </a:prstGeom>
                  <a:noFill/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07" name="Group 106"/>
                <p:cNvGrpSpPr/>
                <p:nvPr/>
              </p:nvGrpSpPr>
              <p:grpSpPr>
                <a:xfrm>
                  <a:off x="2408140" y="2804033"/>
                  <a:ext cx="290644" cy="275409"/>
                  <a:chOff x="1918044" y="4143262"/>
                  <a:chExt cx="290644" cy="275409"/>
                </a:xfrm>
              </p:grpSpPr>
              <p:pic>
                <p:nvPicPr>
                  <p:cNvPr id="108" name="Picture 2" descr="Logo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592" t="1297" r="68752" b="2285"/>
                  <a:stretch/>
                </p:blipFill>
                <p:spPr bwMode="auto">
                  <a:xfrm>
                    <a:off x="1932277" y="4156495"/>
                    <a:ext cx="276411" cy="24894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09" name="Oval 108"/>
                  <p:cNvSpPr/>
                  <p:nvPr/>
                </p:nvSpPr>
                <p:spPr>
                  <a:xfrm>
                    <a:off x="1918044" y="4143262"/>
                    <a:ext cx="275747" cy="275409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10" name="Group 109"/>
                <p:cNvGrpSpPr/>
                <p:nvPr/>
              </p:nvGrpSpPr>
              <p:grpSpPr>
                <a:xfrm>
                  <a:off x="2767811" y="2804033"/>
                  <a:ext cx="290644" cy="275409"/>
                  <a:chOff x="1918044" y="4143262"/>
                  <a:chExt cx="290644" cy="275409"/>
                </a:xfrm>
              </p:grpSpPr>
              <p:pic>
                <p:nvPicPr>
                  <p:cNvPr id="111" name="Picture 2" descr="Logo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592" t="1297" r="68752" b="2285"/>
                  <a:stretch/>
                </p:blipFill>
                <p:spPr bwMode="auto">
                  <a:xfrm>
                    <a:off x="1932277" y="4156495"/>
                    <a:ext cx="276411" cy="24894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12" name="Oval 111"/>
                  <p:cNvSpPr/>
                  <p:nvPr/>
                </p:nvSpPr>
                <p:spPr>
                  <a:xfrm>
                    <a:off x="1918044" y="4143262"/>
                    <a:ext cx="275747" cy="275409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22" name="Rectangle 21"/>
              <p:cNvSpPr/>
              <p:nvPr/>
            </p:nvSpPr>
            <p:spPr>
              <a:xfrm>
                <a:off x="2055917" y="2759113"/>
                <a:ext cx="1165050" cy="398335"/>
              </a:xfrm>
              <a:prstGeom prst="rect">
                <a:avLst/>
              </a:prstGeom>
              <a:noFill/>
              <a:ln w="952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1" name="Group 250"/>
            <p:cNvGrpSpPr/>
            <p:nvPr/>
          </p:nvGrpSpPr>
          <p:grpSpPr>
            <a:xfrm>
              <a:off x="1576105" y="1958624"/>
              <a:ext cx="1287104" cy="275409"/>
              <a:chOff x="1576105" y="1958624"/>
              <a:chExt cx="1287104" cy="275409"/>
            </a:xfrm>
          </p:grpSpPr>
          <p:grpSp>
            <p:nvGrpSpPr>
              <p:cNvPr id="113" name="Group 112"/>
              <p:cNvGrpSpPr/>
              <p:nvPr/>
            </p:nvGrpSpPr>
            <p:grpSpPr>
              <a:xfrm>
                <a:off x="2572565" y="1958624"/>
                <a:ext cx="290644" cy="275409"/>
                <a:chOff x="1918044" y="4143262"/>
                <a:chExt cx="290644" cy="275409"/>
              </a:xfrm>
            </p:grpSpPr>
            <p:pic>
              <p:nvPicPr>
                <p:cNvPr id="114" name="Picture 2" descr="Logo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92" t="1297" r="68752" b="2285"/>
                <a:stretch/>
              </p:blipFill>
              <p:spPr bwMode="auto">
                <a:xfrm>
                  <a:off x="1932277" y="4156495"/>
                  <a:ext cx="276411" cy="248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5" name="Oval 114"/>
                <p:cNvSpPr/>
                <p:nvPr/>
              </p:nvSpPr>
              <p:spPr>
                <a:xfrm>
                  <a:off x="1918044" y="4143262"/>
                  <a:ext cx="275747" cy="275409"/>
                </a:xfrm>
                <a:prstGeom prst="ellipse">
                  <a:avLst/>
                </a:prstGeom>
                <a:noFill/>
                <a:ln w="57150" cmpd="dbl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6" name="TextBox 115"/>
              <p:cNvSpPr txBox="1"/>
              <p:nvPr/>
            </p:nvSpPr>
            <p:spPr>
              <a:xfrm>
                <a:off x="1576105" y="1969370"/>
                <a:ext cx="97815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sz="1050" dirty="0" smtClean="0"/>
                  <a:t>Download DOI</a:t>
                </a:r>
                <a:endParaRPr lang="en-GB" sz="1050" dirty="0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3689498" y="5289633"/>
            <a:ext cx="1754248" cy="1149048"/>
            <a:chOff x="3689498" y="5289633"/>
            <a:chExt cx="1754248" cy="1149048"/>
          </a:xfrm>
        </p:grpSpPr>
        <p:sp>
          <p:nvSpPr>
            <p:cNvPr id="28" name="TextBox 27"/>
            <p:cNvSpPr txBox="1"/>
            <p:nvPr/>
          </p:nvSpPr>
          <p:spPr>
            <a:xfrm>
              <a:off x="3689498" y="5289633"/>
              <a:ext cx="1754248" cy="1149048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400" b="1" dirty="0" smtClean="0"/>
                <a:t>Download history</a:t>
              </a:r>
            </a:p>
            <a:p>
              <a:pPr algn="ctr"/>
              <a:endParaRPr lang="da-DK" sz="1100" b="1" dirty="0"/>
            </a:p>
            <a:p>
              <a:pPr algn="ctr"/>
              <a:endParaRPr lang="da-DK" sz="1100" b="1" dirty="0" smtClean="0"/>
            </a:p>
            <a:p>
              <a:pPr algn="ctr"/>
              <a:endParaRPr lang="da-DK" sz="1100" b="1" dirty="0"/>
            </a:p>
            <a:p>
              <a:pPr algn="ctr"/>
              <a:endParaRPr lang="da-DK" sz="1100" b="1" dirty="0" smtClean="0"/>
            </a:p>
            <a:p>
              <a:pPr algn="ctr"/>
              <a:endParaRPr lang="en-US" sz="1100" b="1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780097" y="5608420"/>
              <a:ext cx="1573051" cy="331770"/>
              <a:chOff x="3764493" y="5608420"/>
              <a:chExt cx="1573051" cy="331770"/>
            </a:xfrm>
          </p:grpSpPr>
          <p:grpSp>
            <p:nvGrpSpPr>
              <p:cNvPr id="133" name="Group 132"/>
              <p:cNvGrpSpPr/>
              <p:nvPr/>
            </p:nvGrpSpPr>
            <p:grpSpPr>
              <a:xfrm>
                <a:off x="4976417" y="5635895"/>
                <a:ext cx="290644" cy="275409"/>
                <a:chOff x="1918044" y="4143262"/>
                <a:chExt cx="290644" cy="275409"/>
              </a:xfrm>
            </p:grpSpPr>
            <p:pic>
              <p:nvPicPr>
                <p:cNvPr id="134" name="Picture 2" descr="Logo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92" t="1297" r="68752" b="2285"/>
                <a:stretch/>
              </p:blipFill>
              <p:spPr bwMode="auto">
                <a:xfrm>
                  <a:off x="1932277" y="4156495"/>
                  <a:ext cx="276411" cy="248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5" name="Oval 134"/>
                <p:cNvSpPr/>
                <p:nvPr/>
              </p:nvSpPr>
              <p:spPr>
                <a:xfrm>
                  <a:off x="1918044" y="4143262"/>
                  <a:ext cx="275747" cy="275409"/>
                </a:xfrm>
                <a:prstGeom prst="ellipse">
                  <a:avLst/>
                </a:prstGeom>
                <a:noFill/>
                <a:ln w="57150" cmpd="dbl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3764493" y="5608420"/>
                <a:ext cx="1573051" cy="33177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a-DK" sz="1200" dirty="0" smtClean="0">
                    <a:solidFill>
                      <a:schemeClr val="tx1"/>
                    </a:solidFill>
                  </a:rPr>
                  <a:t>Download 1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4" name="Rectangle 163"/>
            <p:cNvSpPr/>
            <p:nvPr/>
          </p:nvSpPr>
          <p:spPr>
            <a:xfrm>
              <a:off x="3780097" y="6020468"/>
              <a:ext cx="1573051" cy="25616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b="1" dirty="0" smtClean="0">
                  <a:solidFill>
                    <a:schemeClr val="tx1"/>
                  </a:solidFill>
                </a:rPr>
                <a:t>. . .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65" name="Right Arrow 164"/>
          <p:cNvSpPr/>
          <p:nvPr/>
        </p:nvSpPr>
        <p:spPr>
          <a:xfrm>
            <a:off x="2926931" y="5450766"/>
            <a:ext cx="644496" cy="5346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TextBox 165"/>
          <p:cNvSpPr txBox="1"/>
          <p:nvPr/>
        </p:nvSpPr>
        <p:spPr>
          <a:xfrm>
            <a:off x="2710438" y="6564455"/>
            <a:ext cx="2797106" cy="2935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a-DK" sz="1050" dirty="0" smtClean="0"/>
              <a:t>GBIF.org creates a download data set</a:t>
            </a:r>
            <a:endParaRPr lang="en-GB" sz="1050" dirty="0"/>
          </a:p>
        </p:txBody>
      </p:sp>
      <p:sp>
        <p:nvSpPr>
          <p:cNvPr id="132" name="Title 1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rgbClr val="33983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a-DK" smtClean="0"/>
              <a:t>GBIF and Digital Object Identifiers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37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47" grpId="0"/>
      <p:bldP spid="147" grpId="1"/>
      <p:bldP spid="2069" grpId="0" animBg="1"/>
      <p:bldP spid="232" grpId="0" animBg="1"/>
      <p:bldP spid="249" grpId="0"/>
      <p:bldP spid="249" grpId="1"/>
      <p:bldP spid="250" grpId="0"/>
      <p:bldP spid="276" grpId="0"/>
      <p:bldP spid="276" grpId="1"/>
      <p:bldP spid="277" grpId="0"/>
      <p:bldP spid="165" grpId="0" animBg="1"/>
      <p:bldP spid="166" grpId="0"/>
      <p:bldP spid="16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AutoShape 6" descr="data:image/jpeg;base64,/9j/4AAQSkZJRgABAQAAAQABAAD/2wCEAAkGBxQTEhUUExQVFRUVGB0YGBcYGBUeHhYZFRgXFxYXGhgdHCggHB4lGxcYLTEiJSorLi4uGCAzODMtNygtLisBCgoKDg0OGxAQGywkICYsLCwsLCwyLCwsLCwsLy8sLCwsLCwsLCwsLCwsLCwsLCwsLCwsLCwsLCwsLCwsLCwsLP/AABEIAG0BzAMBEQACEQEDEQH/xAAcAAACAgMBAQAAAAAAAAAAAAAABwUGAQIEAwj/xABKEAABAwIACgMJDgYCAgMAAAABAAIDBBEFBgcSITFBUWFxEyKBMjVCUnKRobGyFBcjNFRigpKTorPB0dIVFjNzwsNDUyTwJaPh/8QAGgEBAAMBAQEAAAAAAAAAAAAAAAMEBQIBBv/EADURAAIBAgIFCwUBAQEAAwAAAAABAgMEETEFEiFBURMUMjNhcYGRsdHwIlKhweFCNCMVkvH/2gAMAwEAAhEDEQA/AHigBACAEAIAQAgBACAEAIAQAgBACAEAIAQAgBACAEAIAQAgBACAEAIAQAgBAaySBoJcQANZJsB2oeNpLFkBW450kejPMh3MBP3tXpU0aE3uKNTSVvDfj3bf4RUuUWPwYJDzc0eq6kVq+JWemIbov8GjcozNsD+x7T+QXvNXxPFpiP2P8EhSY+0rtDukj8ptx52krh201kTw0pQlniu9e2JYaKujlbnRPa8b2kG3PcoJRcc0X6dSFRYwaZ0Lw7BACA5cKV7IInSyXzWWvYXOkgauZXUYuTwRxUqKnFylkjjwFjFBV5wiJuy1w4WNjqIG0LqdKUMyKhc062OpuJZRlgEAIAQAgBARGMGMUNHmdNnde9s1t+5te/nCkp0pTyIateNLDW3nRg7C0c0AqGZ3RkOOkWNmEg6Polcyg4y1WdwqRnHWWRXxlHot8v2ZU3NahX57S7fIPfHot8v2ZTm1Q955S7fIx75FFvl+zKc2qDnlLt8g98ii3y/ZlObVBzykHvk0W+X7MpzaoOd0zpwZj1STysijMme82bdhAvYnXyC5lbzisWdRuacpKKLOoSwCAEAIAQAgBACAEAIAQAgBACAEAIAQAgBACAEAIAQAgBACAEAIAQAgBACAreMuNsdNdjLSS+LsZ5R/IaeSnp0XPa8jOvNIQofTHbL07/YXdfhKeqeM9zpCT1WAGw8lg9etXIxjBbD5+pWq3EvqbfZ7IlqHEmoeM6Qshb883PmGjzkKOVxFZbS3T0XWksZ4RXb8/Z0fy5Qs0SVwLtzMz1dZecrUeUSVWVrHZKrt7MP6dUGKFFIc2OqcX6Rmkx5wI13Zmgrl16i2uJLHR9tN4RqPHhsx8sDwrsncoF4pWP4OBafOCR6l7G6W9HNTRE10JJ9+z3KzU0tRSSAuD4X7HA2vycNB5KdSjNcShKnVoS24xfzeW/FvHy5EdVYbBKBYfTGzmNHAa1WqW2+HkalrpP8AzW8/f3L61wIBBuDpBG0FVDZTxMoCAx7+IT8m+21S0OsRVveokKjAuFH00zZWa26x4zT3TTz9ditGcFOODMCjVdKamh3YPrWTRtljN2vFx+h4grKlFxeDPpqc1OKlHJnQvDsEAIAQAgF1lg1U3OT1MVy03mdpDKPiTGJfelvkS+3Io63W+RNa9QvH1YrMW8GCpqIoC4sEl+sBe2axztX0VeqS1YuRmUYa8lHj7F896xnyl32Y/cqnO3wL/MV9xj3q2fKXfZt/cvedvgOYr7g96pnyl32bf3Jzt8D3mK+4x71TPlLvsx+5OdvgOZLid2BMnTaeeOYTucYzfNLAL6CNd+K4ncuUXHA7p2ihJSxyLwqxbKdjNlFpqOZ0D45nyNAJzAzN6wDhpc8bDuUsaTksSKdZReBXZssrPApHHypWt9Aa5d8h2kbuOw5HZZJNlIztlP7F7yC4nPOXwNRljl+Sx/au/YnILiOcvgdEOWM+FSD6M36xrzkO0K5e9EvQ5WqRxtJHNFxzWuA+qc70Ll0JbjtXMd5b8D4fpqoXgmZJtIB6w5sNnDtCjlFxzJYzjLJkkuTsEAIAQAgBACAEAIAQAgBACAEAIAQAgBACAEAIAQAgKljpjP0A6GE/CkdZ3/WD/kfRr3KxRo631PIytIX/ACX/AJ0+lv7P6UfAeBpauTNZq1vedTb7TvJ3bfSrU6igtpi21tUuJ4R8X83lowlXw4NHQ0zA6cgZ8jtNr6Rfj80WA9cEYyq/VLI06talYrk6Kxlvb+fgpuEMISzOLpXueeJ0Dk3UOxWoxUcjIq1Z1XjN4/OBJYvYwCns10Mb2E3ccwZ/Y4nT2qOpS19uJZtbvkdjimu7ac/8dnMxka8Nc5+cL5pDCTewL75o82hdcnHVwOedVXU1k8MXj3eeQyMC4YkdmNqGNa5/cPjJex9rayLhh06LnSqM4LOJ9BQrzaSqra8mtqfsS9XSskaWSND2nWCLhRptPFFqcIzWrJYoWeN2KBp7yw3dDtGsx897eOzbvV6jX1tjzMC8sHS+uG2Pp/AxLxqNO4QzG8JOgn/iJ/x3jZr3pWo621Zntjeuk9SfR9P56DRBVA+gIHHv4hPyb7bVLQ6xFW96iXzeLXAeAzUw1DmaZIcxzR4wOfnt56BbiLbVenU1JLHJmLQoOrCTjmsP2SuTvGHoZOgkPwcp6pPgPOgdjtXO3FR3FLWWss0WLC41Jajyf4f99RqKgbgIAQAgBALrLBqpucnqYrlpvM7SGUfEmMTO9LfIl9uRR1ut8ia16hePqxd5PO+FNzd+E9XLjq383mfadbH5uY8Vlm2CAEAIAQAgPn/Kz3zm8mP8NquUugUq3TKgpCIyEPDIQGUPDZDw3ieWuDmktcNIcCQQd4I0hDwY+J2U2SMiKtJkj1CW3XZ5QHdDjr5qCdFPbEsU7lrZPzG5BM17Q9jg5rgC1wNwQdIIO0KsXU09qPRD0EAIAQAgBACAEB5zztY0ue5rWjW5xAA7SiWJ42ksWVzCGPlFFoEhlO6ME/e0N9KlVGbKk76jHfj3FcrMpj3ECGFrQTa7ySdJ8UWHpKlVut7Kc9JtvCEfMZSqmwCAEAIAQAgBACAEBGYxYVFNA6Q6XamDe46v15ArunDXlgVru4VCk5+XeKejppKmcNBzpJHXLjx0uceAWhJqEcdx8rThOvU1c29/qxmVZZg6jPRi5bYC/hvcQM53r5CypLGrPafSVNWytnqLL8t8RVVE7nuc95LnONyTtKvpJLBHzEpOTcpPFs816eGF6el7xGxYjfG2pls+5OawgFtgc3OIOs3BtsVSvWaeqja0dZQlFVZ7eC3F2oqKOJubExrG3vZoA0naqkpOW1mzTpwprCCwR0Lw7MOaCLEXB1jegFLjti97llzmD4GTufmO2s/McOS0aFXXW3M+cvrXkZ4x6L/HZ7FmycYdMjDTvN3Ri7CdrNVvom3YRuUFzTwesi/o241o8nLNZd38JbHv4hPyb7bVFQ6xFq96iRW8k2up5R/7FPd7vEo6Kzn4fsjcouL3QydOwfBynrAeA86T2O1878F3b1dZarzRHf22pLXWT9f6WzELGH3TDmPPw0QAdfW9upr/AMjx5qvXpajxWTL9lccrDCWa+YlpUBdBACAEAussGqm5yepiuWm8ztIZR8SYxM70t8iX25FHW63yJrbqF4+rF3k874U3N34T1cuOrfzeZ9p1sfm5jxWWbYIAQAgBACA+f8rPfObyY/w2q5S6BSrdMqAUhEXDJjgCCsqXx1DS5rYi8AOc3TnNGkg31EqOrJxWwkpQUngxptyb4N+Tf/bP+9V+VnxLPIQ4HJW5LKB46jZYjvZI4+h+cvVWkcu3gUTGjJpUUzTJEfdEY0nNFntG8s05w4jzKaNVPMr1KEo7VtKQFKVzYIeDDyUY1GGUUkrvgpT8GT/xyHwR81x2eNzKhrQxWKLNtV1XqvIciql8EAIAQAgBACAEBUsqPxB3ls9pTUOmUr/qX3oTzVcMJntB3TeY9a9Z4s0fRCzD6sEAIAQAgBACAEAIBbZR8IZ87YgerE258p+n0Nt5yrttHCOPE+c0vW1qqprJer/nqSmTbBmbG6oI0vOa3g1p63ncPuhcXM9uqWtEUMIOq9+xdy/voTuNdN0lO5lic4tAtbXfq/esO1Q0nhLEvXtPlKLjxw/n5E+FpHySLfSZP5nNaXyMZfW2xJA9V+HpVZ3MVkjXhoio0nKSXYdVNikynq4Gynpo5M4C7bAPaM4Bwubiwd5l467lB4bGSw0fGlXgp/Unj5rbt/JfgLalTNwygBACAjMY8GCpp5ItpF2nc9ulp8/oJXdOepJMguaKq03Dy7xP4GrzTzxy6RmO6w+bqePMStKcdaLR83QqOlUU+HxjTx5degmI1EN9tioUOsR9Be/88iuZJtdTyj/2Ka73eJS0VnPw/ZesI0LJonxSC7Xix/IjiDYjkqsZOLxRq1IRnFxlkxOOE2Daz50Z5CSM/kR5iOC0fpqwMD67ar2r8r5+RxYMr2TxMljN2vFxw3g8Qbg8lnSi4vBm/TqKpFSjkzqXJ2CAEAussGqm5yepiuWm8ztIZR8SYxM70t8iX25FHW63yJrXqF4+rF3k874U3N34T1cuOrfzeZ9p1sfm5jxWWbYIAQAgBACA+f8AKz3zm8mP8NquUugUq3TKgpCIYmRH47L/AGD7bFDXyJ7fpMdaqlsEAIBNZWcVWwPFVC20crrSNGpshuQ4DYHWPaOKtUZ47GUbinqvWQvQpiqbMcQQQbEaQRsI1FDw+kMV8Ke6aSGba9gzvKHVf94FUZrBtGtTnrRTK9jJlIp6Z7oo2OmlYS1wHVa1w0EFxFyeQKkhRctpDUuoweC2spVflNrX3zOjhGzNZnHtL7g+YKVUYoqSu6jy2ETJjjXO11UvYWt9kBd8nHgQuvV+5m0OOFc3VVS9pDvaBTk48DznFVf6ZYcEZT6hhAnYyZu0gZj+ejqnlYc1xKhF5E0L6a6SxGbgLDcNXH0kLrjU5p0OYdzhs9R2KtKLi8GaNOrGosYnDjvheSlpTLFm5wc0dYEizjY6AQuqcVKWDI7mq6dPWiK7DWOVTVRGKUR5pIPVaQbtNxpLirUaUYvFGRWuqlSOrLDAgWqQqM9WGxB3L05LgMolZuh+o796h5CBd/8Akq/Z5f0n8S8bJ6qo6OUR5uY53VaQbgtA1uO9R1aUYxxRasr2pWqassMiYxgxwhpXGMh0kotdoFgLi4u46NW66jhRlPbuJ7m/p0Xq5vgVCtygVL/6bY4hssM4+c6PQrCt4rMy6mla0uikvz88iMkxoq3a6h/Zmj1AKRUocCrK+uH/ALf49jEeMlWNVRJ2kH1he8lDgcq9uF/tktg/HupYfhM2UcRmnsc3R6Co5W8HlsLNLStePSwl+H+PYveAsPRVTbxmzh3TD3Tf1HEKrOm4Pabltd07hYxz3reSijLIlMOVOfUTP3yOtyBIHoAWnBYRSPjLmetVnLtY3sC0vRU8UfisaDztpPnus6bxk2fW29Pk6UYcEjqkjDhYgEXB072kEHsIHmXKeBK4p7GKbD9E6mrC97LRmXpG21Obn51gdV7bPyWjTkpwwXA+VuqcqFw5SWzWxXBrHEuk2OLHyRRUo6V0jgCTnNDBt1jSQLnsVZUGk3LYbD0lCU4wo/U34YEtX0crnF7KgssOqwxxuaDtvozzcbj+iijKOTRbqU6jetGeHZgmvf8AJ4xYXka1nSwvc5+2Fr3NA8Z2cGlum+jSRZeuC24PzOY15pLXjtf24tfnDyJdjrgHfvBHoOpRlpPEygBACASuNtL0dZO0as/OH0wH/wCS1KLxgmfMXcNWvJdvrtLpXVPSYEzjr6NjTzY9rT6lVisK+Haak5a1jj2I4sk2up5R/wCxdXe7xItFZz8P2MNUzYKxj3i97qhzmD4aK5b84eEzt2cRxKnoVdSWDyZTvLflYYrNfMCnZPMYegl6GQ2ilOi/gSageAOo8bcVZuKWstZZooWNxyctR5P8P+jYWebYIAQC6ywaqbnJ6mK5abzO0hlHxJjEvvS3yJfbkUdbrfImtuoXj6sXeTzvhTc3fhPVy46t/N5n2nWx+bmPFZZtggBACAEAID5/ys985vJj/DarlLoFKt0yoKQiGJkR+Oy/2D7bFDXyJ7fpMdaqlsEAICDx3oBPQVLLXPRlzfKj67PvNC7g8JJkdWOtBo+dArplmwQ8HTkbqc6iez/rmcByc1r/AFuKq119RftH9GHaUvKrg7oq9zwOrO1sg8odRw+6D9JTUXjEq3UcKmPEreD8FzT/ANGGSTixjiBzcBYdqkbSzK8YSl0ViTLcRcIEX9zO+vCPQX3XHKw4knNqv2+hF4RwVNTkCaJ8ZOrOGg8naj2FdqSeRDOEodJYHKF0Rkxixht9HO2VpObqkb47No5jWOIXE4aywO6NV0p6y8RoZTZQ7BxcDdrnRkHeCQQfMq1HpmnfPGg33Cea4K6YeJ6NQ5Z6BDlmwcN69OG0W/Jgf/MP9p3tMUFx0C9ozr/B/o78qNDmzRTDU9pYebDcecO+6vLaWxo70tTwnGfFYeRUaSkkkNo2PefmtJtzsNCsNpZmXGEp7Ipvu2kvHilWHSIHdrox6C5R8tDiWFYXL/x6e5x1+CZof6sT2DeRo5Zw0eldxnGWTK9W3q0unFr5xOMLshOrB1c+GRskZs5p842tPArmUVJYM7pVZUpqcc18wHNg6sbNEyRup7QRwvrHYVmSjqvBn2NKoqkFNZMSTOsRfadPadK1cj4tfU1jvHsFkn3AIDSWJrhZwDhuIBHmKJ4HjimsGVzDeKDJHGWFxhm1gt0NJtbUNIvvHpU8K7WyW1Gdc6OjUevTerLs+egYmVeZTls8vwjZHBzZHdZtzZretp06xzSssZYxWw9sKmrSwqS2pvHF7VwzMYax1hgeYw10jmmzs2wA4Zx1nkkLeUljkLjSVKlLVSbfYerMd6MgEykX2GOTRzs23mKc3qcDpaTtn/r8P2LCxwIBBuDpBG0HUVAXk8dqMoeggFJlGbatdxYw+gj8lo23Vnz2kf8AofciYpj/APBP5n8dRP8A6PnAsw/4H4+oZJtdTyj/ANiXe7xGis5+H7GGqZsAgFXlIxd6KT3RGPg5T1wPBkO3k7133hX7arrLVeaMa+t9SWusnn3/AN9S0ZP8YvdMPRyG80QAN/DZqa/nsPn2qC4parxWTLllccpHVea/JbFXLoIBdZYNVNzk9TFctN5naQyj4kxiX3pb5EvtyKOt1vkTW3ULx9WKTBWEH08jJoyA9l7Ei40tLTo5Eq/OKksGZVObg1JFi98Wt8eP7MfqoebUyzzyrxRj3xa3x4/sx+q95tTPeeVewx741d48f2Y/Vec2pjnlTsD3xq7x4/sx+qc2pnvO6nFFixCxvqaqq6KZzC3o3O0NAN2lgGntKir0Ywhiie3uJznqvgMZUy8fP+VjvnN5Mf4bVcpdApVumVBSEQxMiPx2X+wfbYoa+RPb9JjrVUtggBAc+EP6Ul/Ed7JXqPHkfL0eoclfMdZHoEA3siY/8eo/uj2GqtXzRes+i+8uuFMA09Q+N88bZDFfNDtI62be7dR7ka1EpNZFiVOMmnJZEhGwNAAAAGoAWA7FydnPV4Shi/qSxs8p7W+sr1JvI5c4rNkDhzDeDqiF8MlTAQ4Ed205p8Fw3EFdxjNPFIhqVKM4uLkhGs1K8YpuEOR45PpxLg+HOAOaCzTp/puLW+gBUaqwmzbtHrUVj3eRyZTYGihcQ1oOezUB4y6odMiv0uRfehRNV0w2e0HdN5j1oeLNH0F7lZ4jfqhZuJ9VqrgbMhaNIa0HgAvMQkkc+E8FxVAa2ZgeGuzgDfWARp3jTqXUZuORHVowqpKaxw2nRDC1gDWNDWjUAAAOwLlvHMkjFRWCRrUVcbO7exnlOA9ZXqTeR5KcY9JpEbVYco3NLHzwua4WIzmkEFdqnNbUmVp3VtJOMpxw70KOpY1r3hpzmhxDTvaCQD2haKy2nyk0lJqOWLwNF6cDMyb1GdSuafAkIHJwDvWSqNysJ4n0miJ40HHg37i3q48x727WOcPqkj8ldTxSPnai1JNcG/wO+nkDmtcNTgCO0XWW1gz7WLxSZ6Lw6BACA4MJwQAGWZrLNaQXuAuGuFiL69I0W4ruLllEhqxpJa9RLYs+wSr7XNtV9HLYtQ+Q2Y7DUoektgzGapgaGxydQamOAI5adIHAFRypQltaLVK8rUlhF7ODGlgDDMdVEHsIzvCZcXadoI3bis+pTcHgz6O3uI1oay8VwJNcE4n8fps6ul+bmt8zAT6SVpW6wpo+cv5Y3EvBfgsLYs3AR4jO+tMCFBjjcfOBdUcLD5xPPJNrqeUf+xe3e7xOdFZz8P2MNUzYBAc9fRsmjdFILseLEfmNxGw8F7GTi8UczgpxcXkxMzxzYNrNHdRm7TskjO/gRoO4jgtJONWBgtTt6vavyhx4JwiyoiZLGbteL8QdRaeINx2LOlFxeDN2nUVSKkjrXJ2LrLBqpucnqYrlpvM7SGUfEmMS+9LfIl9uRR1ut8ia26hePqxcYhwtfXU7XtDmkuuHAEH4J50gq5XeEH83mdapOrFP5sY5v4LT/J4fs2fos3XlxZs8nDgjH8Fp/k8P2bP0TXlxY5OHBB/Baf5PD9mz9E15cRycOCD+C03yeH7Nn6Jry4scnHgj1psHQxnOjijY61rtY0G264COTebPVGKyR1Lk6Pn/ACs985vJj/DarlLoFKt0yoKQiGJkR+Oy/wBg+2xQ18ie36THWqpbBACAhsc63oaGpkvYiJwb5TxmM+84LqCxkkR1ZasGz5xAV4yzYIeDsyO02bQF3/ZK53Y0NZ62FVaz+o0LRfRj2nZjjjzFRfBtHSz27gGwZfUXu2ctZ4a15Ck5bdx7WuI09mbFVhjHCsqSc+ZzWnwI7sby0G7vpEqzGnGOSM+depPN+WwgwF2QYG4Q8NgvTk3CHLHLkp+ID+4/1hU6/TNix6nxZ6ZUPiDvLZ7SUOmeX/UvvQnmq6YTPaDum8x60OVmj6IWYfWAgITGTGWKkb1utIR1YxrPEnwRx9akp0nMqXV3Cgtu17kLnCuN1VOT8IY2+LHdvnd3R89uCuRowjuMGtf16m/BcFs/OZCHSbnSd5UpSe3abBDwyF6eGyHgwsmH9Kbyx7Kp3WaPoNDdXPv/AEVjHSj6Ksl3PPSD6ev7wcp6MsYIzNIU+TuJdu3z/uJfcR67paSPxo/gz9Hufu5qqV44TZu6Nq8pbx7Nnl/CfUJfBACAqWUpjzTNzQS0SAvtsFiATwuR6FZtsNcy9LKTorDLHb87xZK8fPGEPTCHoMkLTdri07wSD5wmGJ0m47U8BxYsvkZRsdUuJcGl5LtYbpLbnaQ22vSs2rg5tRPp7VzjQTqPbhj4f/goa2d08z3260ryQOL3dUekBaMUoxw4Hzk5OpNy3t+o0caaURYLfGPAjY36rmBUKTxq4n0FzDUtXFbkiDyTa6nlH/sUt3u8SporOfh+xhqmbAIAQFax6xe91QXYPho7lnzh4TO3ZxAU1CrqS25FS7t+VhszWXsUfJ7jD7nm6GQ2ilNtPgSag7gDoB7NytXFLWWKzRQsq/Jy1Xk/wxurPNoXWWDVTc5PUxXLTeZ2kMo+JMYmd6W+RL7cijrdb5E1r1C8fVi7yed8Kbm78J6uXHVv5vM+062Pzcx4rLNsEAIAQAgBAfP+VjvnN5Mf4bVcpdApVumVAKQiGJkR+Oy/2D7bFDXyJ7fpMdaqlsEAIBU5ZMYQc2jjNyCHzW2W/psPnzjybvVijH/RTuZ/5XiK4KwUzdjSSABcnQANpOgBDwfFXP8AwvBQtYvijDG7jK/bxGcSeQKppa8zSk+SpdwjZZXPc5zyXOcS5zjrJOkkq4ZbeO1mq9OWMXFrJi+VjZKmQxBwuI2gZ9jqzidDTwsezUoJ10tiLdOzcljJ4FrhybUDdbJH8XSP/wASFFy0ywrOlw/InKyMNkkaNTXuA5BxA9CuLIyJLBtGgXpwOXJT8QH9x/rCp1+mbFj1Piz0yofEHeWz2kodM8v+pfehPNV0wme0PdDmPWhzvPohZh9YcuE61sMUkrtTGl1t9hoHadHavYx1ngR1aipwc3uQj62sfNI6SQ3e83J9QHAbAtKKSWCPk6lSVSTnLNnmF0RFtxbxKfUMEkjujjdpaALucN+5o3HTyUFSuovBGla6NlWipyeC/L9i1Q4iUjRpEj+Jef8AGygdxM0Y6Kt1mm/H2wF7h+mbFUyxsFmtdYC5NhYbTpVym24pswLqEadaUY5JnCuyuMLJh/Tm8seyqV1mj6DQ3Vz7/wBHvlEwV0kImaOtF3XFh1+Y2PK68t54PV4nelrfXpqos4+hWMSMNCnnzXm0ctmu+a7wXemx58FPXp60dmaM3RtzyNXCWUvXcxqqgfUAgBAaTRNe0tcAWuBBB2g6CF6nhtR5KKksHkKDGPAElLIQQTGT1H7CNgJ2O5rSp1VNdp8rdWk6EsMNm5/N5DFSFUwh0TGKWBzU1DW2+DYQ6Q7LA3zebjo5X3KKrPUiW7Og61VLctr9vEt+UjDYZH7nYevJpf8ANZu+kfQCq9tTxeszU0lcaseSWbz7v6V3J7gjpqkSEdSHrc3nuB2a+wb1NcT1Y4cSlo6hylXWeUfXd7+ReMe/iE/JvttVSh1iNe96iRW8k2up5R/7FPd7vEo6Kzn4fsYapmwCAEAIBWZS8XOjf7pjHwchtIB4Lz4XJ3r5q/bVcVqvMyL631XrrJ59/wDfXvLHk7xj90RdDIfhYhrOt7NQdzGo9h2qC4parxWTLVnX146ss16EVlg1U3OT1MUlpvI9IZR8SYxL70t8iX25FHW63yJrbqF4+rF3k874U3N34T1cuOrfzeZ9p1sfm5jxWWbYIAQAgBACA+f8rPfObyY/w2q5S6BSrdMqCkIhiZEfjkv9g+2xQ18ie36THWqpbOaur4oW50sjI273ua0eclepN5HjaWYvMbMqcbWmOi67zo6YghreLQdLjz0c1NCi/wDRWqXCyiKWWVz3FziXOcSXOJuSTpJJVkpswEOS/ZKMWjPP7pkHwUB6t/Dl2W4N1883ioa08FgWLanrS1nkiz5aXkUsI2GbT2RvsuKHSZLeP6F3igCtGcdmCHtbPCX2zBKwvvqzQ9pdfsuvHkxHDWWPFH0qFnm4cmFcIsp4nyymzGC547gN5J0AcV7FNvBHM5qEdZnzpNKXOc463EuPNxJ/NaCMBvF4mAvTgc2Sn4gP7j/WFTr9M2LHqfFntlNZegfwcw/fA/NeUOmL9f8Ai/D1E61XjBZtZDhj5xfwsyphZIwgkgZ42sdbrNI2afONKz5xcXgz6ehWjVgpL4yLyiuIoZLbXMB+u0/ku6HTRX0l/wA78PUUgV4+aNl6csfNE9pjYWWzS0FttVrC3oWW89p9nBpxTWRvNM1jS5xDWtFyTqAGsoljsR7KSisXkJXC9WJp5ZBqe8kctnostOEdWKR8bXqcpVlNb2cq6IRhZMP6c3lj2VSus0fQaG6uff8Aouj2gggi4Ogg7QVWNhrHYxS42YANLLoBML+4O7ew8Rs3jtWjSqa67T5W+s3bz2dF5exYcS8axZsE7rEaI3nbuY479x26teuCtR/1E0NHaQypVX3P9P8AXuXpVTbBACAg8dqlrKOW/hjMA3l+j0C57FLQWM0U9ITUbeWO/Z5igK0j5cn8VMWX1Tw5wLYB3TtWdbwW7+J2c1DVqqCw3l6zs5V3i+jx49iLxhrC0GDocyNrQ8jqRjb89223E6SqsISqyxZsV69K0hqxW3cv2xZQxTVc9hd8spuT6ydzQPQLK83GEexGDFVK9Ti388hw4CwUymhbEzZpc7a5x1uP/uoBZs5ucsWfTUKMaMFBHBj38Qn5N9tq6odYiO96iRW8k2up5R/7FPd7vEo6Kzn4fsYapmwCAEAIDwraVksbo3jOY8EEcCvU2nijmUVJOLEtWwTYNrOqetGc5jjqkYd/Ai4PG/BacXGrAw5Rlb1e78onso+E2VMFHNH3L+k0bWnqZzTxBUNvBxlJMtXdRVIQku0suJnelvkS+3Ioa3W+RZtuoXj6sXeTzvhTc3fhPVy46t/N5n2nWx+bmPFZZtggBACAEAID5/ys985vJj/DarlLoFKt0yoKQiPWCdzDdjnMO9riD5wh5idP8VqP++f7WT9y8wXAYvizlcbm50k7TpPnXp4zKHhlDkt+JeIs1aQ94MVPrLyNLxujB1+Vq56lHOoo95LSoue3cPKgomQxtiiaGsYLNaNg/M8dqqNtvFmjFKKwRX8pGB3VNC8MF3xkStA1nMvnAcS0u7bLulLCRDcQ1oPAQoV0yjcIeFmwTjzWwMEbJA5jRZoe0OzQNQB124ElRulFvEljc1IrBM4MM4fqKsgzyF4GpugNbyaNF+OtdRgo5EVSrOfSZHBdkRuEORyZKD/4PKV/5H81Tr9M2LHqvFlhxiwf09NNENb2EN8oaW+kBRwlqyTJ60OUpuPFCDzSDYixGgg7CNYWgfNM3C9OWesTyDcEg7wSD5whzi08UWXFGhNT7qiuS50HVuT3TXsc3SdlwFHVlq4PtLVpTdbXjvcdnfjsK+WkEgggjQQdYI1gjepSg+02C9OSawTjNU07cyN/U2NcAQOW0cr2UcqUZbWWaN7WorVi9nB7TTCuMFRUC0sl2+KAA3tA19t17CnGORxXu61bZN7OG4jQpCsbIeDByYH4OcfPb7P/AOKndZo39DP6J9/6LsqptHPX0TJmOjkbnNdrHqI3Eb17GTi8UR1aUasXCaxTFbjJixJSknS+E6n7uDxsPHUfQr9Oqp958xd2M7d45x4+51Yv45ywAMkBljGq56zRwJ1jgfOvKlBS2rYya10lUpLVn9S/KLxg7Gammtmyta7xX9U+nX2XVSVKcc0bVK9oVejLbwexkuDdRlso2PNNU1MzIYonmNmnOtZpc7bnHRYD1lW6DhCOs3tMbSMK9aoqcIvBb92P8NKTFekpbPq52OcNOYSA2/k907/3QjrTnsgjyFjb0PqrSTfDd5ZsxhrH4AZlKzgHuFgB81n625L2FtvmK+lFhq0V4v8ASKhRUU9ZMQ3Oke43c9x0Di52wcPMFYlKNNbTNp06lxPZte9+/wA7hqYtYvR0jLDrSO7t9tJ4Dc3gqFWq5vsPorW1jQjgtr3smVEWiAx7+IT8m+21S0OsRVveokVvJNrqeUf+xT3e7xKOis5+H7GGqZsAgBACAEBW8eMXfdcHVA6aO7ozv8ZnbbzgKahV1JbcitdUOVhszWQmHSOzcwk2Dic07HGwdo2HQL8lpYbzFxeGA3sS+9LfIl9uRZ9brfI2LbqF4+rF3k874U3N34T1cuOrfzeZ9p1sfm5jxWWbYIAQAgBACATWUnFGsnrpZoYHSRuDLOaWeCxoOguvrG5WaU4qODZVqwk5YpFPkxTrm66SfsjcfUpdePEi5OXA8f5eq/ktR9jL+1NaPE51ZcGbR4t1h1UtR9lJ+YTXjxPNST3MkKXEXCD9VLIOLixvtOBXjqR4nXJTe4sGDcktU+3TSRRDhd7vMLD0rh147jtW0nmy8YAyb0dOQ5zTO8eFLYgHhGOr57niopVZMmhbwj2lwAUROZQAgFpjnk2Mj3TUeaC43dCTYEnWWHUL+KdHEalYp1sNkilWtcXrQ8hd1mAqmI2kp5m/QcR2OAIPnU6lF5MoypzjmmFJgaokNmQTOPCN/rtYI5JbzxU5vJMu2LOTOR7g+sPRsGnomm7ncHOGho5Enkop1l/ks0rJvbPLgaY6YmVDqt7qanvE5rLZpjABDQ0gAkeL6Up1Vq7WeXFtNzxgthCDEmv+TO+tF+9ScrDiV+a1vt9PcZOTTBs9PTyRzxmM9KXNBLTcFrRsJ2gqtWkpPFGjZ05wg1JYbS3KItlFxxxE6d7pqchsjtL2HQ158YHwXb9h4aSbFOthsZm3VjrvXhnwKDV4AqojZ8Eo4hpcPrNuFZU4vJmVO3qxzi/nceUWDZjqhlPKN/6L3WXEj5Ko8ovyZesm+B54pnvlicxpjzQXaLnOabW16gdir15xawTNPR1CpCblKOCwJPG3EwVDjLCQyU9009y/jwdx2+lc0q2rseRLeaPVV68Nj/D/AKUGswHURGz4ZBxDSR9ZtwrSqReTMSpbVodKL9fQ8ocHzONmxSOPBjv0XrlFbyNUaktii/JllwJiLNIQZ/gmbRoLzyGpvM+ZRTuIro7S/b6LqTeNT6V+f4duN2KrzJH7lhuwRhpALRYtJ13Okm+tc0aywesyW+sJuUeRjsww3fsgv5UrP+h31o/3KXlqfEo//H3P2fle5bcQMFzwGYTRlgdmFty06W519RO8KvcTjLDBmrou3q0XLlFhjhw7S4qsa4IDDmgixFwdYO1A1iVPDGIkMl3QnoXbrXYfo+D2aOCsQuJLPaZVfRVOe2n9L/HkVKuxNq4/+MSDewg+g2PoVmNeD3mXU0bcQ/zj3Eb7jqI/AnZybIPUF3rQe9EHJ1obpLzAtqX6LVDuHwp9CfQuH4Pf/eWz6n/9jopMVquTuYHDi+zfXpXjrQW8kp2NeWUPPYWbBWTzSDUSX+ZH+bzp8wHNQTuvtRo0dE76r8F7l2oaKOFgZEwMaNg9Z3niVUlJyeLNenTjTjqxWCOheHYICHxvpHy0cscbc57gLAW02e0nXo1BSUZKM02V7qEp0ZRitpBZOcDz05n6aMszszNuWm+bn31E7x51NczjLDVZU0fQqU9bXWGOH7LqqppggBACAEAIBb4+4mSPm6eljz+k/qMBaLO8cXIGnbx07VdoV0lqyZm3VrJy1oLPMsmK2D5I8HNikYWyBsgzbi93OeRpBtpBCgqyTqYrLYWreEo0VFrbtFgMS6/5M/60X71e5enxMxW1b7fT3D+TK/5M/wCtF+9OXp8fU95vW+309zH8l1/yZ/1ov3py9Pie83rfb6e5j+S6/wCTP+tF+9OXp8Rzer9vp7h/Jdf8mf8AWi/enL0+Pqe83q/b6e504MxPrmzROdTvDWyMcTnR6AHgk93uC5lWp6r2nUaFXWX071w9x2LNNYEAIAQAgBACAEAIAQAgBACAEAIAQAgBACAEAIAQAgBACAEAIAQAgBACAEAIAQAgBACAEAIAQAgBACAEAIAQAgBACAEAIAQAgBACAEAIAQA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62" name="AutoShape 8" descr="data:image/jpeg;base64,/9j/4AAQSkZJRgABAQAAAQABAAD/2wCEAAkGBxQTEhUUExQVFRUVGB0YGBcYGBUeHhYZFRgXFxYXGhgdHCggHB4lGxcYLTEiJSorLi4uGCAzODMtNygtLisBCgoKDg0OGxAQGywkICYsLCwsLCwyLCwsLCwsLy8sLCwsLCwsLCwsLCwsLCwsLCwsLCwsLCwsLCwsLCwsLCwsLP/AABEIAG0BzAMBEQACEQEDEQH/xAAcAAACAgMBAQAAAAAAAAAAAAAABwUGAQIEAwj/xABKEAABAwIACgMJDgYCAgMAAAABAAIDBBEFBgcSITFBUWFxEyKBMjVCUnKRobGyFBcjNFRigpKTorPB0dIVFjNzwsNDUyTwJaPh/8QAGgEBAAMBAQEAAAAAAAAAAAAAAAMEBQIBBv/EADURAAIBAgIFCwUBAQEAAwAAAAABAgMEETEFEiFBURMUMjNhcYGRsdHwIlKhweFCNCMVkvH/2gAMAwEAAhEDEQA/AHigBACAEAIAQAgBACAEAIAQAgBACAEAIAQAgBACAEAIAQAgBACAEAIAQAgBAaySBoJcQANZJsB2oeNpLFkBW450kejPMh3MBP3tXpU0aE3uKNTSVvDfj3bf4RUuUWPwYJDzc0eq6kVq+JWemIbov8GjcozNsD+x7T+QXvNXxPFpiP2P8EhSY+0rtDukj8ptx52krh201kTw0pQlniu9e2JYaKujlbnRPa8b2kG3PcoJRcc0X6dSFRYwaZ0Lw7BACA5cKV7IInSyXzWWvYXOkgauZXUYuTwRxUqKnFylkjjwFjFBV5wiJuy1w4WNjqIG0LqdKUMyKhc062OpuJZRlgEAIAQAgBARGMGMUNHmdNnde9s1t+5te/nCkp0pTyIateNLDW3nRg7C0c0AqGZ3RkOOkWNmEg6Polcyg4y1WdwqRnHWWRXxlHot8v2ZU3NahX57S7fIPfHot8v2ZTm1Q955S7fIx75FFvl+zKc2qDnlLt8g98ii3y/ZlObVBzykHvk0W+X7MpzaoOd0zpwZj1STysijMme82bdhAvYnXyC5lbzisWdRuacpKKLOoSwCAEAIAQAgBACAEAIAQAgBACAEAIAQAgBACAEAIAQAgBACAEAIAQAgBACAreMuNsdNdjLSS+LsZ5R/IaeSnp0XPa8jOvNIQofTHbL07/YXdfhKeqeM9zpCT1WAGw8lg9etXIxjBbD5+pWq3EvqbfZ7IlqHEmoeM6Qshb883PmGjzkKOVxFZbS3T0XWksZ4RXb8/Z0fy5Qs0SVwLtzMz1dZecrUeUSVWVrHZKrt7MP6dUGKFFIc2OqcX6Rmkx5wI13Zmgrl16i2uJLHR9tN4RqPHhsx8sDwrsncoF4pWP4OBafOCR6l7G6W9HNTRE10JJ9+z3KzU0tRSSAuD4X7HA2vycNB5KdSjNcShKnVoS24xfzeW/FvHy5EdVYbBKBYfTGzmNHAa1WqW2+HkalrpP8AzW8/f3L61wIBBuDpBG0FVDZTxMoCAx7+IT8m+21S0OsRVveokKjAuFH00zZWa26x4zT3TTz9ditGcFOODMCjVdKamh3YPrWTRtljN2vFx+h4grKlFxeDPpqc1OKlHJnQvDsEAIAQAgF1lg1U3OT1MVy03mdpDKPiTGJfelvkS+3Io63W+RNa9QvH1YrMW8GCpqIoC4sEl+sBe2axztX0VeqS1YuRmUYa8lHj7F896xnyl32Y/cqnO3wL/MV9xj3q2fKXfZt/cvedvgOYr7g96pnyl32bf3Jzt8D3mK+4x71TPlLvsx+5OdvgOZLid2BMnTaeeOYTucYzfNLAL6CNd+K4ncuUXHA7p2ihJSxyLwqxbKdjNlFpqOZ0D45nyNAJzAzN6wDhpc8bDuUsaTksSKdZReBXZssrPApHHypWt9Aa5d8h2kbuOw5HZZJNlIztlP7F7yC4nPOXwNRljl+Sx/au/YnILiOcvgdEOWM+FSD6M36xrzkO0K5e9EvQ5WqRxtJHNFxzWuA+qc70Ll0JbjtXMd5b8D4fpqoXgmZJtIB6w5sNnDtCjlFxzJYzjLJkkuTsEAIAQAgBACAEAIAQAgBACAEAIAQAgBACAEAIAQAgKljpjP0A6GE/CkdZ3/WD/kfRr3KxRo631PIytIX/ACX/AJ0+lv7P6UfAeBpauTNZq1vedTb7TvJ3bfSrU6igtpi21tUuJ4R8X83lowlXw4NHQ0zA6cgZ8jtNr6Rfj80WA9cEYyq/VLI06talYrk6Kxlvb+fgpuEMISzOLpXueeJ0Dk3UOxWoxUcjIq1Z1XjN4/OBJYvYwCns10Mb2E3ccwZ/Y4nT2qOpS19uJZtbvkdjimu7ac/8dnMxka8Nc5+cL5pDCTewL75o82hdcnHVwOedVXU1k8MXj3eeQyMC4YkdmNqGNa5/cPjJex9rayLhh06LnSqM4LOJ9BQrzaSqra8mtqfsS9XSskaWSND2nWCLhRptPFFqcIzWrJYoWeN2KBp7yw3dDtGsx897eOzbvV6jX1tjzMC8sHS+uG2Pp/AxLxqNO4QzG8JOgn/iJ/x3jZr3pWo621Zntjeuk9SfR9P56DRBVA+gIHHv4hPyb7bVLQ6xFW96iXzeLXAeAzUw1DmaZIcxzR4wOfnt56BbiLbVenU1JLHJmLQoOrCTjmsP2SuTvGHoZOgkPwcp6pPgPOgdjtXO3FR3FLWWss0WLC41Jajyf4f99RqKgbgIAQAgBALrLBqpucnqYrlpvM7SGUfEmMTO9LfIl9uRR1ut8ia16hePqxd5PO+FNzd+E9XLjq383mfadbH5uY8Vlm2CAEAIAQAgPn/Kz3zm8mP8NquUugUq3TKgpCIyEPDIQGUPDZDw3ieWuDmktcNIcCQQd4I0hDwY+J2U2SMiKtJkj1CW3XZ5QHdDjr5qCdFPbEsU7lrZPzG5BM17Q9jg5rgC1wNwQdIIO0KsXU09qPRD0EAIAQAgBACAEB5zztY0ue5rWjW5xAA7SiWJ42ksWVzCGPlFFoEhlO6ME/e0N9KlVGbKk76jHfj3FcrMpj3ECGFrQTa7ySdJ8UWHpKlVut7Kc9JtvCEfMZSqmwCAEAIAQAgBACAEBGYxYVFNA6Q6XamDe46v15ArunDXlgVru4VCk5+XeKejppKmcNBzpJHXLjx0uceAWhJqEcdx8rThOvU1c29/qxmVZZg6jPRi5bYC/hvcQM53r5CypLGrPafSVNWytnqLL8t8RVVE7nuc95LnONyTtKvpJLBHzEpOTcpPFs816eGF6el7xGxYjfG2pls+5OawgFtgc3OIOs3BtsVSvWaeqja0dZQlFVZ7eC3F2oqKOJubExrG3vZoA0naqkpOW1mzTpwprCCwR0Lw7MOaCLEXB1jegFLjti97llzmD4GTufmO2s/McOS0aFXXW3M+cvrXkZ4x6L/HZ7FmycYdMjDTvN3Ri7CdrNVvom3YRuUFzTwesi/o241o8nLNZd38JbHv4hPyb7bVFQ6xFq96iRW8k2up5R/7FPd7vEo6Kzn4fsjcouL3QydOwfBynrAeA86T2O1878F3b1dZarzRHf22pLXWT9f6WzELGH3TDmPPw0QAdfW9upr/AMjx5qvXpajxWTL9lccrDCWa+YlpUBdBACAEAussGqm5yepiuWm8ztIZR8SYxM70t8iX25FHW63yJrbqF4+rF3k874U3N34T1cuOrfzeZ9p1sfm5jxWWbYIAQAgBACA+f8rPfObyY/w2q5S6BSrdMqAUhEXDJjgCCsqXx1DS5rYi8AOc3TnNGkg31EqOrJxWwkpQUngxptyb4N+Tf/bP+9V+VnxLPIQ4HJW5LKB46jZYjvZI4+h+cvVWkcu3gUTGjJpUUzTJEfdEY0nNFntG8s05w4jzKaNVPMr1KEo7VtKQFKVzYIeDDyUY1GGUUkrvgpT8GT/xyHwR81x2eNzKhrQxWKLNtV1XqvIciql8EAIAQAgBACAEBUsqPxB3ls9pTUOmUr/qX3oTzVcMJntB3TeY9a9Z4s0fRCzD6sEAIAQAgBACAEAIBbZR8IZ87YgerE258p+n0Nt5yrttHCOPE+c0vW1qqprJer/nqSmTbBmbG6oI0vOa3g1p63ncPuhcXM9uqWtEUMIOq9+xdy/voTuNdN0lO5lic4tAtbXfq/esO1Q0nhLEvXtPlKLjxw/n5E+FpHySLfSZP5nNaXyMZfW2xJA9V+HpVZ3MVkjXhoio0nKSXYdVNikynq4Gynpo5M4C7bAPaM4Bwubiwd5l467lB4bGSw0fGlXgp/Unj5rbt/JfgLalTNwygBACAjMY8GCpp5ItpF2nc9ulp8/oJXdOepJMguaKq03Dy7xP4GrzTzxy6RmO6w+bqePMStKcdaLR83QqOlUU+HxjTx5degmI1EN9tioUOsR9Be/88iuZJtdTyj/2Ka73eJS0VnPw/ZesI0LJonxSC7Xix/IjiDYjkqsZOLxRq1IRnFxlkxOOE2Daz50Z5CSM/kR5iOC0fpqwMD67ar2r8r5+RxYMr2TxMljN2vFxw3g8Qbg8lnSi4vBm/TqKpFSjkzqXJ2CAEAussGqm5yepiuWm8ztIZR8SYxM70t8iX25FHW63yJrXqF4+rF3k874U3N34T1cuOrfzeZ9p1sfm5jxWWbYIAQAgBACA+f8AKz3zm8mP8NquUugUq3TKgpCIYmRH47L/AGD7bFDXyJ7fpMdaqlsEAIBNZWcVWwPFVC20crrSNGpshuQ4DYHWPaOKtUZ47GUbinqvWQvQpiqbMcQQQbEaQRsI1FDw+kMV8Ke6aSGba9gzvKHVf94FUZrBtGtTnrRTK9jJlIp6Z7oo2OmlYS1wHVa1w0EFxFyeQKkhRctpDUuoweC2spVflNrX3zOjhGzNZnHtL7g+YKVUYoqSu6jy2ETJjjXO11UvYWt9kBd8nHgQuvV+5m0OOFc3VVS9pDvaBTk48DznFVf6ZYcEZT6hhAnYyZu0gZj+ejqnlYc1xKhF5E0L6a6SxGbgLDcNXH0kLrjU5p0OYdzhs9R2KtKLi8GaNOrGosYnDjvheSlpTLFm5wc0dYEizjY6AQuqcVKWDI7mq6dPWiK7DWOVTVRGKUR5pIPVaQbtNxpLirUaUYvFGRWuqlSOrLDAgWqQqM9WGxB3L05LgMolZuh+o796h5CBd/8Akq/Z5f0n8S8bJ6qo6OUR5uY53VaQbgtA1uO9R1aUYxxRasr2pWqassMiYxgxwhpXGMh0kotdoFgLi4u46NW66jhRlPbuJ7m/p0Xq5vgVCtygVL/6bY4hssM4+c6PQrCt4rMy6mla0uikvz88iMkxoq3a6h/Zmj1AKRUocCrK+uH/ALf49jEeMlWNVRJ2kH1he8lDgcq9uF/tktg/HupYfhM2UcRmnsc3R6Co5W8HlsLNLStePSwl+H+PYveAsPRVTbxmzh3TD3Tf1HEKrOm4Pabltd07hYxz3reSijLIlMOVOfUTP3yOtyBIHoAWnBYRSPjLmetVnLtY3sC0vRU8UfisaDztpPnus6bxk2fW29Pk6UYcEjqkjDhYgEXB072kEHsIHmXKeBK4p7GKbD9E6mrC97LRmXpG21Obn51gdV7bPyWjTkpwwXA+VuqcqFw5SWzWxXBrHEuk2OLHyRRUo6V0jgCTnNDBt1jSQLnsVZUGk3LYbD0lCU4wo/U34YEtX0crnF7KgssOqwxxuaDtvozzcbj+iijKOTRbqU6jetGeHZgmvf8AJ4xYXka1nSwvc5+2Fr3NA8Z2cGlum+jSRZeuC24PzOY15pLXjtf24tfnDyJdjrgHfvBHoOpRlpPEygBACASuNtL0dZO0as/OH0wH/wCS1KLxgmfMXcNWvJdvrtLpXVPSYEzjr6NjTzY9rT6lVisK+Haak5a1jj2I4sk2up5R/wCxdXe7xItFZz8P2MNUzYKxj3i97qhzmD4aK5b84eEzt2cRxKnoVdSWDyZTvLflYYrNfMCnZPMYegl6GQ2ilOi/gSageAOo8bcVZuKWstZZooWNxyctR5P8P+jYWebYIAQC6ywaqbnJ6mK5abzO0hlHxJjEvvS3yJfbkUdbrfImtuoXj6sXeTzvhTc3fhPVy46t/N5n2nWx+bmPFZZtggBACAEAID5/ys985vJj/DarlLoFKt0yoKQiGJkR+Oy/2D7bFDXyJ7fpMdaqlsEAICDx3oBPQVLLXPRlzfKj67PvNC7g8JJkdWOtBo+dArplmwQ8HTkbqc6iez/rmcByc1r/AFuKq119RftH9GHaUvKrg7oq9zwOrO1sg8odRw+6D9JTUXjEq3UcKmPEreD8FzT/ANGGSTixjiBzcBYdqkbSzK8YSl0ViTLcRcIEX9zO+vCPQX3XHKw4knNqv2+hF4RwVNTkCaJ8ZOrOGg8naj2FdqSeRDOEodJYHKF0Rkxixht9HO2VpObqkb47No5jWOIXE4aywO6NV0p6y8RoZTZQ7BxcDdrnRkHeCQQfMq1HpmnfPGg33Cea4K6YeJ6NQ5Z6BDlmwcN69OG0W/Jgf/MP9p3tMUFx0C9ozr/B/o78qNDmzRTDU9pYebDcecO+6vLaWxo70tTwnGfFYeRUaSkkkNo2PefmtJtzsNCsNpZmXGEp7Ipvu2kvHilWHSIHdrox6C5R8tDiWFYXL/x6e5x1+CZof6sT2DeRo5Zw0eldxnGWTK9W3q0unFr5xOMLshOrB1c+GRskZs5p842tPArmUVJYM7pVZUpqcc18wHNg6sbNEyRup7QRwvrHYVmSjqvBn2NKoqkFNZMSTOsRfadPadK1cj4tfU1jvHsFkn3AIDSWJrhZwDhuIBHmKJ4HjimsGVzDeKDJHGWFxhm1gt0NJtbUNIvvHpU8K7WyW1Gdc6OjUevTerLs+egYmVeZTls8vwjZHBzZHdZtzZretp06xzSssZYxWw9sKmrSwqS2pvHF7VwzMYax1hgeYw10jmmzs2wA4Zx1nkkLeUljkLjSVKlLVSbfYerMd6MgEykX2GOTRzs23mKc3qcDpaTtn/r8P2LCxwIBBuDpBG0HUVAXk8dqMoeggFJlGbatdxYw+gj8lo23Vnz2kf8AofciYpj/APBP5n8dRP8A6PnAsw/4H4+oZJtdTyj/ANiXe7xGis5+H7GGqZsAgFXlIxd6KT3RGPg5T1wPBkO3k7133hX7arrLVeaMa+t9SWusnn3/AN9S0ZP8YvdMPRyG80QAN/DZqa/nsPn2qC4parxWTLllccpHVea/JbFXLoIBdZYNVNzk9TFctN5naQyj4kxiX3pb5EvtyKOt1vkTW3ULx9WKTBWEH08jJoyA9l7Ei40tLTo5Eq/OKksGZVObg1JFi98Wt8eP7MfqoebUyzzyrxRj3xa3x4/sx+q95tTPeeVewx741d48f2Y/Vec2pjnlTsD3xq7x4/sx+qc2pnvO6nFFixCxvqaqq6KZzC3o3O0NAN2lgGntKir0Ywhiie3uJznqvgMZUy8fP+VjvnN5Mf4bVcpdApVumVBSEQxMiPx2X+wfbYoa+RPb9JjrVUtggBAc+EP6Ul/Ed7JXqPHkfL0eoclfMdZHoEA3siY/8eo/uj2GqtXzRes+i+8uuFMA09Q+N88bZDFfNDtI62be7dR7ka1EpNZFiVOMmnJZEhGwNAAAAGoAWA7FydnPV4Shi/qSxs8p7W+sr1JvI5c4rNkDhzDeDqiF8MlTAQ4Ed205p8Fw3EFdxjNPFIhqVKM4uLkhGs1K8YpuEOR45PpxLg+HOAOaCzTp/puLW+gBUaqwmzbtHrUVj3eRyZTYGihcQ1oOezUB4y6odMiv0uRfehRNV0w2e0HdN5j1oeLNH0F7lZ4jfqhZuJ9VqrgbMhaNIa0HgAvMQkkc+E8FxVAa2ZgeGuzgDfWARp3jTqXUZuORHVowqpKaxw2nRDC1gDWNDWjUAAAOwLlvHMkjFRWCRrUVcbO7exnlOA9ZXqTeR5KcY9JpEbVYco3NLHzwua4WIzmkEFdqnNbUmVp3VtJOMpxw70KOpY1r3hpzmhxDTvaCQD2haKy2nyk0lJqOWLwNF6cDMyb1GdSuafAkIHJwDvWSqNysJ4n0miJ40HHg37i3q48x727WOcPqkj8ldTxSPnai1JNcG/wO+nkDmtcNTgCO0XWW1gz7WLxSZ6Lw6BACA4MJwQAGWZrLNaQXuAuGuFiL69I0W4ruLllEhqxpJa9RLYs+wSr7XNtV9HLYtQ+Q2Y7DUoektgzGapgaGxydQamOAI5adIHAFRypQltaLVK8rUlhF7ODGlgDDMdVEHsIzvCZcXadoI3bis+pTcHgz6O3uI1oay8VwJNcE4n8fps6ul+bmt8zAT6SVpW6wpo+cv5Y3EvBfgsLYs3AR4jO+tMCFBjjcfOBdUcLD5xPPJNrqeUf+xe3e7xOdFZz8P2MNUzYBAc9fRsmjdFILseLEfmNxGw8F7GTi8UczgpxcXkxMzxzYNrNHdRm7TskjO/gRoO4jgtJONWBgtTt6vavyhx4JwiyoiZLGbteL8QdRaeINx2LOlFxeDN2nUVSKkjrXJ2LrLBqpucnqYrlpvM7SGUfEmMS+9LfIl9uRR1ut8ia26hePqxcYhwtfXU7XtDmkuuHAEH4J50gq5XeEH83mdapOrFP5sY5v4LT/J4fs2fos3XlxZs8nDgjH8Fp/k8P2bP0TXlxY5OHBB/Baf5PD9mz9E15cRycOCD+C03yeH7Nn6Jry4scnHgj1psHQxnOjijY61rtY0G264COTebPVGKyR1Lk6Pn/ACs985vJj/DarlLoFKt0yoKQiGJkR+Oy/wBg+2xQ18ie36THWqpbBACAhsc63oaGpkvYiJwb5TxmM+84LqCxkkR1ZasGz5xAV4yzYIeDsyO02bQF3/ZK53Y0NZ62FVaz+o0LRfRj2nZjjjzFRfBtHSz27gGwZfUXu2ctZ4a15Ck5bdx7WuI09mbFVhjHCsqSc+ZzWnwI7sby0G7vpEqzGnGOSM+depPN+WwgwF2QYG4Q8NgvTk3CHLHLkp+ID+4/1hU6/TNix6nxZ6ZUPiDvLZ7SUOmeX/UvvQnmq6YTPaDum8x60OVmj6IWYfWAgITGTGWKkb1utIR1YxrPEnwRx9akp0nMqXV3Cgtu17kLnCuN1VOT8IY2+LHdvnd3R89uCuRowjuMGtf16m/BcFs/OZCHSbnSd5UpSe3abBDwyF6eGyHgwsmH9Kbyx7Kp3WaPoNDdXPv/AEVjHSj6Ksl3PPSD6ev7wcp6MsYIzNIU+TuJdu3z/uJfcR67paSPxo/gz9Hufu5qqV44TZu6Nq8pbx7Nnl/CfUJfBACAqWUpjzTNzQS0SAvtsFiATwuR6FZtsNcy9LKTorDLHb87xZK8fPGEPTCHoMkLTdri07wSD5wmGJ0m47U8BxYsvkZRsdUuJcGl5LtYbpLbnaQ22vSs2rg5tRPp7VzjQTqPbhj4f/goa2d08z3260ryQOL3dUekBaMUoxw4Hzk5OpNy3t+o0caaURYLfGPAjY36rmBUKTxq4n0FzDUtXFbkiDyTa6nlH/sUt3u8SporOfh+xhqmbAIAQFax6xe91QXYPho7lnzh4TO3ZxAU1CrqS25FS7t+VhszWXsUfJ7jD7nm6GQ2ilNtPgSag7gDoB7NytXFLWWKzRQsq/Jy1Xk/wxurPNoXWWDVTc5PUxXLTeZ2kMo+JMYmd6W+RL7cijrdb5E1r1C8fVi7yed8Kbm78J6uXHVv5vM+062Pzcx4rLNsEAIAQAgBAfP+VjvnN5Mf4bVcpdApVumVAKQiGJkR+Oy/2D7bFDXyJ7fpMdaqlsEAIBU5ZMYQc2jjNyCHzW2W/psPnzjybvVijH/RTuZ/5XiK4KwUzdjSSABcnQANpOgBDwfFXP8AwvBQtYvijDG7jK/bxGcSeQKppa8zSk+SpdwjZZXPc5zyXOcS5zjrJOkkq4ZbeO1mq9OWMXFrJi+VjZKmQxBwuI2gZ9jqzidDTwsezUoJ10tiLdOzcljJ4FrhybUDdbJH8XSP/wASFFy0ywrOlw/InKyMNkkaNTXuA5BxA9CuLIyJLBtGgXpwOXJT8QH9x/rCp1+mbFj1Piz0yofEHeWz2kodM8v+pfehPNV0wme0PdDmPWhzvPohZh9YcuE61sMUkrtTGl1t9hoHadHavYx1ngR1aipwc3uQj62sfNI6SQ3e83J9QHAbAtKKSWCPk6lSVSTnLNnmF0RFtxbxKfUMEkjujjdpaALucN+5o3HTyUFSuovBGla6NlWipyeC/L9i1Q4iUjRpEj+Jef8AGygdxM0Y6Kt1mm/H2wF7h+mbFUyxsFmtdYC5NhYbTpVym24pswLqEadaUY5JnCuyuMLJh/Tm8seyqV1mj6DQ3Vz7/wBHvlEwV0kImaOtF3XFh1+Y2PK68t54PV4nelrfXpqos4+hWMSMNCnnzXm0ctmu+a7wXemx58FPXp60dmaM3RtzyNXCWUvXcxqqgfUAgBAaTRNe0tcAWuBBB2g6CF6nhtR5KKksHkKDGPAElLIQQTGT1H7CNgJ2O5rSp1VNdp8rdWk6EsMNm5/N5DFSFUwh0TGKWBzU1DW2+DYQ6Q7LA3zebjo5X3KKrPUiW7Og61VLctr9vEt+UjDYZH7nYevJpf8ANZu+kfQCq9tTxeszU0lcaseSWbz7v6V3J7gjpqkSEdSHrc3nuB2a+wb1NcT1Y4cSlo6hylXWeUfXd7+ReMe/iE/JvttVSh1iNe96iRW8k2up5R/7FPd7vEo6Kzn4fsYapmwCAEAIBWZS8XOjf7pjHwchtIB4Lz4XJ3r5q/bVcVqvMyL631XrrJ59/wDfXvLHk7xj90RdDIfhYhrOt7NQdzGo9h2qC4parxWTLVnX146ss16EVlg1U3OT1MUlpvI9IZR8SYxL70t8iX25FHW63yJrbqF4+rF3k874U3N34T1cuOrfzeZ9p1sfm5jxWWbYIAQAgBACA+f8rPfObyY/w2q5S6BSrdMqCkIhiZEfjkv9g+2xQ18ie36THWqpbOaur4oW50sjI273ua0eclepN5HjaWYvMbMqcbWmOi67zo6YghreLQdLjz0c1NCi/wDRWqXCyiKWWVz3FziXOcSXOJuSTpJJVkpswEOS/ZKMWjPP7pkHwUB6t/Dl2W4N1883ioa08FgWLanrS1nkiz5aXkUsI2GbT2RvsuKHSZLeP6F3igCtGcdmCHtbPCX2zBKwvvqzQ9pdfsuvHkxHDWWPFH0qFnm4cmFcIsp4nyymzGC547gN5J0AcV7FNvBHM5qEdZnzpNKXOc463EuPNxJ/NaCMBvF4mAvTgc2Sn4gP7j/WFTr9M2LHqfFntlNZegfwcw/fA/NeUOmL9f8Ai/D1E61XjBZtZDhj5xfwsyphZIwgkgZ42sdbrNI2afONKz5xcXgz6ehWjVgpL4yLyiuIoZLbXMB+u0/ku6HTRX0l/wA78PUUgV4+aNl6csfNE9pjYWWzS0FttVrC3oWW89p9nBpxTWRvNM1jS5xDWtFyTqAGsoljsR7KSisXkJXC9WJp5ZBqe8kctnostOEdWKR8bXqcpVlNb2cq6IRhZMP6c3lj2VSus0fQaG6uff8Aouj2gggi4Ogg7QVWNhrHYxS42YANLLoBML+4O7ew8Rs3jtWjSqa67T5W+s3bz2dF5exYcS8axZsE7rEaI3nbuY479x26teuCtR/1E0NHaQypVX3P9P8AXuXpVTbBACAg8dqlrKOW/hjMA3l+j0C57FLQWM0U9ITUbeWO/Z5igK0j5cn8VMWX1Tw5wLYB3TtWdbwW7+J2c1DVqqCw3l6zs5V3i+jx49iLxhrC0GDocyNrQ8jqRjb89223E6SqsISqyxZsV69K0hqxW3cv2xZQxTVc9hd8spuT6ydzQPQLK83GEexGDFVK9Ti388hw4CwUymhbEzZpc7a5x1uP/uoBZs5ucsWfTUKMaMFBHBj38Qn5N9tq6odYiO96iRW8k2up5R/7FPd7vEo6Kzn4fsYapmwCAEAIDwraVksbo3jOY8EEcCvU2nijmUVJOLEtWwTYNrOqetGc5jjqkYd/Ai4PG/BacXGrAw5Rlb1e78onso+E2VMFHNH3L+k0bWnqZzTxBUNvBxlJMtXdRVIQku0suJnelvkS+3Ioa3W+RZtuoXj6sXeTzvhTc3fhPVy46t/N5n2nWx+bmPFZZtggBACAEAID5/ys985vJj/DarlLoFKt0yoKQiPWCdzDdjnMO9riD5wh5idP8VqP++f7WT9y8wXAYvizlcbm50k7TpPnXp4zKHhlDkt+JeIs1aQ94MVPrLyNLxujB1+Vq56lHOoo95LSoue3cPKgomQxtiiaGsYLNaNg/M8dqqNtvFmjFKKwRX8pGB3VNC8MF3xkStA1nMvnAcS0u7bLulLCRDcQ1oPAQoV0yjcIeFmwTjzWwMEbJA5jRZoe0OzQNQB124ElRulFvEljc1IrBM4MM4fqKsgzyF4GpugNbyaNF+OtdRgo5EVSrOfSZHBdkRuEORyZKD/4PKV/5H81Tr9M2LHqvFlhxiwf09NNENb2EN8oaW+kBRwlqyTJ60OUpuPFCDzSDYixGgg7CNYWgfNM3C9OWesTyDcEg7wSD5whzi08UWXFGhNT7qiuS50HVuT3TXsc3SdlwFHVlq4PtLVpTdbXjvcdnfjsK+WkEgggjQQdYI1gjepSg+02C9OSawTjNU07cyN/U2NcAQOW0cr2UcqUZbWWaN7WorVi9nB7TTCuMFRUC0sl2+KAA3tA19t17CnGORxXu61bZN7OG4jQpCsbIeDByYH4OcfPb7P/AOKndZo39DP6J9/6LsqptHPX0TJmOjkbnNdrHqI3Eb17GTi8UR1aUasXCaxTFbjJixJSknS+E6n7uDxsPHUfQr9Oqp958xd2M7d45x4+51Yv45ywAMkBljGq56zRwJ1jgfOvKlBS2rYya10lUpLVn9S/KLxg7Gammtmyta7xX9U+nX2XVSVKcc0bVK9oVejLbwexkuDdRlso2PNNU1MzIYonmNmnOtZpc7bnHRYD1lW6DhCOs3tMbSMK9aoqcIvBb92P8NKTFekpbPq52OcNOYSA2/k907/3QjrTnsgjyFjb0PqrSTfDd5ZsxhrH4AZlKzgHuFgB81n625L2FtvmK+lFhq0V4v8ASKhRUU9ZMQ3Oke43c9x0Di52wcPMFYlKNNbTNp06lxPZte9+/wA7hqYtYvR0jLDrSO7t9tJ4Dc3gqFWq5vsPorW1jQjgtr3smVEWiAx7+IT8m+21S0OsRVveokVvJNrqeUf+xT3e7xKOis5+H7GGqZsAgBACAEBW8eMXfdcHVA6aO7ozv8ZnbbzgKahV1JbcitdUOVhszWQmHSOzcwk2Dic07HGwdo2HQL8lpYbzFxeGA3sS+9LfIl9uRZ9brfI2LbqF4+rF3k874U3N34T1cuOrfzeZ9p1sfm5jxWWbYIAQAgBACATWUnFGsnrpZoYHSRuDLOaWeCxoOguvrG5WaU4qODZVqwk5YpFPkxTrm66SfsjcfUpdePEi5OXA8f5eq/ktR9jL+1NaPE51ZcGbR4t1h1UtR9lJ+YTXjxPNST3MkKXEXCD9VLIOLixvtOBXjqR4nXJTe4sGDcktU+3TSRRDhd7vMLD0rh147jtW0nmy8YAyb0dOQ5zTO8eFLYgHhGOr57niopVZMmhbwj2lwAUROZQAgFpjnk2Mj3TUeaC43dCTYEnWWHUL+KdHEalYp1sNkilWtcXrQ8hd1mAqmI2kp5m/QcR2OAIPnU6lF5MoypzjmmFJgaokNmQTOPCN/rtYI5JbzxU5vJMu2LOTOR7g+sPRsGnomm7ncHOGho5Enkop1l/ks0rJvbPLgaY6YmVDqt7qanvE5rLZpjABDQ0gAkeL6Up1Vq7WeXFtNzxgthCDEmv+TO+tF+9ScrDiV+a1vt9PcZOTTBs9PTyRzxmM9KXNBLTcFrRsJ2gqtWkpPFGjZ05wg1JYbS3KItlFxxxE6d7pqchsjtL2HQ158YHwXb9h4aSbFOthsZm3VjrvXhnwKDV4AqojZ8Eo4hpcPrNuFZU4vJmVO3qxzi/nceUWDZjqhlPKN/6L3WXEj5Ko8ovyZesm+B54pnvlicxpjzQXaLnOabW16gdir15xawTNPR1CpCblKOCwJPG3EwVDjLCQyU9009y/jwdx2+lc0q2rseRLeaPVV68Nj/D/AKUGswHURGz4ZBxDSR9ZtwrSqReTMSpbVodKL9fQ8ocHzONmxSOPBjv0XrlFbyNUaktii/JllwJiLNIQZ/gmbRoLzyGpvM+ZRTuIro7S/b6LqTeNT6V+f4duN2KrzJH7lhuwRhpALRYtJ13Okm+tc0aywesyW+sJuUeRjsww3fsgv5UrP+h31o/3KXlqfEo//H3P2fle5bcQMFzwGYTRlgdmFty06W519RO8KvcTjLDBmrou3q0XLlFhjhw7S4qsa4IDDmgixFwdYO1A1iVPDGIkMl3QnoXbrXYfo+D2aOCsQuJLPaZVfRVOe2n9L/HkVKuxNq4/+MSDewg+g2PoVmNeD3mXU0bcQ/zj3Eb7jqI/AnZybIPUF3rQe9EHJ1obpLzAtqX6LVDuHwp9CfQuH4Pf/eWz6n/9jopMVquTuYHDi+zfXpXjrQW8kp2NeWUPPYWbBWTzSDUSX+ZH+bzp8wHNQTuvtRo0dE76r8F7l2oaKOFgZEwMaNg9Z3niVUlJyeLNenTjTjqxWCOheHYICHxvpHy0cscbc57gLAW02e0nXo1BSUZKM02V7qEp0ZRitpBZOcDz05n6aMszszNuWm+bn31E7x51NczjLDVZU0fQqU9bXWGOH7LqqppggBACAEAIBb4+4mSPm6eljz+k/qMBaLO8cXIGnbx07VdoV0lqyZm3VrJy1oLPMsmK2D5I8HNikYWyBsgzbi93OeRpBtpBCgqyTqYrLYWreEo0VFrbtFgMS6/5M/60X71e5enxMxW1b7fT3D+TK/5M/wCtF+9OXp8fU95vW+309zH8l1/yZ/1ov3py9Pie83rfb6e5j+S6/wCTP+tF+9OXp8Rzer9vp7h/Jdf8mf8AWi/enL0+Pqe83q/b6e504MxPrmzROdTvDWyMcTnR6AHgk93uC5lWp6r2nUaFXWX071w9x2LNNYEAIAQAgBACAEAIAQAgBACAEAIAQAgBACAEAIAQAgBACAEAIAQAgBACAEAIAQAgBACAEAIAQAgBACAEAIAQAgBACAEAIAQAgBACAEAIAQAg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64" name="AutoShape 10" descr="data:image/jpeg;base64,/9j/4AAQSkZJRgABAQAAAQABAAD/2wCEAAkGBxQTEhUUExQVFRUVGB0YGBcYGBUeHhYZFRgXFxYXGhgdHCggHB4lGxcYLTEiJSorLi4uGCAzODMtNygtLisBCgoKDg0OGxAQGywkICYsLCwsLCwyLCwsLCwsLy8sLCwsLCwsLCwsLCwsLCwsLCwsLCwsLCwsLCwsLCwsLCwsLP/AABEIAG0BzAMBEQACEQEDEQH/xAAcAAACAgMBAQAAAAAAAAAAAAAABwUGAQIEAwj/xABKEAABAwIACgMJDgYCAgMAAAABAAIDBBEFBgcSITFBUWFxEyKBMjVCUnKRobGyFBcjNFRigpKTorPB0dIVFjNzwsNDUyTwJaPh/8QAGgEBAAMBAQEAAAAAAAAAAAAAAAMEBQIBBv/EADURAAIBAgIFCwUBAQEAAwAAAAABAgMEETEFEiFBURMUMjNhcYGRsdHwIlKhweFCNCMVkvH/2gAMAwEAAhEDEQA/AHigBACAEAIAQAgBACAEAIAQAgBACAEAIAQAgBACAEAIAQAgBACAEAIAQAgBAaySBoJcQANZJsB2oeNpLFkBW450kejPMh3MBP3tXpU0aE3uKNTSVvDfj3bf4RUuUWPwYJDzc0eq6kVq+JWemIbov8GjcozNsD+x7T+QXvNXxPFpiP2P8EhSY+0rtDukj8ptx52krh201kTw0pQlniu9e2JYaKujlbnRPa8b2kG3PcoJRcc0X6dSFRYwaZ0Lw7BACA5cKV7IInSyXzWWvYXOkgauZXUYuTwRxUqKnFylkjjwFjFBV5wiJuy1w4WNjqIG0LqdKUMyKhc062OpuJZRlgEAIAQAgBARGMGMUNHmdNnde9s1t+5te/nCkp0pTyIateNLDW3nRg7C0c0AqGZ3RkOOkWNmEg6Polcyg4y1WdwqRnHWWRXxlHot8v2ZU3NahX57S7fIPfHot8v2ZTm1Q955S7fIx75FFvl+zKc2qDnlLt8g98ii3y/ZlObVBzykHvk0W+X7MpzaoOd0zpwZj1STysijMme82bdhAvYnXyC5lbzisWdRuacpKKLOoSwCAEAIAQAgBACAEAIAQAgBACAEAIAQAgBACAEAIAQAgBACAEAIAQAgBACAreMuNsdNdjLSS+LsZ5R/IaeSnp0XPa8jOvNIQofTHbL07/YXdfhKeqeM9zpCT1WAGw8lg9etXIxjBbD5+pWq3EvqbfZ7IlqHEmoeM6Qshb883PmGjzkKOVxFZbS3T0XWksZ4RXb8/Z0fy5Qs0SVwLtzMz1dZecrUeUSVWVrHZKrt7MP6dUGKFFIc2OqcX6Rmkx5wI13Zmgrl16i2uJLHR9tN4RqPHhsx8sDwrsncoF4pWP4OBafOCR6l7G6W9HNTRE10JJ9+z3KzU0tRSSAuD4X7HA2vycNB5KdSjNcShKnVoS24xfzeW/FvHy5EdVYbBKBYfTGzmNHAa1WqW2+HkalrpP8AzW8/f3L61wIBBuDpBG0FVDZTxMoCAx7+IT8m+21S0OsRVveokKjAuFH00zZWa26x4zT3TTz9ditGcFOODMCjVdKamh3YPrWTRtljN2vFx+h4grKlFxeDPpqc1OKlHJnQvDsEAIAQAgF1lg1U3OT1MVy03mdpDKPiTGJfelvkS+3Io63W+RNa9QvH1YrMW8GCpqIoC4sEl+sBe2axztX0VeqS1YuRmUYa8lHj7F896xnyl32Y/cqnO3wL/MV9xj3q2fKXfZt/cvedvgOYr7g96pnyl32bf3Jzt8D3mK+4x71TPlLvsx+5OdvgOZLid2BMnTaeeOYTucYzfNLAL6CNd+K4ncuUXHA7p2ihJSxyLwqxbKdjNlFpqOZ0D45nyNAJzAzN6wDhpc8bDuUsaTksSKdZReBXZssrPApHHypWt9Aa5d8h2kbuOw5HZZJNlIztlP7F7yC4nPOXwNRljl+Sx/au/YnILiOcvgdEOWM+FSD6M36xrzkO0K5e9EvQ5WqRxtJHNFxzWuA+qc70Ll0JbjtXMd5b8D4fpqoXgmZJtIB6w5sNnDtCjlFxzJYzjLJkkuTsEAIAQAgBACAEAIAQAgBACAEAIAQAgBACAEAIAQAgKljpjP0A6GE/CkdZ3/WD/kfRr3KxRo631PIytIX/ACX/AJ0+lv7P6UfAeBpauTNZq1vedTb7TvJ3bfSrU6igtpi21tUuJ4R8X83lowlXw4NHQ0zA6cgZ8jtNr6Rfj80WA9cEYyq/VLI06talYrk6Kxlvb+fgpuEMISzOLpXueeJ0Dk3UOxWoxUcjIq1Z1XjN4/OBJYvYwCns10Mb2E3ccwZ/Y4nT2qOpS19uJZtbvkdjimu7ac/8dnMxka8Nc5+cL5pDCTewL75o82hdcnHVwOedVXU1k8MXj3eeQyMC4YkdmNqGNa5/cPjJex9rayLhh06LnSqM4LOJ9BQrzaSqra8mtqfsS9XSskaWSND2nWCLhRptPFFqcIzWrJYoWeN2KBp7yw3dDtGsx897eOzbvV6jX1tjzMC8sHS+uG2Pp/AxLxqNO4QzG8JOgn/iJ/x3jZr3pWo621Zntjeuk9SfR9P56DRBVA+gIHHv4hPyb7bVLQ6xFW96iXzeLXAeAzUw1DmaZIcxzR4wOfnt56BbiLbVenU1JLHJmLQoOrCTjmsP2SuTvGHoZOgkPwcp6pPgPOgdjtXO3FR3FLWWss0WLC41Jajyf4f99RqKgbgIAQAgBALrLBqpucnqYrlpvM7SGUfEmMTO9LfIl9uRR1ut8ia16hePqxd5PO+FNzd+E9XLjq383mfadbH5uY8Vlm2CAEAIAQAgPn/Kz3zm8mP8NquUugUq3TKgpCIyEPDIQGUPDZDw3ieWuDmktcNIcCQQd4I0hDwY+J2U2SMiKtJkj1CW3XZ5QHdDjr5qCdFPbEsU7lrZPzG5BM17Q9jg5rgC1wNwQdIIO0KsXU09qPRD0EAIAQAgBACAEB5zztY0ue5rWjW5xAA7SiWJ42ksWVzCGPlFFoEhlO6ME/e0N9KlVGbKk76jHfj3FcrMpj3ECGFrQTa7ySdJ8UWHpKlVut7Kc9JtvCEfMZSqmwCAEAIAQAgBACAEBGYxYVFNA6Q6XamDe46v15ArunDXlgVru4VCk5+XeKejppKmcNBzpJHXLjx0uceAWhJqEcdx8rThOvU1c29/qxmVZZg6jPRi5bYC/hvcQM53r5CypLGrPafSVNWytnqLL8t8RVVE7nuc95LnONyTtKvpJLBHzEpOTcpPFs816eGF6el7xGxYjfG2pls+5OawgFtgc3OIOs3BtsVSvWaeqja0dZQlFVZ7eC3F2oqKOJubExrG3vZoA0naqkpOW1mzTpwprCCwR0Lw7MOaCLEXB1jegFLjti97llzmD4GTufmO2s/McOS0aFXXW3M+cvrXkZ4x6L/HZ7FmycYdMjDTvN3Ri7CdrNVvom3YRuUFzTwesi/o241o8nLNZd38JbHv4hPyb7bVFQ6xFq96iRW8k2up5R/7FPd7vEo6Kzn4fsjcouL3QydOwfBynrAeA86T2O1878F3b1dZarzRHf22pLXWT9f6WzELGH3TDmPPw0QAdfW9upr/AMjx5qvXpajxWTL9lccrDCWa+YlpUBdBACAEAussGqm5yepiuWm8ztIZR8SYxM70t8iX25FHW63yJrbqF4+rF3k874U3N34T1cuOrfzeZ9p1sfm5jxWWbYIAQAgBACA+f8rPfObyY/w2q5S6BSrdMqAUhEXDJjgCCsqXx1DS5rYi8AOc3TnNGkg31EqOrJxWwkpQUngxptyb4N+Tf/bP+9V+VnxLPIQ4HJW5LKB46jZYjvZI4+h+cvVWkcu3gUTGjJpUUzTJEfdEY0nNFntG8s05w4jzKaNVPMr1KEo7VtKQFKVzYIeDDyUY1GGUUkrvgpT8GT/xyHwR81x2eNzKhrQxWKLNtV1XqvIciql8EAIAQAgBACAEBUsqPxB3ls9pTUOmUr/qX3oTzVcMJntB3TeY9a9Z4s0fRCzD6sEAIAQAgBACAEAIBbZR8IZ87YgerE258p+n0Nt5yrttHCOPE+c0vW1qqprJer/nqSmTbBmbG6oI0vOa3g1p63ncPuhcXM9uqWtEUMIOq9+xdy/voTuNdN0lO5lic4tAtbXfq/esO1Q0nhLEvXtPlKLjxw/n5E+FpHySLfSZP5nNaXyMZfW2xJA9V+HpVZ3MVkjXhoio0nKSXYdVNikynq4Gynpo5M4C7bAPaM4Bwubiwd5l467lB4bGSw0fGlXgp/Unj5rbt/JfgLalTNwygBACAjMY8GCpp5ItpF2nc9ulp8/oJXdOepJMguaKq03Dy7xP4GrzTzxy6RmO6w+bqePMStKcdaLR83QqOlUU+HxjTx5degmI1EN9tioUOsR9Be/88iuZJtdTyj/2Ka73eJS0VnPw/ZesI0LJonxSC7Xix/IjiDYjkqsZOLxRq1IRnFxlkxOOE2Daz50Z5CSM/kR5iOC0fpqwMD67ar2r8r5+RxYMr2TxMljN2vFxw3g8Qbg8lnSi4vBm/TqKpFSjkzqXJ2CAEAussGqm5yepiuWm8ztIZR8SYxM70t8iX25FHW63yJrXqF4+rF3k874U3N34T1cuOrfzeZ9p1sfm5jxWWbYIAQAgBACA+f8AKz3zm8mP8NquUugUq3TKgpCIYmRH47L/AGD7bFDXyJ7fpMdaqlsEAIBNZWcVWwPFVC20crrSNGpshuQ4DYHWPaOKtUZ47GUbinqvWQvQpiqbMcQQQbEaQRsI1FDw+kMV8Ke6aSGba9gzvKHVf94FUZrBtGtTnrRTK9jJlIp6Z7oo2OmlYS1wHVa1w0EFxFyeQKkhRctpDUuoweC2spVflNrX3zOjhGzNZnHtL7g+YKVUYoqSu6jy2ETJjjXO11UvYWt9kBd8nHgQuvV+5m0OOFc3VVS9pDvaBTk48DznFVf6ZYcEZT6hhAnYyZu0gZj+ejqnlYc1xKhF5E0L6a6SxGbgLDcNXH0kLrjU5p0OYdzhs9R2KtKLi8GaNOrGosYnDjvheSlpTLFm5wc0dYEizjY6AQuqcVKWDI7mq6dPWiK7DWOVTVRGKUR5pIPVaQbtNxpLirUaUYvFGRWuqlSOrLDAgWqQqM9WGxB3L05LgMolZuh+o796h5CBd/8Akq/Z5f0n8S8bJ6qo6OUR5uY53VaQbgtA1uO9R1aUYxxRasr2pWqassMiYxgxwhpXGMh0kotdoFgLi4u46NW66jhRlPbuJ7m/p0Xq5vgVCtygVL/6bY4hssM4+c6PQrCt4rMy6mla0uikvz88iMkxoq3a6h/Zmj1AKRUocCrK+uH/ALf49jEeMlWNVRJ2kH1he8lDgcq9uF/tktg/HupYfhM2UcRmnsc3R6Co5W8HlsLNLStePSwl+H+PYveAsPRVTbxmzh3TD3Tf1HEKrOm4Pabltd07hYxz3reSijLIlMOVOfUTP3yOtyBIHoAWnBYRSPjLmetVnLtY3sC0vRU8UfisaDztpPnus6bxk2fW29Pk6UYcEjqkjDhYgEXB072kEHsIHmXKeBK4p7GKbD9E6mrC97LRmXpG21Obn51gdV7bPyWjTkpwwXA+VuqcqFw5SWzWxXBrHEuk2OLHyRRUo6V0jgCTnNDBt1jSQLnsVZUGk3LYbD0lCU4wo/U34YEtX0crnF7KgssOqwxxuaDtvozzcbj+iijKOTRbqU6jetGeHZgmvf8AJ4xYXka1nSwvc5+2Fr3NA8Z2cGlum+jSRZeuC24PzOY15pLXjtf24tfnDyJdjrgHfvBHoOpRlpPEygBACASuNtL0dZO0as/OH0wH/wCS1KLxgmfMXcNWvJdvrtLpXVPSYEzjr6NjTzY9rT6lVisK+Haak5a1jj2I4sk2up5R/wCxdXe7xItFZz8P2MNUzYKxj3i97qhzmD4aK5b84eEzt2cRxKnoVdSWDyZTvLflYYrNfMCnZPMYegl6GQ2ilOi/gSageAOo8bcVZuKWstZZooWNxyctR5P8P+jYWebYIAQC6ywaqbnJ6mK5abzO0hlHxJjEvvS3yJfbkUdbrfImtuoXj6sXeTzvhTc3fhPVy46t/N5n2nWx+bmPFZZtggBACAEAID5/ys985vJj/DarlLoFKt0yoKQiGJkR+Oy/2D7bFDXyJ7fpMdaqlsEAICDx3oBPQVLLXPRlzfKj67PvNC7g8JJkdWOtBo+dArplmwQ8HTkbqc6iez/rmcByc1r/AFuKq119RftH9GHaUvKrg7oq9zwOrO1sg8odRw+6D9JTUXjEq3UcKmPEreD8FzT/ANGGSTixjiBzcBYdqkbSzK8YSl0ViTLcRcIEX9zO+vCPQX3XHKw4knNqv2+hF4RwVNTkCaJ8ZOrOGg8naj2FdqSeRDOEodJYHKF0Rkxixht9HO2VpObqkb47No5jWOIXE4aywO6NV0p6y8RoZTZQ7BxcDdrnRkHeCQQfMq1HpmnfPGg33Cea4K6YeJ6NQ5Z6BDlmwcN69OG0W/Jgf/MP9p3tMUFx0C9ozr/B/o78qNDmzRTDU9pYebDcecO+6vLaWxo70tTwnGfFYeRUaSkkkNo2PefmtJtzsNCsNpZmXGEp7Ipvu2kvHilWHSIHdrox6C5R8tDiWFYXL/x6e5x1+CZof6sT2DeRo5Zw0eldxnGWTK9W3q0unFr5xOMLshOrB1c+GRskZs5p842tPArmUVJYM7pVZUpqcc18wHNg6sbNEyRup7QRwvrHYVmSjqvBn2NKoqkFNZMSTOsRfadPadK1cj4tfU1jvHsFkn3AIDSWJrhZwDhuIBHmKJ4HjimsGVzDeKDJHGWFxhm1gt0NJtbUNIvvHpU8K7WyW1Gdc6OjUevTerLs+egYmVeZTls8vwjZHBzZHdZtzZretp06xzSssZYxWw9sKmrSwqS2pvHF7VwzMYax1hgeYw10jmmzs2wA4Zx1nkkLeUljkLjSVKlLVSbfYerMd6MgEykX2GOTRzs23mKc3qcDpaTtn/r8P2LCxwIBBuDpBG0HUVAXk8dqMoeggFJlGbatdxYw+gj8lo23Vnz2kf8AofciYpj/APBP5n8dRP8A6PnAsw/4H4+oZJtdTyj/ANiXe7xGis5+H7GGqZsAgFXlIxd6KT3RGPg5T1wPBkO3k7133hX7arrLVeaMa+t9SWusnn3/AN9S0ZP8YvdMPRyG80QAN/DZqa/nsPn2qC4parxWTLllccpHVea/JbFXLoIBdZYNVNzk9TFctN5naQyj4kxiX3pb5EvtyKOt1vkTW3ULx9WKTBWEH08jJoyA9l7Ei40tLTo5Eq/OKksGZVObg1JFi98Wt8eP7MfqoebUyzzyrxRj3xa3x4/sx+q95tTPeeVewx741d48f2Y/Vec2pjnlTsD3xq7x4/sx+qc2pnvO6nFFixCxvqaqq6KZzC3o3O0NAN2lgGntKir0Ywhiie3uJznqvgMZUy8fP+VjvnN5Mf4bVcpdApVumVBSEQxMiPx2X+wfbYoa+RPb9JjrVUtggBAc+EP6Ul/Ed7JXqPHkfL0eoclfMdZHoEA3siY/8eo/uj2GqtXzRes+i+8uuFMA09Q+N88bZDFfNDtI62be7dR7ka1EpNZFiVOMmnJZEhGwNAAAAGoAWA7FydnPV4Shi/qSxs8p7W+sr1JvI5c4rNkDhzDeDqiF8MlTAQ4Ed205p8Fw3EFdxjNPFIhqVKM4uLkhGs1K8YpuEOR45PpxLg+HOAOaCzTp/puLW+gBUaqwmzbtHrUVj3eRyZTYGihcQ1oOezUB4y6odMiv0uRfehRNV0w2e0HdN5j1oeLNH0F7lZ4jfqhZuJ9VqrgbMhaNIa0HgAvMQkkc+E8FxVAa2ZgeGuzgDfWARp3jTqXUZuORHVowqpKaxw2nRDC1gDWNDWjUAAAOwLlvHMkjFRWCRrUVcbO7exnlOA9ZXqTeR5KcY9JpEbVYco3NLHzwua4WIzmkEFdqnNbUmVp3VtJOMpxw70KOpY1r3hpzmhxDTvaCQD2haKy2nyk0lJqOWLwNF6cDMyb1GdSuafAkIHJwDvWSqNysJ4n0miJ40HHg37i3q48x727WOcPqkj8ldTxSPnai1JNcG/wO+nkDmtcNTgCO0XWW1gz7WLxSZ6Lw6BACA4MJwQAGWZrLNaQXuAuGuFiL69I0W4ruLllEhqxpJa9RLYs+wSr7XNtV9HLYtQ+Q2Y7DUoektgzGapgaGxydQamOAI5adIHAFRypQltaLVK8rUlhF7ODGlgDDMdVEHsIzvCZcXadoI3bis+pTcHgz6O3uI1oay8VwJNcE4n8fps6ul+bmt8zAT6SVpW6wpo+cv5Y3EvBfgsLYs3AR4jO+tMCFBjjcfOBdUcLD5xPPJNrqeUf+xe3e7xOdFZz8P2MNUzYBAc9fRsmjdFILseLEfmNxGw8F7GTi8UczgpxcXkxMzxzYNrNHdRm7TskjO/gRoO4jgtJONWBgtTt6vavyhx4JwiyoiZLGbteL8QdRaeINx2LOlFxeDN2nUVSKkjrXJ2LrLBqpucnqYrlpvM7SGUfEmMS+9LfIl9uRR1ut8ia26hePqxcYhwtfXU7XtDmkuuHAEH4J50gq5XeEH83mdapOrFP5sY5v4LT/J4fs2fos3XlxZs8nDgjH8Fp/k8P2bP0TXlxY5OHBB/Baf5PD9mz9E15cRycOCD+C03yeH7Nn6Jry4scnHgj1psHQxnOjijY61rtY0G264COTebPVGKyR1Lk6Pn/ACs985vJj/DarlLoFKt0yoKQiGJkR+Oy/wBg+2xQ18ie36THWqpbBACAhsc63oaGpkvYiJwb5TxmM+84LqCxkkR1ZasGz5xAV4yzYIeDsyO02bQF3/ZK53Y0NZ62FVaz+o0LRfRj2nZjjjzFRfBtHSz27gGwZfUXu2ctZ4a15Ck5bdx7WuI09mbFVhjHCsqSc+ZzWnwI7sby0G7vpEqzGnGOSM+depPN+WwgwF2QYG4Q8NgvTk3CHLHLkp+ID+4/1hU6/TNix6nxZ6ZUPiDvLZ7SUOmeX/UvvQnmq6YTPaDum8x60OVmj6IWYfWAgITGTGWKkb1utIR1YxrPEnwRx9akp0nMqXV3Cgtu17kLnCuN1VOT8IY2+LHdvnd3R89uCuRowjuMGtf16m/BcFs/OZCHSbnSd5UpSe3abBDwyF6eGyHgwsmH9Kbyx7Kp3WaPoNDdXPv/AEVjHSj6Ksl3PPSD6ev7wcp6MsYIzNIU+TuJdu3z/uJfcR67paSPxo/gz9Hufu5qqV44TZu6Nq8pbx7Nnl/CfUJfBACAqWUpjzTNzQS0SAvtsFiATwuR6FZtsNcy9LKTorDLHb87xZK8fPGEPTCHoMkLTdri07wSD5wmGJ0m47U8BxYsvkZRsdUuJcGl5LtYbpLbnaQ22vSs2rg5tRPp7VzjQTqPbhj4f/goa2d08z3260ryQOL3dUekBaMUoxw4Hzk5OpNy3t+o0caaURYLfGPAjY36rmBUKTxq4n0FzDUtXFbkiDyTa6nlH/sUt3u8SporOfh+xhqmbAIAQFax6xe91QXYPho7lnzh4TO3ZxAU1CrqS25FS7t+VhszWXsUfJ7jD7nm6GQ2ilNtPgSag7gDoB7NytXFLWWKzRQsq/Jy1Xk/wxurPNoXWWDVTc5PUxXLTeZ2kMo+JMYmd6W+RL7cijrdb5E1r1C8fVi7yed8Kbm78J6uXHVv5vM+062Pzcx4rLNsEAIAQAgBAfP+VjvnN5Mf4bVcpdApVumVAKQiGJkR+Oy/2D7bFDXyJ7fpMdaqlsEAIBU5ZMYQc2jjNyCHzW2W/psPnzjybvVijH/RTuZ/5XiK4KwUzdjSSABcnQANpOgBDwfFXP8AwvBQtYvijDG7jK/bxGcSeQKppa8zSk+SpdwjZZXPc5zyXOcS5zjrJOkkq4ZbeO1mq9OWMXFrJi+VjZKmQxBwuI2gZ9jqzidDTwsezUoJ10tiLdOzcljJ4FrhybUDdbJH8XSP/wASFFy0ywrOlw/InKyMNkkaNTXuA5BxA9CuLIyJLBtGgXpwOXJT8QH9x/rCp1+mbFj1Piz0yofEHeWz2kodM8v+pfehPNV0wme0PdDmPWhzvPohZh9YcuE61sMUkrtTGl1t9hoHadHavYx1ngR1aipwc3uQj62sfNI6SQ3e83J9QHAbAtKKSWCPk6lSVSTnLNnmF0RFtxbxKfUMEkjujjdpaALucN+5o3HTyUFSuovBGla6NlWipyeC/L9i1Q4iUjRpEj+Jef8AGygdxM0Y6Kt1mm/H2wF7h+mbFUyxsFmtdYC5NhYbTpVym24pswLqEadaUY5JnCuyuMLJh/Tm8seyqV1mj6DQ3Vz7/wBHvlEwV0kImaOtF3XFh1+Y2PK68t54PV4nelrfXpqos4+hWMSMNCnnzXm0ctmu+a7wXemx58FPXp60dmaM3RtzyNXCWUvXcxqqgfUAgBAaTRNe0tcAWuBBB2g6CF6nhtR5KKksHkKDGPAElLIQQTGT1H7CNgJ2O5rSp1VNdp8rdWk6EsMNm5/N5DFSFUwh0TGKWBzU1DW2+DYQ6Q7LA3zebjo5X3KKrPUiW7Og61VLctr9vEt+UjDYZH7nYevJpf8ANZu+kfQCq9tTxeszU0lcaseSWbz7v6V3J7gjpqkSEdSHrc3nuB2a+wb1NcT1Y4cSlo6hylXWeUfXd7+ReMe/iE/JvttVSh1iNe96iRW8k2up5R/7FPd7vEo6Kzn4fsYapmwCAEAIBWZS8XOjf7pjHwchtIB4Lz4XJ3r5q/bVcVqvMyL631XrrJ59/wDfXvLHk7xj90RdDIfhYhrOt7NQdzGo9h2qC4parxWTLVnX146ss16EVlg1U3OT1MUlpvI9IZR8SYxL70t8iX25FHW63yJrbqF4+rF3k874U3N34T1cuOrfzeZ9p1sfm5jxWWbYIAQAgBACA+f8rPfObyY/w2q5S6BSrdMqCkIhiZEfjkv9g+2xQ18ie36THWqpbOaur4oW50sjI273ua0eclepN5HjaWYvMbMqcbWmOi67zo6YghreLQdLjz0c1NCi/wDRWqXCyiKWWVz3FziXOcSXOJuSTpJJVkpswEOS/ZKMWjPP7pkHwUB6t/Dl2W4N1883ioa08FgWLanrS1nkiz5aXkUsI2GbT2RvsuKHSZLeP6F3igCtGcdmCHtbPCX2zBKwvvqzQ9pdfsuvHkxHDWWPFH0qFnm4cmFcIsp4nyymzGC547gN5J0AcV7FNvBHM5qEdZnzpNKXOc463EuPNxJ/NaCMBvF4mAvTgc2Sn4gP7j/WFTr9M2LHqfFntlNZegfwcw/fA/NeUOmL9f8Ai/D1E61XjBZtZDhj5xfwsyphZIwgkgZ42sdbrNI2afONKz5xcXgz6ehWjVgpL4yLyiuIoZLbXMB+u0/ku6HTRX0l/wA78PUUgV4+aNl6csfNE9pjYWWzS0FttVrC3oWW89p9nBpxTWRvNM1jS5xDWtFyTqAGsoljsR7KSisXkJXC9WJp5ZBqe8kctnostOEdWKR8bXqcpVlNb2cq6IRhZMP6c3lj2VSus0fQaG6uff8Aouj2gggi4Ogg7QVWNhrHYxS42YANLLoBML+4O7ew8Rs3jtWjSqa67T5W+s3bz2dF5exYcS8axZsE7rEaI3nbuY479x26teuCtR/1E0NHaQypVX3P9P8AXuXpVTbBACAg8dqlrKOW/hjMA3l+j0C57FLQWM0U9ITUbeWO/Z5igK0j5cn8VMWX1Tw5wLYB3TtWdbwW7+J2c1DVqqCw3l6zs5V3i+jx49iLxhrC0GDocyNrQ8jqRjb89223E6SqsISqyxZsV69K0hqxW3cv2xZQxTVc9hd8spuT6ydzQPQLK83GEexGDFVK9Ti388hw4CwUymhbEzZpc7a5x1uP/uoBZs5ucsWfTUKMaMFBHBj38Qn5N9tq6odYiO96iRW8k2up5R/7FPd7vEo6Kzn4fsYapmwCAEAIDwraVksbo3jOY8EEcCvU2nijmUVJOLEtWwTYNrOqetGc5jjqkYd/Ai4PG/BacXGrAw5Rlb1e78onso+E2VMFHNH3L+k0bWnqZzTxBUNvBxlJMtXdRVIQku0suJnelvkS+3Ioa3W+RZtuoXj6sXeTzvhTc3fhPVy46t/N5n2nWx+bmPFZZtggBACAEAID5/ys985vJj/DarlLoFKt0yoKQiPWCdzDdjnMO9riD5wh5idP8VqP++f7WT9y8wXAYvizlcbm50k7TpPnXp4zKHhlDkt+JeIs1aQ94MVPrLyNLxujB1+Vq56lHOoo95LSoue3cPKgomQxtiiaGsYLNaNg/M8dqqNtvFmjFKKwRX8pGB3VNC8MF3xkStA1nMvnAcS0u7bLulLCRDcQ1oPAQoV0yjcIeFmwTjzWwMEbJA5jRZoe0OzQNQB124ElRulFvEljc1IrBM4MM4fqKsgzyF4GpugNbyaNF+OtdRgo5EVSrOfSZHBdkRuEORyZKD/4PKV/5H81Tr9M2LHqvFlhxiwf09NNENb2EN8oaW+kBRwlqyTJ60OUpuPFCDzSDYixGgg7CNYWgfNM3C9OWesTyDcEg7wSD5whzi08UWXFGhNT7qiuS50HVuT3TXsc3SdlwFHVlq4PtLVpTdbXjvcdnfjsK+WkEgggjQQdYI1gjepSg+02C9OSawTjNU07cyN/U2NcAQOW0cr2UcqUZbWWaN7WorVi9nB7TTCuMFRUC0sl2+KAA3tA19t17CnGORxXu61bZN7OG4jQpCsbIeDByYH4OcfPb7P/AOKndZo39DP6J9/6LsqptHPX0TJmOjkbnNdrHqI3Eb17GTi8UR1aUasXCaxTFbjJixJSknS+E6n7uDxsPHUfQr9Oqp958xd2M7d45x4+51Yv45ywAMkBljGq56zRwJ1jgfOvKlBS2rYya10lUpLVn9S/KLxg7Gammtmyta7xX9U+nX2XVSVKcc0bVK9oVejLbwexkuDdRlso2PNNU1MzIYonmNmnOtZpc7bnHRYD1lW6DhCOs3tMbSMK9aoqcIvBb92P8NKTFekpbPq52OcNOYSA2/k907/3QjrTnsgjyFjb0PqrSTfDd5ZsxhrH4AZlKzgHuFgB81n625L2FtvmK+lFhq0V4v8ASKhRUU9ZMQ3Oke43c9x0Di52wcPMFYlKNNbTNp06lxPZte9+/wA7hqYtYvR0jLDrSO7t9tJ4Dc3gqFWq5vsPorW1jQjgtr3smVEWiAx7+IT8m+21S0OsRVveokVvJNrqeUf+xT3e7xKOis5+H7GGqZsAgBACAEBW8eMXfdcHVA6aO7ozv8ZnbbzgKahV1JbcitdUOVhszWQmHSOzcwk2Dic07HGwdo2HQL8lpYbzFxeGA3sS+9LfIl9uRZ9brfI2LbqF4+rF3k874U3N34T1cuOrfzeZ9p1sfm5jxWWbYIAQAgBACATWUnFGsnrpZoYHSRuDLOaWeCxoOguvrG5WaU4qODZVqwk5YpFPkxTrm66SfsjcfUpdePEi5OXA8f5eq/ktR9jL+1NaPE51ZcGbR4t1h1UtR9lJ+YTXjxPNST3MkKXEXCD9VLIOLixvtOBXjqR4nXJTe4sGDcktU+3TSRRDhd7vMLD0rh147jtW0nmy8YAyb0dOQ5zTO8eFLYgHhGOr57niopVZMmhbwj2lwAUROZQAgFpjnk2Mj3TUeaC43dCTYEnWWHUL+KdHEalYp1sNkilWtcXrQ8hd1mAqmI2kp5m/QcR2OAIPnU6lF5MoypzjmmFJgaokNmQTOPCN/rtYI5JbzxU5vJMu2LOTOR7g+sPRsGnomm7ncHOGho5Enkop1l/ks0rJvbPLgaY6YmVDqt7qanvE5rLZpjABDQ0gAkeL6Up1Vq7WeXFtNzxgthCDEmv+TO+tF+9ScrDiV+a1vt9PcZOTTBs9PTyRzxmM9KXNBLTcFrRsJ2gqtWkpPFGjZ05wg1JYbS3KItlFxxxE6d7pqchsjtL2HQ158YHwXb9h4aSbFOthsZm3VjrvXhnwKDV4AqojZ8Eo4hpcPrNuFZU4vJmVO3qxzi/nceUWDZjqhlPKN/6L3WXEj5Ko8ovyZesm+B54pnvlicxpjzQXaLnOabW16gdir15xawTNPR1CpCblKOCwJPG3EwVDjLCQyU9009y/jwdx2+lc0q2rseRLeaPVV68Nj/D/AKUGswHURGz4ZBxDSR9ZtwrSqReTMSpbVodKL9fQ8ocHzONmxSOPBjv0XrlFbyNUaktii/JllwJiLNIQZ/gmbRoLzyGpvM+ZRTuIro7S/b6LqTeNT6V+f4duN2KrzJH7lhuwRhpALRYtJ13Okm+tc0aywesyW+sJuUeRjsww3fsgv5UrP+h31o/3KXlqfEo//H3P2fle5bcQMFzwGYTRlgdmFty06W519RO8KvcTjLDBmrou3q0XLlFhjhw7S4qsa4IDDmgixFwdYO1A1iVPDGIkMl3QnoXbrXYfo+D2aOCsQuJLPaZVfRVOe2n9L/HkVKuxNq4/+MSDewg+g2PoVmNeD3mXU0bcQ/zj3Eb7jqI/AnZybIPUF3rQe9EHJ1obpLzAtqX6LVDuHwp9CfQuH4Pf/eWz6n/9jopMVquTuYHDi+zfXpXjrQW8kp2NeWUPPYWbBWTzSDUSX+ZH+bzp8wHNQTuvtRo0dE76r8F7l2oaKOFgZEwMaNg9Z3niVUlJyeLNenTjTjqxWCOheHYICHxvpHy0cscbc57gLAW02e0nXo1BSUZKM02V7qEp0ZRitpBZOcDz05n6aMszszNuWm+bn31E7x51NczjLDVZU0fQqU9bXWGOH7LqqppggBACAEAIBb4+4mSPm6eljz+k/qMBaLO8cXIGnbx07VdoV0lqyZm3VrJy1oLPMsmK2D5I8HNikYWyBsgzbi93OeRpBtpBCgqyTqYrLYWreEo0VFrbtFgMS6/5M/60X71e5enxMxW1b7fT3D+TK/5M/wCtF+9OXp8fU95vW+309zH8l1/yZ/1ov3py9Pie83rfb6e5j+S6/wCTP+tF+9OXp8Rzer9vp7h/Jdf8mf8AWi/enL0+Pqe83q/b6e504MxPrmzROdTvDWyMcTnR6AHgk93uC5lWp6r2nUaFXWX071w9x2LNNYEAIAQAgBACAEAIAQAgBACAEAIAQAgBACAEAIAQAgBACAEAIAQAgBACAEAIAQAgBACAEAIAQAgBACAEAIAQAgBACAEAIAQAgBACAEAIAQAg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78411" y="1489345"/>
            <a:ext cx="1645920" cy="1131920"/>
            <a:chOff x="-459569" y="1489345"/>
            <a:chExt cx="1645920" cy="1131920"/>
          </a:xfrm>
        </p:grpSpPr>
        <p:pic>
          <p:nvPicPr>
            <p:cNvPr id="39" name="Picture 10" descr="http://www.clker.com/cliparts/e/R/8/c/z/P/black-stick-man-h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02" y="1894250"/>
              <a:ext cx="304978" cy="727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7" name="TextBox 226"/>
            <p:cNvSpPr txBox="1"/>
            <p:nvPr/>
          </p:nvSpPr>
          <p:spPr>
            <a:xfrm>
              <a:off x="-459569" y="1489345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/>
                <a:t>Researcher</a:t>
              </a:r>
              <a:endParaRPr lang="en-GB" b="1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026865" y="4173268"/>
            <a:ext cx="5185097" cy="1538883"/>
            <a:chOff x="516979" y="4205167"/>
            <a:chExt cx="5185097" cy="1538883"/>
          </a:xfrm>
        </p:grpSpPr>
        <p:sp>
          <p:nvSpPr>
            <p:cNvPr id="117" name="TextBox 116"/>
            <p:cNvSpPr txBox="1"/>
            <p:nvPr/>
          </p:nvSpPr>
          <p:spPr>
            <a:xfrm>
              <a:off x="516979" y="4205167"/>
              <a:ext cx="5185097" cy="15388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b="1" dirty="0" smtClean="0"/>
                <a:t>GBIF.org</a:t>
              </a:r>
            </a:p>
            <a:p>
              <a:pPr algn="ctr"/>
              <a:endParaRPr lang="da-DK" b="1" dirty="0"/>
            </a:p>
            <a:p>
              <a:pPr algn="ctr"/>
              <a:endParaRPr lang="da-DK" sz="1600" b="1" dirty="0" smtClean="0"/>
            </a:p>
            <a:p>
              <a:pPr algn="ctr"/>
              <a:endParaRPr lang="da-DK" sz="1600" b="1" dirty="0"/>
            </a:p>
            <a:p>
              <a:pPr algn="ctr"/>
              <a:endParaRPr lang="da-DK" sz="1600" b="1" dirty="0" smtClean="0"/>
            </a:p>
            <a:p>
              <a:pPr algn="ctr"/>
              <a:endParaRPr lang="da-DK" sz="1200" dirty="0" smtClean="0"/>
            </a:p>
          </p:txBody>
        </p:sp>
        <p:pic>
          <p:nvPicPr>
            <p:cNvPr id="118" name="Picture 2" descr="http://www.tdwg.org/uploads/tx_tdwgbiodivprojects/GBIF_logo_short_form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528" y="5308105"/>
              <a:ext cx="250243" cy="243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" name="Left Brace 119"/>
            <p:cNvSpPr/>
            <p:nvPr/>
          </p:nvSpPr>
          <p:spPr>
            <a:xfrm>
              <a:off x="1086874" y="4569894"/>
              <a:ext cx="104858" cy="248944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Left Brace 120"/>
            <p:cNvSpPr/>
            <p:nvPr/>
          </p:nvSpPr>
          <p:spPr>
            <a:xfrm>
              <a:off x="1085526" y="4932686"/>
              <a:ext cx="104858" cy="248944"/>
            </a:xfrm>
            <a:prstGeom prst="leftBrac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Left Brace 121"/>
            <p:cNvSpPr/>
            <p:nvPr/>
          </p:nvSpPr>
          <p:spPr>
            <a:xfrm flipH="1">
              <a:off x="2734946" y="5303570"/>
              <a:ext cx="104858" cy="248944"/>
            </a:xfrm>
            <a:prstGeom prst="leftBrac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744498" y="4556661"/>
              <a:ext cx="290644" cy="275409"/>
              <a:chOff x="1918044" y="4143262"/>
              <a:chExt cx="290644" cy="275409"/>
            </a:xfrm>
          </p:grpSpPr>
          <p:pic>
            <p:nvPicPr>
              <p:cNvPr id="124" name="Picture 2" descr="Logo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92" t="1297" r="68752" b="2285"/>
              <a:stretch/>
            </p:blipFill>
            <p:spPr bwMode="auto">
              <a:xfrm>
                <a:off x="1932277" y="4156495"/>
                <a:ext cx="276411" cy="248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5" name="Oval 124"/>
              <p:cNvSpPr/>
              <p:nvPr/>
            </p:nvSpPr>
            <p:spPr>
              <a:xfrm>
                <a:off x="1918044" y="4143262"/>
                <a:ext cx="275747" cy="275409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737049" y="4919453"/>
              <a:ext cx="290644" cy="275409"/>
              <a:chOff x="1918044" y="4143262"/>
              <a:chExt cx="290644" cy="275409"/>
            </a:xfrm>
          </p:grpSpPr>
          <p:pic>
            <p:nvPicPr>
              <p:cNvPr id="127" name="Picture 2" descr="Logo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92" t="1297" r="68752" b="2285"/>
              <a:stretch/>
            </p:blipFill>
            <p:spPr bwMode="auto">
              <a:xfrm>
                <a:off x="1932277" y="4156495"/>
                <a:ext cx="276411" cy="248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8" name="Oval 127"/>
              <p:cNvSpPr/>
              <p:nvPr/>
            </p:nvSpPr>
            <p:spPr>
              <a:xfrm>
                <a:off x="1918044" y="4143262"/>
                <a:ext cx="275747" cy="275409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3222975" y="5291924"/>
              <a:ext cx="290644" cy="275409"/>
              <a:chOff x="1918044" y="4143262"/>
              <a:chExt cx="290644" cy="275409"/>
            </a:xfrm>
          </p:grpSpPr>
          <p:pic>
            <p:nvPicPr>
              <p:cNvPr id="130" name="Picture 2" descr="Logo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92" t="1297" r="68752" b="2285"/>
              <a:stretch/>
            </p:blipFill>
            <p:spPr bwMode="auto">
              <a:xfrm>
                <a:off x="1932277" y="4156495"/>
                <a:ext cx="276411" cy="248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1" name="Oval 130"/>
              <p:cNvSpPr/>
              <p:nvPr/>
            </p:nvSpPr>
            <p:spPr>
              <a:xfrm>
                <a:off x="1918044" y="4143262"/>
                <a:ext cx="275747" cy="275409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485" y="4527260"/>
              <a:ext cx="1547813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4" name="Group 13"/>
            <p:cNvGrpSpPr/>
            <p:nvPr/>
          </p:nvGrpSpPr>
          <p:grpSpPr>
            <a:xfrm>
              <a:off x="3689498" y="4481525"/>
              <a:ext cx="1754248" cy="1149048"/>
              <a:chOff x="3689498" y="5289633"/>
              <a:chExt cx="1754248" cy="1149048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3689498" y="5289633"/>
                <a:ext cx="1754248" cy="1149048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400" b="1" dirty="0" smtClean="0"/>
                  <a:t>Download history</a:t>
                </a:r>
              </a:p>
              <a:p>
                <a:pPr algn="ctr"/>
                <a:endParaRPr lang="da-DK" sz="1100" b="1" dirty="0"/>
              </a:p>
              <a:p>
                <a:pPr algn="ctr"/>
                <a:endParaRPr lang="da-DK" sz="1100" b="1" dirty="0" smtClean="0"/>
              </a:p>
              <a:p>
                <a:pPr algn="ctr"/>
                <a:endParaRPr lang="da-DK" sz="1100" b="1" dirty="0"/>
              </a:p>
              <a:p>
                <a:pPr algn="ctr"/>
                <a:endParaRPr lang="da-DK" sz="1100" b="1" dirty="0" smtClean="0"/>
              </a:p>
              <a:p>
                <a:pPr algn="ctr"/>
                <a:endParaRPr lang="en-US" sz="1100" b="1" dirty="0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3780097" y="5608420"/>
                <a:ext cx="1573051" cy="331770"/>
                <a:chOff x="3764493" y="5608420"/>
                <a:chExt cx="1573051" cy="331770"/>
              </a:xfrm>
            </p:grpSpPr>
            <p:grpSp>
              <p:nvGrpSpPr>
                <p:cNvPr id="133" name="Group 132"/>
                <p:cNvGrpSpPr/>
                <p:nvPr/>
              </p:nvGrpSpPr>
              <p:grpSpPr>
                <a:xfrm>
                  <a:off x="4976417" y="5635895"/>
                  <a:ext cx="290644" cy="275409"/>
                  <a:chOff x="1918044" y="4143262"/>
                  <a:chExt cx="290644" cy="275409"/>
                </a:xfrm>
              </p:grpSpPr>
              <p:pic>
                <p:nvPicPr>
                  <p:cNvPr id="134" name="Picture 2" descr="Logo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592" t="1297" r="68752" b="2285"/>
                  <a:stretch/>
                </p:blipFill>
                <p:spPr bwMode="auto">
                  <a:xfrm>
                    <a:off x="1932277" y="4156495"/>
                    <a:ext cx="276411" cy="24894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35" name="Oval 134"/>
                  <p:cNvSpPr/>
                  <p:nvPr/>
                </p:nvSpPr>
                <p:spPr>
                  <a:xfrm>
                    <a:off x="1918044" y="4143262"/>
                    <a:ext cx="275747" cy="275409"/>
                  </a:xfrm>
                  <a:prstGeom prst="ellipse">
                    <a:avLst/>
                  </a:prstGeom>
                  <a:noFill/>
                  <a:ln w="57150" cmpd="dbl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1" name="Rectangle 10"/>
                <p:cNvSpPr/>
                <p:nvPr/>
              </p:nvSpPr>
              <p:spPr>
                <a:xfrm>
                  <a:off x="3764493" y="5608420"/>
                  <a:ext cx="1573051" cy="331770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da-DK" sz="1200" dirty="0" smtClean="0">
                      <a:solidFill>
                        <a:schemeClr val="tx1"/>
                      </a:solidFill>
                    </a:rPr>
                    <a:t>Download 1</a:t>
                  </a:r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64" name="Rectangle 163"/>
              <p:cNvSpPr/>
              <p:nvPr/>
            </p:nvSpPr>
            <p:spPr>
              <a:xfrm>
                <a:off x="3780097" y="6020468"/>
                <a:ext cx="1573051" cy="256160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b="1" dirty="0" smtClean="0">
                    <a:solidFill>
                      <a:schemeClr val="tx1"/>
                    </a:solidFill>
                  </a:rPr>
                  <a:t>. . .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2" name="Group 131"/>
          <p:cNvGrpSpPr/>
          <p:nvPr/>
        </p:nvGrpSpPr>
        <p:grpSpPr>
          <a:xfrm>
            <a:off x="3923410" y="1355068"/>
            <a:ext cx="1489390" cy="2339102"/>
            <a:chOff x="3923410" y="1599627"/>
            <a:chExt cx="1489390" cy="2339102"/>
          </a:xfrm>
        </p:grpSpPr>
        <p:sp>
          <p:nvSpPr>
            <p:cNvPr id="136" name="TextBox 135"/>
            <p:cNvSpPr txBox="1"/>
            <p:nvPr/>
          </p:nvSpPr>
          <p:spPr>
            <a:xfrm>
              <a:off x="3923410" y="1599627"/>
              <a:ext cx="1489390" cy="23391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b="1" dirty="0" smtClean="0"/>
                <a:t>Cleaned </a:t>
              </a:r>
              <a:r>
                <a:rPr lang="da-DK" sz="1600" b="1" dirty="0"/>
                <a:t>data</a:t>
              </a:r>
            </a:p>
            <a:p>
              <a:pPr algn="ctr"/>
              <a:endParaRPr lang="da-DK" sz="1600" b="1" dirty="0"/>
            </a:p>
            <a:p>
              <a:pPr algn="ctr"/>
              <a:endParaRPr lang="da-DK" sz="1600" b="1" dirty="0"/>
            </a:p>
            <a:p>
              <a:pPr algn="ctr"/>
              <a:endParaRPr lang="da-DK" sz="1600" b="1" dirty="0"/>
            </a:p>
            <a:p>
              <a:pPr algn="ctr"/>
              <a:endParaRPr lang="da-DK" sz="1600" b="1" dirty="0"/>
            </a:p>
            <a:p>
              <a:pPr algn="ctr"/>
              <a:endParaRPr lang="da-DK" sz="1600" b="1" dirty="0"/>
            </a:p>
            <a:p>
              <a:pPr algn="ctr"/>
              <a:endParaRPr lang="da-DK" sz="1200" dirty="0"/>
            </a:p>
            <a:p>
              <a:pPr algn="ctr"/>
              <a:endParaRPr lang="da-DK" sz="1200" dirty="0"/>
            </a:p>
            <a:p>
              <a:pPr algn="ctr"/>
              <a:endParaRPr lang="da-DK" sz="1200" dirty="0"/>
            </a:p>
            <a:p>
              <a:pPr algn="ctr"/>
              <a:endParaRPr lang="da-DK" sz="12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3995977" y="2294874"/>
              <a:ext cx="44114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050" dirty="0" smtClean="0"/>
                <a:t>Data</a:t>
              </a:r>
              <a:endParaRPr lang="en-GB" sz="1050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995977" y="3235462"/>
              <a:ext cx="105990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050" dirty="0" smtClean="0"/>
                <a:t>Data attribution</a:t>
              </a:r>
              <a:endParaRPr lang="en-GB" sz="1050" dirty="0"/>
            </a:p>
          </p:txBody>
        </p:sp>
        <p:grpSp>
          <p:nvGrpSpPr>
            <p:cNvPr id="139" name="Group 138"/>
            <p:cNvGrpSpPr>
              <a:grpSpLocks noChangeAspect="1"/>
            </p:cNvGrpSpPr>
            <p:nvPr/>
          </p:nvGrpSpPr>
          <p:grpSpPr>
            <a:xfrm>
              <a:off x="4545900" y="3585517"/>
              <a:ext cx="673321" cy="182880"/>
              <a:chOff x="2048473" y="2804033"/>
              <a:chExt cx="1009983" cy="275409"/>
            </a:xfrm>
          </p:grpSpPr>
          <p:grpSp>
            <p:nvGrpSpPr>
              <p:cNvPr id="145" name="Group 144"/>
              <p:cNvGrpSpPr/>
              <p:nvPr/>
            </p:nvGrpSpPr>
            <p:grpSpPr>
              <a:xfrm>
                <a:off x="2048473" y="2804033"/>
                <a:ext cx="290645" cy="275409"/>
                <a:chOff x="1918044" y="4143262"/>
                <a:chExt cx="290644" cy="275409"/>
              </a:xfrm>
            </p:grpSpPr>
            <p:pic>
              <p:nvPicPr>
                <p:cNvPr id="175" name="Picture 2" descr="Logo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92" t="1297" r="68752" b="2285"/>
                <a:stretch/>
              </p:blipFill>
              <p:spPr bwMode="auto">
                <a:xfrm>
                  <a:off x="1932277" y="4156495"/>
                  <a:ext cx="276411" cy="248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76" name="Oval 175"/>
                <p:cNvSpPr/>
                <p:nvPr/>
              </p:nvSpPr>
              <p:spPr>
                <a:xfrm>
                  <a:off x="1918044" y="4143262"/>
                  <a:ext cx="275747" cy="275409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49" name="Group 148"/>
              <p:cNvGrpSpPr/>
              <p:nvPr/>
            </p:nvGrpSpPr>
            <p:grpSpPr>
              <a:xfrm>
                <a:off x="2408145" y="2804033"/>
                <a:ext cx="290645" cy="275409"/>
                <a:chOff x="1918044" y="4143262"/>
                <a:chExt cx="290644" cy="275409"/>
              </a:xfrm>
            </p:grpSpPr>
            <p:pic>
              <p:nvPicPr>
                <p:cNvPr id="173" name="Picture 2" descr="Logo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92" t="1297" r="68752" b="2285"/>
                <a:stretch/>
              </p:blipFill>
              <p:spPr bwMode="auto">
                <a:xfrm>
                  <a:off x="1932277" y="4156495"/>
                  <a:ext cx="276411" cy="248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74" name="Oval 173"/>
                <p:cNvSpPr/>
                <p:nvPr/>
              </p:nvSpPr>
              <p:spPr>
                <a:xfrm>
                  <a:off x="1918044" y="4143262"/>
                  <a:ext cx="275747" cy="275409"/>
                </a:xfrm>
                <a:prstGeom prst="ellipse">
                  <a:avLst/>
                </a:prstGeom>
                <a:noFill/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67" name="Group 166"/>
              <p:cNvGrpSpPr/>
              <p:nvPr/>
            </p:nvGrpSpPr>
            <p:grpSpPr>
              <a:xfrm>
                <a:off x="2767811" y="2804033"/>
                <a:ext cx="290645" cy="275409"/>
                <a:chOff x="1918044" y="4143262"/>
                <a:chExt cx="290644" cy="275409"/>
              </a:xfrm>
            </p:grpSpPr>
            <p:pic>
              <p:nvPicPr>
                <p:cNvPr id="168" name="Picture 2" descr="Logo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92" t="1297" r="68752" b="2285"/>
                <a:stretch/>
              </p:blipFill>
              <p:spPr bwMode="auto">
                <a:xfrm>
                  <a:off x="1932277" y="4156495"/>
                  <a:ext cx="276411" cy="248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69" name="Oval 168"/>
                <p:cNvSpPr/>
                <p:nvPr/>
              </p:nvSpPr>
              <p:spPr>
                <a:xfrm>
                  <a:off x="1918044" y="4143262"/>
                  <a:ext cx="275747" cy="275409"/>
                </a:xfrm>
                <a:prstGeom prst="ellipse">
                  <a:avLst/>
                </a:prstGeom>
                <a:noFill/>
                <a:ln w="381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40" name="Rectangle 139"/>
            <p:cNvSpPr/>
            <p:nvPr/>
          </p:nvSpPr>
          <p:spPr>
            <a:xfrm>
              <a:off x="4085580" y="3489379"/>
              <a:ext cx="1165050" cy="376000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1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437" y="2543373"/>
              <a:ext cx="1049337" cy="615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42" name="Group 141"/>
            <p:cNvGrpSpPr/>
            <p:nvPr/>
          </p:nvGrpSpPr>
          <p:grpSpPr>
            <a:xfrm>
              <a:off x="4163112" y="3535502"/>
              <a:ext cx="290644" cy="275409"/>
              <a:chOff x="1918044" y="4143262"/>
              <a:chExt cx="290644" cy="275409"/>
            </a:xfrm>
          </p:grpSpPr>
          <p:pic>
            <p:nvPicPr>
              <p:cNvPr id="143" name="Picture 2" descr="Logo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92" t="1297" r="68752" b="2285"/>
              <a:stretch/>
            </p:blipFill>
            <p:spPr bwMode="auto">
              <a:xfrm>
                <a:off x="1932277" y="4156495"/>
                <a:ext cx="276411" cy="248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4" name="Oval 143"/>
              <p:cNvSpPr/>
              <p:nvPr/>
            </p:nvSpPr>
            <p:spPr>
              <a:xfrm>
                <a:off x="1918044" y="4143262"/>
                <a:ext cx="275747" cy="275409"/>
              </a:xfrm>
              <a:prstGeom prst="ellipse">
                <a:avLst/>
              </a:prstGeom>
              <a:noFill/>
              <a:ln w="57150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77" name="Group 176"/>
          <p:cNvGrpSpPr/>
          <p:nvPr/>
        </p:nvGrpSpPr>
        <p:grpSpPr>
          <a:xfrm>
            <a:off x="4023274" y="1714065"/>
            <a:ext cx="1230792" cy="275409"/>
            <a:chOff x="4023274" y="1958624"/>
            <a:chExt cx="1230792" cy="275409"/>
          </a:xfrm>
        </p:grpSpPr>
        <p:grpSp>
          <p:nvGrpSpPr>
            <p:cNvPr id="178" name="Group 177"/>
            <p:cNvGrpSpPr/>
            <p:nvPr/>
          </p:nvGrpSpPr>
          <p:grpSpPr>
            <a:xfrm>
              <a:off x="4963422" y="1958624"/>
              <a:ext cx="290644" cy="275409"/>
              <a:chOff x="1918044" y="4143262"/>
              <a:chExt cx="290644" cy="275409"/>
            </a:xfrm>
          </p:grpSpPr>
          <p:pic>
            <p:nvPicPr>
              <p:cNvPr id="180" name="Picture 2" descr="Logo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92" t="1297" r="68752" b="2285"/>
              <a:stretch/>
            </p:blipFill>
            <p:spPr bwMode="auto">
              <a:xfrm>
                <a:off x="1932277" y="4156495"/>
                <a:ext cx="276411" cy="248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1" name="Oval 180"/>
              <p:cNvSpPr/>
              <p:nvPr/>
            </p:nvSpPr>
            <p:spPr>
              <a:xfrm>
                <a:off x="1918044" y="4143262"/>
                <a:ext cx="275747" cy="275409"/>
              </a:xfrm>
              <a:prstGeom prst="ellipse">
                <a:avLst/>
              </a:prstGeom>
              <a:noFill/>
              <a:ln w="57150" cmpd="sng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9" name="TextBox 178"/>
            <p:cNvSpPr txBox="1"/>
            <p:nvPr/>
          </p:nvSpPr>
          <p:spPr>
            <a:xfrm>
              <a:off x="4023274" y="1969370"/>
              <a:ext cx="87395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050" dirty="0" smtClean="0"/>
                <a:t>Dataset DOI</a:t>
              </a:r>
              <a:endParaRPr lang="en-GB" sz="1050" dirty="0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5754098" y="1320723"/>
            <a:ext cx="1457864" cy="2373447"/>
            <a:chOff x="6349039" y="1565282"/>
            <a:chExt cx="1457864" cy="2373447"/>
          </a:xfrm>
        </p:grpSpPr>
        <p:sp>
          <p:nvSpPr>
            <p:cNvPr id="183" name="Folded Corner 182"/>
            <p:cNvSpPr/>
            <p:nvPr/>
          </p:nvSpPr>
          <p:spPr>
            <a:xfrm>
              <a:off x="6349039" y="1599627"/>
              <a:ext cx="1457864" cy="2339102"/>
            </a:xfrm>
            <a:prstGeom prst="foldedCorner">
              <a:avLst>
                <a:gd name="adj" fmla="val 17837"/>
              </a:avLst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6739192" y="1565282"/>
              <a:ext cx="6775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600" b="1" dirty="0" smtClean="0"/>
                <a:t>Paper</a:t>
              </a:r>
              <a:endParaRPr lang="en-US" sz="1600" b="1" dirty="0"/>
            </a:p>
          </p:txBody>
        </p:sp>
        <p:grpSp>
          <p:nvGrpSpPr>
            <p:cNvPr id="185" name="Group 184"/>
            <p:cNvGrpSpPr/>
            <p:nvPr/>
          </p:nvGrpSpPr>
          <p:grpSpPr>
            <a:xfrm>
              <a:off x="6621251" y="2473205"/>
              <a:ext cx="913440" cy="825294"/>
              <a:chOff x="7310409" y="3065914"/>
              <a:chExt cx="913440" cy="825294"/>
            </a:xfrm>
          </p:grpSpPr>
          <p:cxnSp>
            <p:nvCxnSpPr>
              <p:cNvPr id="195" name="Straight Connector 194"/>
              <p:cNvCxnSpPr/>
              <p:nvPr/>
            </p:nvCxnSpPr>
            <p:spPr>
              <a:xfrm>
                <a:off x="7310409" y="3065914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>
                <a:off x="7310409" y="3230972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>
                <a:off x="7310409" y="3396030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>
                <a:off x="7310409" y="3561088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>
                <a:off x="7310409" y="3726146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>
                <a:off x="7310409" y="3148443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>
                <a:off x="7310409" y="3313501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>
                <a:off x="7310409" y="3478559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>
                <a:off x="7310409" y="3643617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>
                <a:off x="7310409" y="3808675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>
                <a:off x="7310409" y="3891208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6" name="Group 185"/>
            <p:cNvGrpSpPr/>
            <p:nvPr/>
          </p:nvGrpSpPr>
          <p:grpSpPr>
            <a:xfrm>
              <a:off x="6607561" y="3483451"/>
              <a:ext cx="940821" cy="279852"/>
              <a:chOff x="6621251" y="3220272"/>
              <a:chExt cx="940821" cy="279852"/>
            </a:xfrm>
          </p:grpSpPr>
          <p:grpSp>
            <p:nvGrpSpPr>
              <p:cNvPr id="189" name="Group 188"/>
              <p:cNvGrpSpPr/>
              <p:nvPr/>
            </p:nvGrpSpPr>
            <p:grpSpPr>
              <a:xfrm>
                <a:off x="6621251" y="3220272"/>
                <a:ext cx="290644" cy="275409"/>
                <a:chOff x="1918044" y="4143262"/>
                <a:chExt cx="290644" cy="275409"/>
              </a:xfrm>
            </p:grpSpPr>
            <p:pic>
              <p:nvPicPr>
                <p:cNvPr id="193" name="Picture 2" descr="Logo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92" t="1297" r="68752" b="2285"/>
                <a:stretch/>
              </p:blipFill>
              <p:spPr bwMode="auto">
                <a:xfrm>
                  <a:off x="1932277" y="4156495"/>
                  <a:ext cx="276411" cy="248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94" name="Oval 193"/>
                <p:cNvSpPr/>
                <p:nvPr/>
              </p:nvSpPr>
              <p:spPr>
                <a:xfrm>
                  <a:off x="1918044" y="4143262"/>
                  <a:ext cx="275747" cy="275409"/>
                </a:xfrm>
                <a:prstGeom prst="ellipse">
                  <a:avLst/>
                </a:prstGeom>
                <a:noFill/>
                <a:ln w="57150" cmpd="dbl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90" name="Group 189"/>
              <p:cNvGrpSpPr/>
              <p:nvPr/>
            </p:nvGrpSpPr>
            <p:grpSpPr>
              <a:xfrm>
                <a:off x="7271428" y="3224715"/>
                <a:ext cx="290644" cy="275409"/>
                <a:chOff x="1918044" y="4143262"/>
                <a:chExt cx="290644" cy="275409"/>
              </a:xfrm>
            </p:grpSpPr>
            <p:pic>
              <p:nvPicPr>
                <p:cNvPr id="191" name="Picture 2" descr="Logo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92" t="1297" r="68752" b="2285"/>
                <a:stretch/>
              </p:blipFill>
              <p:spPr bwMode="auto">
                <a:xfrm>
                  <a:off x="1932277" y="4156495"/>
                  <a:ext cx="276411" cy="248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92" name="Oval 191"/>
                <p:cNvSpPr/>
                <p:nvPr/>
              </p:nvSpPr>
              <p:spPr>
                <a:xfrm>
                  <a:off x="1918044" y="4143262"/>
                  <a:ext cx="275747" cy="275409"/>
                </a:xfrm>
                <a:prstGeom prst="ellipse">
                  <a:avLst/>
                </a:prstGeom>
                <a:noFill/>
                <a:ln w="57150" cmpd="sng">
                  <a:solidFill>
                    <a:schemeClr val="accent5">
                      <a:lumMod val="7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pic>
          <p:nvPicPr>
            <p:cNvPr id="187" name="Picture 2" descr="Log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2" t="1297" r="68752" b="2285"/>
            <a:stretch/>
          </p:blipFill>
          <p:spPr bwMode="auto">
            <a:xfrm>
              <a:off x="7400710" y="1958734"/>
              <a:ext cx="276411" cy="248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8" name="TextBox 187"/>
            <p:cNvSpPr txBox="1"/>
            <p:nvPr/>
          </p:nvSpPr>
          <p:spPr>
            <a:xfrm>
              <a:off x="6446329" y="1956247"/>
              <a:ext cx="73930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050" dirty="0" smtClean="0"/>
                <a:t>Paper DOI</a:t>
              </a:r>
              <a:endParaRPr lang="en-GB" sz="1050" dirty="0"/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2026865" y="1355068"/>
            <a:ext cx="1489390" cy="2339102"/>
            <a:chOff x="1497780" y="1599627"/>
            <a:chExt cx="1489390" cy="2339102"/>
          </a:xfrm>
        </p:grpSpPr>
        <p:sp>
          <p:nvSpPr>
            <p:cNvPr id="221" name="TextBox 220"/>
            <p:cNvSpPr txBox="1"/>
            <p:nvPr/>
          </p:nvSpPr>
          <p:spPr>
            <a:xfrm>
              <a:off x="1497780" y="1599627"/>
              <a:ext cx="1489390" cy="23391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b="1" dirty="0" smtClean="0"/>
                <a:t>GBIF download</a:t>
              </a:r>
            </a:p>
            <a:p>
              <a:pPr algn="ctr"/>
              <a:endParaRPr lang="da-DK" sz="1600" b="1" dirty="0"/>
            </a:p>
            <a:p>
              <a:pPr algn="ctr"/>
              <a:endParaRPr lang="da-DK" sz="1600" b="1" dirty="0" smtClean="0"/>
            </a:p>
            <a:p>
              <a:pPr algn="ctr"/>
              <a:endParaRPr lang="da-DK" sz="1600" b="1" dirty="0" smtClean="0"/>
            </a:p>
            <a:p>
              <a:pPr algn="ctr"/>
              <a:endParaRPr lang="da-DK" b="1" dirty="0"/>
            </a:p>
            <a:p>
              <a:pPr algn="ctr"/>
              <a:endParaRPr lang="da-DK" sz="1600" b="1" dirty="0" smtClean="0"/>
            </a:p>
            <a:p>
              <a:pPr algn="ctr"/>
              <a:endParaRPr lang="da-DK" sz="1200" dirty="0" smtClean="0"/>
            </a:p>
            <a:p>
              <a:pPr algn="ctr"/>
              <a:endParaRPr lang="da-DK" sz="1200" dirty="0"/>
            </a:p>
            <a:p>
              <a:pPr algn="ctr"/>
              <a:endParaRPr lang="da-DK" sz="1200" dirty="0" smtClean="0"/>
            </a:p>
            <a:p>
              <a:pPr algn="ctr"/>
              <a:endParaRPr lang="da-DK" sz="1200" dirty="0" smtClean="0"/>
            </a:p>
          </p:txBody>
        </p:sp>
        <p:pic>
          <p:nvPicPr>
            <p:cNvPr id="22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982" y="2514286"/>
              <a:ext cx="1042987" cy="615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9" name="TextBox 228"/>
            <p:cNvSpPr txBox="1"/>
            <p:nvPr/>
          </p:nvSpPr>
          <p:spPr>
            <a:xfrm>
              <a:off x="1570347" y="2260370"/>
              <a:ext cx="44114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050" dirty="0" smtClean="0"/>
                <a:t>Data</a:t>
              </a:r>
              <a:endParaRPr lang="en-GB" sz="1050" dirty="0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1570347" y="3200958"/>
              <a:ext cx="105990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050" dirty="0" smtClean="0"/>
                <a:t>Data attribution</a:t>
              </a:r>
              <a:endParaRPr lang="en-GB" sz="1050" dirty="0"/>
            </a:p>
          </p:txBody>
        </p:sp>
        <p:grpSp>
          <p:nvGrpSpPr>
            <p:cNvPr id="231" name="Group 230"/>
            <p:cNvGrpSpPr/>
            <p:nvPr/>
          </p:nvGrpSpPr>
          <p:grpSpPr>
            <a:xfrm>
              <a:off x="1659950" y="3454874"/>
              <a:ext cx="1165050" cy="398335"/>
              <a:chOff x="2055917" y="2759113"/>
              <a:chExt cx="1165050" cy="398335"/>
            </a:xfrm>
          </p:grpSpPr>
          <p:grpSp>
            <p:nvGrpSpPr>
              <p:cNvPr id="241" name="Group 240"/>
              <p:cNvGrpSpPr/>
              <p:nvPr/>
            </p:nvGrpSpPr>
            <p:grpSpPr>
              <a:xfrm>
                <a:off x="2133449" y="2820576"/>
                <a:ext cx="1009986" cy="275409"/>
                <a:chOff x="2048469" y="2804033"/>
                <a:chExt cx="1009986" cy="275409"/>
              </a:xfrm>
            </p:grpSpPr>
            <p:grpSp>
              <p:nvGrpSpPr>
                <p:cNvPr id="244" name="Group 243"/>
                <p:cNvGrpSpPr/>
                <p:nvPr/>
              </p:nvGrpSpPr>
              <p:grpSpPr>
                <a:xfrm>
                  <a:off x="2048469" y="2804033"/>
                  <a:ext cx="290644" cy="275409"/>
                  <a:chOff x="1918044" y="4143262"/>
                  <a:chExt cx="290644" cy="275409"/>
                </a:xfrm>
              </p:grpSpPr>
              <p:pic>
                <p:nvPicPr>
                  <p:cNvPr id="260" name="Picture 2" descr="Logo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592" t="1297" r="68752" b="2285"/>
                  <a:stretch/>
                </p:blipFill>
                <p:spPr bwMode="auto">
                  <a:xfrm>
                    <a:off x="1932277" y="4156495"/>
                    <a:ext cx="276411" cy="24894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61" name="Oval 260"/>
                  <p:cNvSpPr/>
                  <p:nvPr/>
                </p:nvSpPr>
                <p:spPr>
                  <a:xfrm>
                    <a:off x="1918044" y="4143262"/>
                    <a:ext cx="275747" cy="275409"/>
                  </a:xfrm>
                  <a:prstGeom prst="ellipse">
                    <a:avLst/>
                  </a:prstGeom>
                  <a:noFill/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46" name="Group 245"/>
                <p:cNvGrpSpPr/>
                <p:nvPr/>
              </p:nvGrpSpPr>
              <p:grpSpPr>
                <a:xfrm>
                  <a:off x="2408140" y="2804033"/>
                  <a:ext cx="290644" cy="275409"/>
                  <a:chOff x="1918044" y="4143262"/>
                  <a:chExt cx="290644" cy="275409"/>
                </a:xfrm>
              </p:grpSpPr>
              <p:pic>
                <p:nvPicPr>
                  <p:cNvPr id="257" name="Picture 2" descr="Logo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592" t="1297" r="68752" b="2285"/>
                  <a:stretch/>
                </p:blipFill>
                <p:spPr bwMode="auto">
                  <a:xfrm>
                    <a:off x="1932277" y="4156495"/>
                    <a:ext cx="276411" cy="24894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58" name="Oval 257"/>
                  <p:cNvSpPr/>
                  <p:nvPr/>
                </p:nvSpPr>
                <p:spPr>
                  <a:xfrm>
                    <a:off x="1918044" y="4143262"/>
                    <a:ext cx="275747" cy="275409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48" name="Group 247"/>
                <p:cNvGrpSpPr/>
                <p:nvPr/>
              </p:nvGrpSpPr>
              <p:grpSpPr>
                <a:xfrm>
                  <a:off x="2767811" y="2804033"/>
                  <a:ext cx="290644" cy="275409"/>
                  <a:chOff x="1918044" y="4143262"/>
                  <a:chExt cx="290644" cy="275409"/>
                </a:xfrm>
              </p:grpSpPr>
              <p:pic>
                <p:nvPicPr>
                  <p:cNvPr id="252" name="Picture 2" descr="Logo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592" t="1297" r="68752" b="2285"/>
                  <a:stretch/>
                </p:blipFill>
                <p:spPr bwMode="auto">
                  <a:xfrm>
                    <a:off x="1932277" y="4156495"/>
                    <a:ext cx="276411" cy="24894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53" name="Oval 252"/>
                  <p:cNvSpPr/>
                  <p:nvPr/>
                </p:nvSpPr>
                <p:spPr>
                  <a:xfrm>
                    <a:off x="1918044" y="4143262"/>
                    <a:ext cx="275747" cy="275409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242" name="Rectangle 241"/>
              <p:cNvSpPr/>
              <p:nvPr/>
            </p:nvSpPr>
            <p:spPr>
              <a:xfrm>
                <a:off x="2055917" y="2759113"/>
                <a:ext cx="1165050" cy="398335"/>
              </a:xfrm>
              <a:prstGeom prst="rect">
                <a:avLst/>
              </a:prstGeom>
              <a:noFill/>
              <a:ln w="952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3" name="Group 232"/>
            <p:cNvGrpSpPr/>
            <p:nvPr/>
          </p:nvGrpSpPr>
          <p:grpSpPr>
            <a:xfrm>
              <a:off x="1576105" y="1958624"/>
              <a:ext cx="1287104" cy="275409"/>
              <a:chOff x="1576105" y="1958624"/>
              <a:chExt cx="1287104" cy="275409"/>
            </a:xfrm>
          </p:grpSpPr>
          <p:grpSp>
            <p:nvGrpSpPr>
              <p:cNvPr id="234" name="Group 233"/>
              <p:cNvGrpSpPr/>
              <p:nvPr/>
            </p:nvGrpSpPr>
            <p:grpSpPr>
              <a:xfrm>
                <a:off x="2572565" y="1958624"/>
                <a:ext cx="290644" cy="275409"/>
                <a:chOff x="1918044" y="4143262"/>
                <a:chExt cx="290644" cy="275409"/>
              </a:xfrm>
            </p:grpSpPr>
            <p:pic>
              <p:nvPicPr>
                <p:cNvPr id="239" name="Picture 2" descr="Logo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92" t="1297" r="68752" b="2285"/>
                <a:stretch/>
              </p:blipFill>
              <p:spPr bwMode="auto">
                <a:xfrm>
                  <a:off x="1932277" y="4156495"/>
                  <a:ext cx="276411" cy="248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40" name="Oval 239"/>
                <p:cNvSpPr/>
                <p:nvPr/>
              </p:nvSpPr>
              <p:spPr>
                <a:xfrm>
                  <a:off x="1918044" y="4143262"/>
                  <a:ext cx="275747" cy="275409"/>
                </a:xfrm>
                <a:prstGeom prst="ellipse">
                  <a:avLst/>
                </a:prstGeom>
                <a:noFill/>
                <a:ln w="57150" cmpd="dbl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35" name="TextBox 234"/>
              <p:cNvSpPr txBox="1"/>
              <p:nvPr/>
            </p:nvSpPr>
            <p:spPr>
              <a:xfrm>
                <a:off x="1576105" y="1969370"/>
                <a:ext cx="97815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sz="1050" dirty="0" smtClean="0"/>
                  <a:t>Download DOI</a:t>
                </a:r>
                <a:endParaRPr lang="en-GB" sz="1050" dirty="0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178411" y="4265886"/>
            <a:ext cx="1645920" cy="1131920"/>
            <a:chOff x="-459569" y="5058065"/>
            <a:chExt cx="1645920" cy="1131920"/>
          </a:xfrm>
        </p:grpSpPr>
        <p:pic>
          <p:nvPicPr>
            <p:cNvPr id="278" name="Picture 10" descr="http://www.clker.com/cliparts/e/R/8/c/z/P/black-stick-man-h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02" y="5462970"/>
              <a:ext cx="304978" cy="727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9" name="TextBox 278"/>
            <p:cNvSpPr txBox="1"/>
            <p:nvPr/>
          </p:nvSpPr>
          <p:spPr>
            <a:xfrm>
              <a:off x="-459569" y="5058065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/>
                <a:t>Data Publisher</a:t>
              </a:r>
              <a:endParaRPr lang="en-GB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374658" y="1489345"/>
            <a:ext cx="1645920" cy="1131920"/>
            <a:chOff x="6981237" y="1489345"/>
            <a:chExt cx="1645920" cy="1131920"/>
          </a:xfrm>
        </p:grpSpPr>
        <p:pic>
          <p:nvPicPr>
            <p:cNvPr id="280" name="Picture 10" descr="http://www.clker.com/cliparts/e/R/8/c/z/P/black-stick-man-h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708" y="1894250"/>
              <a:ext cx="304978" cy="727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1" name="TextBox 280"/>
            <p:cNvSpPr txBox="1"/>
            <p:nvPr/>
          </p:nvSpPr>
          <p:spPr>
            <a:xfrm>
              <a:off x="6981237" y="1489345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/>
                <a:t>Reader</a:t>
              </a:r>
              <a:endParaRPr lang="en-GB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74658" y="4265886"/>
            <a:ext cx="1645920" cy="1131920"/>
            <a:chOff x="6981237" y="4978297"/>
            <a:chExt cx="1645920" cy="1131920"/>
          </a:xfrm>
        </p:grpSpPr>
        <p:pic>
          <p:nvPicPr>
            <p:cNvPr id="282" name="Picture 10" descr="http://www.clker.com/cliparts/e/R/8/c/z/P/black-stick-man-h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708" y="5383202"/>
              <a:ext cx="304978" cy="727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3" name="TextBox 282"/>
            <p:cNvSpPr txBox="1"/>
            <p:nvPr/>
          </p:nvSpPr>
          <p:spPr>
            <a:xfrm>
              <a:off x="6981237" y="4978297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/>
                <a:t>GBIF</a:t>
              </a:r>
              <a:endParaRPr lang="en-GB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-3920" y="2640014"/>
            <a:ext cx="2033459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da-DK" sz="1400" dirty="0" smtClean="0"/>
              <a:t>Cite data sources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da-DK" sz="1400" dirty="0" smtClean="0"/>
              <a:t>Linked results to data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da-DK" sz="1400" dirty="0" smtClean="0"/>
              <a:t>Suggest data corrections</a:t>
            </a:r>
            <a:endParaRPr lang="en-US" sz="1400" dirty="0"/>
          </a:p>
        </p:txBody>
      </p:sp>
      <p:sp>
        <p:nvSpPr>
          <p:cNvPr id="284" name="TextBox 283"/>
          <p:cNvSpPr txBox="1"/>
          <p:nvPr/>
        </p:nvSpPr>
        <p:spPr>
          <a:xfrm>
            <a:off x="-15359" y="5415355"/>
            <a:ext cx="2033459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da-DK" sz="1400" dirty="0" smtClean="0"/>
              <a:t>Discover data usage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da-DK" sz="1400" dirty="0" smtClean="0"/>
              <a:t>Receive suggested data corrections</a:t>
            </a:r>
            <a:endParaRPr lang="en-US" sz="1400" dirty="0"/>
          </a:p>
        </p:txBody>
      </p:sp>
      <p:sp>
        <p:nvSpPr>
          <p:cNvPr id="285" name="TextBox 284"/>
          <p:cNvSpPr txBox="1"/>
          <p:nvPr/>
        </p:nvSpPr>
        <p:spPr>
          <a:xfrm>
            <a:off x="7180888" y="5421303"/>
            <a:ext cx="2033459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da-DK" sz="1400" dirty="0" smtClean="0"/>
              <a:t>Monitor data usage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da-DK" sz="1400" dirty="0" smtClean="0"/>
              <a:t>Enhance fitness-for-use</a:t>
            </a:r>
            <a:endParaRPr lang="en-US" sz="1400" dirty="0"/>
          </a:p>
        </p:txBody>
      </p:sp>
      <p:sp>
        <p:nvSpPr>
          <p:cNvPr id="286" name="TextBox 285"/>
          <p:cNvSpPr txBox="1"/>
          <p:nvPr/>
        </p:nvSpPr>
        <p:spPr>
          <a:xfrm>
            <a:off x="7180888" y="2641500"/>
            <a:ext cx="2033459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da-DK" sz="1400" dirty="0" smtClean="0"/>
              <a:t>Retrieve source data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da-DK" sz="1400" dirty="0" smtClean="0"/>
              <a:t>Reproduce results</a:t>
            </a:r>
            <a:endParaRPr lang="en-US" sz="1400" dirty="0"/>
          </a:p>
        </p:txBody>
      </p:sp>
      <p:sp>
        <p:nvSpPr>
          <p:cNvPr id="146" name="Title 1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rgbClr val="33983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a-DK" smtClean="0"/>
              <a:t>GBIF and Digital Object Identifiers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23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4" grpId="0"/>
      <p:bldP spid="285" grpId="0"/>
      <p:bldP spid="2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/>
          <a:lstStyle/>
          <a:p>
            <a:r>
              <a:rPr lang="en-US" dirty="0" smtClean="0"/>
              <a:t>Global biodiversity data</a:t>
            </a:r>
          </a:p>
          <a:p>
            <a:r>
              <a:rPr lang="en-US" dirty="0" smtClean="0"/>
              <a:t>GBIF network</a:t>
            </a:r>
          </a:p>
          <a:p>
            <a:r>
              <a:rPr lang="en-US" dirty="0" smtClean="0"/>
              <a:t>Finland and biodiversity data</a:t>
            </a:r>
          </a:p>
        </p:txBody>
      </p:sp>
      <p:pic>
        <p:nvPicPr>
          <p:cNvPr id="3074" name="Picture 2" descr="http://www.designedforlearning.co.uk/wp-content/uploads/2012/10/K-Pyram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280" y="2861455"/>
            <a:ext cx="5173216" cy="387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8"/>
          <p:cNvSpPr txBox="1">
            <a:spLocks/>
          </p:cNvSpPr>
          <p:nvPr/>
        </p:nvSpPr>
        <p:spPr>
          <a:xfrm>
            <a:off x="536432" y="274642"/>
            <a:ext cx="8150367" cy="574672"/>
          </a:xfrm>
          <a:prstGeom prst="rect">
            <a:avLst/>
          </a:prstGeom>
        </p:spPr>
        <p:txBody>
          <a:bodyPr anchor="t" anchorCtr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3600" b="1" cap="all" dirty="0" smtClean="0">
                <a:solidFill>
                  <a:srgbClr val="328127"/>
                </a:solidFill>
                <a:latin typeface="Arial"/>
                <a:ea typeface="Arial"/>
                <a:cs typeface="Arial"/>
              </a:rPr>
              <a:t>outline</a:t>
            </a:r>
            <a:endParaRPr lang="en-US" sz="3600" b="1" dirty="0">
              <a:solidFill>
                <a:srgbClr val="3281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GBIF and digital object identifiers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http://www.gbif.org/dataset/7e380070-f762-11e1-a439-</a:t>
            </a:r>
            <a:r>
              <a:rPr lang="pl-PL" dirty="0" smtClean="0">
                <a:hlinkClick r:id="rId2"/>
              </a:rPr>
              <a:t>00145eb45e9a</a:t>
            </a:r>
            <a:r>
              <a:rPr lang="pl-PL" dirty="0" smtClean="0"/>
              <a:t> </a:t>
            </a:r>
            <a:endParaRPr lang="en-US" dirty="0"/>
          </a:p>
        </p:txBody>
      </p:sp>
      <p:pic>
        <p:nvPicPr>
          <p:cNvPr id="6" name="Picture 5" descr="Screenshot 2015-04-21 06.14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4" y="863245"/>
            <a:ext cx="7026275" cy="4554611"/>
          </a:xfrm>
          <a:prstGeom prst="rect">
            <a:avLst/>
          </a:prstGeom>
        </p:spPr>
      </p:pic>
      <p:pic>
        <p:nvPicPr>
          <p:cNvPr id="7" name="Picture 6" descr="Screenshot 2015-04-21 06.14.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1" y="4149475"/>
            <a:ext cx="4563532" cy="21855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418667" y="4234142"/>
            <a:ext cx="1422400" cy="37172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70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GBIF and digital object identifiers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http://www.gbif.org/dataset/7e380070-f762-11e1-a439-</a:t>
            </a:r>
            <a:r>
              <a:rPr lang="pl-PL" dirty="0" smtClean="0">
                <a:hlinkClick r:id="rId2"/>
              </a:rPr>
              <a:t>00145eb45e9a</a:t>
            </a:r>
            <a:r>
              <a:rPr lang="pl-PL" dirty="0" smtClean="0"/>
              <a:t> </a:t>
            </a:r>
            <a:endParaRPr lang="en-US" dirty="0"/>
          </a:p>
        </p:txBody>
      </p:sp>
      <p:pic>
        <p:nvPicPr>
          <p:cNvPr id="3" name="Picture 2" descr="Screenshot 2015-04-21 06.20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5" y="1248044"/>
            <a:ext cx="7797800" cy="5022312"/>
          </a:xfrm>
          <a:prstGeom prst="rect">
            <a:avLst/>
          </a:prstGeom>
        </p:spPr>
      </p:pic>
      <p:pic>
        <p:nvPicPr>
          <p:cNvPr id="6" name="Picture 5" descr="Screenshot 2015-04-21 06.20.4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1660953"/>
            <a:ext cx="7517068" cy="4041347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451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Publishing data from research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shot 2015-04-21 06.53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" y="866778"/>
            <a:ext cx="2070100" cy="584200"/>
          </a:xfrm>
          <a:prstGeom prst="rect">
            <a:avLst/>
          </a:prstGeom>
        </p:spPr>
      </p:pic>
      <p:pic>
        <p:nvPicPr>
          <p:cNvPr id="5" name="Picture 4" descr="Screenshot 2015-04-21 06.52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910906"/>
            <a:ext cx="3695700" cy="108014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 descr="Screenshot 2015-04-21 06.51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300" y="2565400"/>
            <a:ext cx="2039379" cy="1943100"/>
          </a:xfrm>
          <a:prstGeom prst="rect">
            <a:avLst/>
          </a:prstGeom>
        </p:spPr>
      </p:pic>
      <p:pic>
        <p:nvPicPr>
          <p:cNvPr id="7" name="Picture 6" descr="Screenshot 2015-04-21 06.51.1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" y="2096144"/>
            <a:ext cx="5266749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5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Publishing data from research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http://www.gbif.org/dataset/4bde5856-6d9f-41cd-880a-</a:t>
            </a:r>
            <a:r>
              <a:rPr lang="en-US" dirty="0" smtClean="0">
                <a:hlinkClick r:id="rId2"/>
              </a:rPr>
              <a:t>2d64eac05b0d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 descr="Screenshot 2015-04-21 06.51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300" y="1022350"/>
            <a:ext cx="2039379" cy="1943100"/>
          </a:xfrm>
          <a:prstGeom prst="rect">
            <a:avLst/>
          </a:prstGeom>
        </p:spPr>
      </p:pic>
      <p:pic>
        <p:nvPicPr>
          <p:cNvPr id="10" name="Picture 9" descr="Screenshot 2015-04-21 06.47.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112839"/>
            <a:ext cx="6493300" cy="4324376"/>
          </a:xfrm>
          <a:prstGeom prst="rect">
            <a:avLst/>
          </a:prstGeom>
        </p:spPr>
      </p:pic>
      <p:pic>
        <p:nvPicPr>
          <p:cNvPr id="9" name="Picture 8" descr="Screenshot 2015-04-21 06.57.1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2965450"/>
            <a:ext cx="4622800" cy="320954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14328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www.pnas.org/cgi/doi/10.1073/pnas.1308933111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1"/>
          </p:nvPr>
        </p:nvSpPr>
        <p:spPr>
          <a:xfrm>
            <a:off x="536432" y="1752600"/>
            <a:ext cx="5846906" cy="4628728"/>
          </a:xfrm>
        </p:spPr>
        <p:txBody>
          <a:bodyPr>
            <a:noAutofit/>
          </a:bodyPr>
          <a:lstStyle/>
          <a:p>
            <a:pPr marL="438150" lvl="1">
              <a:buFont typeface="Lucida Grande"/>
              <a:buChar char="—"/>
            </a:pPr>
            <a:r>
              <a:rPr lang="en-US" sz="1800" b="1" dirty="0" smtClean="0"/>
              <a:t>Agricultural biodiversity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Chair</a:t>
            </a:r>
            <a:r>
              <a:rPr lang="en-US" sz="1800" dirty="0" smtClean="0"/>
              <a:t>: Elizabeth Arnaud, Bioversity International</a:t>
            </a:r>
          </a:p>
          <a:p>
            <a:pPr marL="438150" lvl="1">
              <a:buFont typeface="Lucida Grande"/>
              <a:buChar char="—"/>
            </a:pPr>
            <a:r>
              <a:rPr lang="en-US" sz="1800" b="1" dirty="0" smtClean="0"/>
              <a:t>Distribution </a:t>
            </a:r>
            <a:r>
              <a:rPr lang="en-US" sz="1800" b="1" dirty="0"/>
              <a:t>m</a:t>
            </a:r>
            <a:r>
              <a:rPr lang="en-US" sz="1800" b="1" dirty="0" smtClean="0"/>
              <a:t>odelling </a:t>
            </a:r>
            <a:br>
              <a:rPr lang="en-US" sz="1800" b="1" dirty="0" smtClean="0"/>
            </a:br>
            <a:r>
              <a:rPr lang="en-US" sz="1800" i="1" dirty="0" smtClean="0"/>
              <a:t>Chair</a:t>
            </a:r>
            <a:r>
              <a:rPr lang="en-US" sz="1800" dirty="0" smtClean="0"/>
              <a:t>: Jorge Soberon, University of Kansas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Next steps</a:t>
            </a:r>
            <a:endParaRPr lang="en-US" sz="2000" dirty="0" smtClean="0"/>
          </a:p>
          <a:p>
            <a:r>
              <a:rPr lang="en-US" sz="2000" dirty="0"/>
              <a:t>Task group to c</a:t>
            </a:r>
            <a:r>
              <a:rPr lang="en-US" sz="2000" dirty="0" smtClean="0"/>
              <a:t>onsult with professional communities and prepare initial recommendations by GB22</a:t>
            </a:r>
          </a:p>
          <a:p>
            <a:r>
              <a:rPr lang="en-US" sz="2000" dirty="0"/>
              <a:t>Continue collaboration with University of São Paulo, Brazil, to develop user-based fitness-for-use ‘profiles’ for GBIF.org</a:t>
            </a:r>
          </a:p>
          <a:p>
            <a:r>
              <a:rPr lang="en-US" sz="2000" dirty="0" smtClean="0"/>
              <a:t>Future task groups on marine &amp; invasive species research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data quality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7"/>
          </p:nvPr>
        </p:nvSpPr>
        <p:spPr/>
        <p:txBody>
          <a:bodyPr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cap="all" dirty="0" smtClean="0">
                <a:solidFill>
                  <a:srgbClr val="328127"/>
                </a:solidFill>
                <a:ea typeface="Arial"/>
              </a:rPr>
              <a:t>Enhancing data fitness for use</a:t>
            </a:r>
            <a:endParaRPr lang="en-US" sz="3200" b="1" dirty="0">
              <a:solidFill>
                <a:srgbClr val="328127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782638" y="927100"/>
            <a:ext cx="7904162" cy="7493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2015-16 objective: </a:t>
            </a:r>
            <a:r>
              <a:rPr lang="en-US" dirty="0" smtClean="0"/>
              <a:t>Enhance fitness of data accessed via GBIF.org for key </a:t>
            </a:r>
            <a:r>
              <a:rPr lang="en-US" dirty="0"/>
              <a:t>research </a:t>
            </a:r>
            <a:r>
              <a:rPr lang="en-US" dirty="0" smtClean="0"/>
              <a:t>uses through engaging expert communities, and identify gaps</a:t>
            </a:r>
            <a:endParaRPr lang="en-US" dirty="0"/>
          </a:p>
        </p:txBody>
      </p:sp>
      <p:pic>
        <p:nvPicPr>
          <p:cNvPr id="11" name="Picture 4" descr="http://upload.wikimedia.org/wikipedia/commons/thumb/d/d2/Capsicum_annuum_-_K%C3%B6hler%E2%80%93s_Medizinal-Pflanzen-027.jpg/250px-Capsicum_annuum_-_K%C3%B6hler%E2%80%93s_Medizinal-Pflanzen-02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3309230"/>
            <a:ext cx="2247900" cy="287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888589"/>
            <a:ext cx="1681556" cy="179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67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828675"/>
            <a:ext cx="874395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51520" y="188640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rgbClr val="33983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a-DK" sz="2400" dirty="0" smtClean="0"/>
              <a:t>Finland And Global Biodiversity DATA</a:t>
            </a:r>
            <a:endParaRPr lang="en-US" sz="2400" dirty="0"/>
          </a:p>
        </p:txBody>
      </p:sp>
      <p:sp>
        <p:nvSpPr>
          <p:cNvPr id="4" name="AutoShape 2" descr="http://upload.wikimedia.org/wikipedia/commons/b/bc/Flag_of_Finland.svg"/>
          <p:cNvSpPr>
            <a:spLocks noChangeAspect="1" noChangeArrowheads="1"/>
          </p:cNvSpPr>
          <p:nvPr/>
        </p:nvSpPr>
        <p:spPr bwMode="auto">
          <a:xfrm>
            <a:off x="155575" y="-1804988"/>
            <a:ext cx="61722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http://upload.wikimedia.org/wikipedia/commons/b/bc/Flag_of_Finland.svg"/>
          <p:cNvSpPr>
            <a:spLocks noChangeAspect="1" noChangeArrowheads="1"/>
          </p:cNvSpPr>
          <p:nvPr/>
        </p:nvSpPr>
        <p:spPr bwMode="auto">
          <a:xfrm>
            <a:off x="307975" y="-1652588"/>
            <a:ext cx="61722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http://upload.wikimedia.org/wikipedia/commons/b/bc/Flag_of_Finland.svg"/>
          <p:cNvSpPr>
            <a:spLocks noChangeAspect="1" noChangeArrowheads="1"/>
          </p:cNvSpPr>
          <p:nvPr/>
        </p:nvSpPr>
        <p:spPr bwMode="auto">
          <a:xfrm>
            <a:off x="460375" y="-1500188"/>
            <a:ext cx="61722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8" descr="http://upload.wikimedia.org/wikipedia/commons/b/bc/Flag_of_Finland.svg"/>
          <p:cNvSpPr>
            <a:spLocks noChangeAspect="1" noChangeArrowheads="1"/>
          </p:cNvSpPr>
          <p:nvPr/>
        </p:nvSpPr>
        <p:spPr bwMode="auto">
          <a:xfrm>
            <a:off x="612775" y="-1347788"/>
            <a:ext cx="61722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4" name="Picture 10" descr="Flag of Finland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796" y="908720"/>
            <a:ext cx="188949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6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328738"/>
            <a:ext cx="860107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03920" y="404664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rgbClr val="33983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a-DK" sz="2400" dirty="0" smtClean="0"/>
              <a:t>Finland And Global Biodiversity DATA</a:t>
            </a:r>
            <a:endParaRPr lang="en-US" sz="2400" dirty="0"/>
          </a:p>
        </p:txBody>
      </p:sp>
      <p:pic>
        <p:nvPicPr>
          <p:cNvPr id="5" name="Picture 10" descr="Flag of Finland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006" y="116632"/>
            <a:ext cx="1889490" cy="115212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39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51" y="1124744"/>
            <a:ext cx="6939761" cy="535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03920" y="404664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rgbClr val="33983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a-DK" sz="2400" dirty="0" smtClean="0"/>
              <a:t>Finland And Global Biodiversity DATA</a:t>
            </a:r>
            <a:endParaRPr lang="en-US" sz="2400" dirty="0"/>
          </a:p>
        </p:txBody>
      </p:sp>
      <p:pic>
        <p:nvPicPr>
          <p:cNvPr id="5" name="Picture 10" descr="Flag of Finland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006" y="116632"/>
            <a:ext cx="1889490" cy="115212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6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46001"/>
            <a:ext cx="757237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03920" y="404664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rgbClr val="33983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a-DK" sz="2400" dirty="0" smtClean="0"/>
              <a:t>Finland And Global Biodiversity DATA</a:t>
            </a:r>
            <a:endParaRPr lang="en-US" sz="2400" dirty="0"/>
          </a:p>
        </p:txBody>
      </p:sp>
      <p:pic>
        <p:nvPicPr>
          <p:cNvPr id="5" name="Picture 10" descr="Flag of Finland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006" y="172874"/>
            <a:ext cx="1889490" cy="115212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06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Data—by GBIF participant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6407149"/>
            <a:ext cx="7140449" cy="383119"/>
          </a:xfrm>
        </p:spPr>
        <p:txBody>
          <a:bodyPr/>
          <a:lstStyle/>
          <a:p>
            <a:r>
              <a:rPr lang="en-US" b="1" i="1" dirty="0"/>
              <a:t>NOTE</a:t>
            </a:r>
            <a:r>
              <a:rPr lang="en-US" i="1" dirty="0"/>
              <a:t>: </a:t>
            </a:r>
            <a:r>
              <a:rPr lang="en-US" i="1" dirty="0" smtClean="0"/>
              <a:t>Datasets </a:t>
            </a:r>
            <a:r>
              <a:rPr lang="en-US" i="1" dirty="0"/>
              <a:t>are assigned to countries according to the location of the publishing institution</a:t>
            </a:r>
            <a:r>
              <a:rPr lang="en-US" i="1" dirty="0" smtClean="0"/>
              <a:t>, </a:t>
            </a:r>
            <a:br>
              <a:rPr lang="en-US" i="1" dirty="0" smtClean="0"/>
            </a:br>
            <a:r>
              <a:rPr lang="en-US" i="1" dirty="0" smtClean="0"/>
              <a:t>including </a:t>
            </a:r>
            <a:r>
              <a:rPr lang="en-US" i="1" dirty="0"/>
              <a:t>aggregated datasets with contributors from </a:t>
            </a:r>
            <a:r>
              <a:rPr lang="en-US" i="1" dirty="0" smtClean="0"/>
              <a:t>many </a:t>
            </a:r>
            <a:r>
              <a:rPr lang="en-US" i="1" dirty="0"/>
              <a:t>other </a:t>
            </a:r>
            <a:r>
              <a:rPr lang="en-US" i="1" dirty="0" smtClean="0"/>
              <a:t>countries. </a:t>
            </a:r>
            <a:r>
              <a:rPr lang="en-US" dirty="0">
                <a:hlinkClick r:id="rId3"/>
              </a:rPr>
              <a:t>http://www.gbif.org</a:t>
            </a:r>
            <a:r>
              <a:rPr lang="en-US" dirty="0"/>
              <a:t> </a:t>
            </a:r>
            <a:r>
              <a:rPr lang="en-US" dirty="0" smtClean="0"/>
              <a:t>| 06 MAY 2015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27000" y="-57730"/>
            <a:ext cx="591416" cy="4560455"/>
          </a:xfrm>
          <a:prstGeom prst="rect">
            <a:avLst/>
          </a:prstGeom>
        </p:spPr>
        <p:txBody>
          <a:bodyPr vert="vert270" lIns="0" tIns="36000" rIns="0" bIns="36000" rtlCol="0">
            <a:noAutofit/>
          </a:bodyPr>
          <a:lstStyle>
            <a:lvl1pPr indent="0" algn="r">
              <a:spcBef>
                <a:spcPct val="20000"/>
              </a:spcBef>
              <a:buFont typeface="Arial"/>
              <a:buNone/>
              <a:defRPr lang="en-US" sz="4000" dirty="0" smtClean="0">
                <a:solidFill>
                  <a:srgbClr val="FDB002">
                    <a:alpha val="32000"/>
                  </a:srgbClr>
                </a:solidFill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/>
              <a:buChar char="•"/>
              <a:defRPr sz="2800">
                <a:latin typeface="Arial Narrow"/>
                <a:cs typeface="Arial Narrow"/>
              </a:defRPr>
            </a:lvl2pPr>
            <a:lvl3pPr marL="1143000" indent="-228600">
              <a:spcBef>
                <a:spcPct val="20000"/>
              </a:spcBef>
              <a:buFont typeface="Wingdings" charset="2"/>
              <a:buChar char="§"/>
              <a:defRPr sz="2400">
                <a:latin typeface="Arial Narrow"/>
                <a:cs typeface="Arial Narrow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latin typeface="Arial Narrow"/>
                <a:cs typeface="Arial Narrow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latin typeface="Arial Narrow"/>
                <a:cs typeface="Arial Narrow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/>
              <a:t>data publishing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957537"/>
              </p:ext>
            </p:extLst>
          </p:nvPr>
        </p:nvGraphicFramePr>
        <p:xfrm>
          <a:off x="350622" y="4542316"/>
          <a:ext cx="4081704" cy="159548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17735"/>
                <a:gridCol w="845388"/>
                <a:gridCol w="1268083"/>
                <a:gridCol w="750498"/>
              </a:tblGrid>
              <a:tr h="319097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1. United States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2,433,348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6. Finland</a:t>
                      </a: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1,162,279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9097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2. United Kingdom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2,366,907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7. Belgium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707,414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097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3. Australia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2,260,641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8. Netherlands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628,524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9097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4. Sweden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2,146,770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9. Norway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252,036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0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5. Denmark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1,187,322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10. Brazil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110,487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338418"/>
              </p:ext>
            </p:extLst>
          </p:nvPr>
        </p:nvGraphicFramePr>
        <p:xfrm>
          <a:off x="4847334" y="4542316"/>
          <a:ext cx="4081704" cy="159548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17735"/>
                <a:gridCol w="887134"/>
                <a:gridCol w="1130060"/>
                <a:gridCol w="846775"/>
              </a:tblGrid>
              <a:tr h="319097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1. United States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209,481,914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6. Finland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19,626,137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9097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2. Sweden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50,995,697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7. Germany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18,792,652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0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3. United Kingdom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49,538,295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8. France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17,549,337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90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4. Australia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36,989,101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9. Norway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17,425,011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097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5. Netherlands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21,577,009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10. Denmark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10,238,708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2450" y="4068102"/>
            <a:ext cx="4258049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latin typeface="Arial Narrow" panose="020B0606020202030204" pitchFamily="34" charset="0"/>
              </a:rPr>
              <a:t>Number of new records </a:t>
            </a:r>
            <a:r>
              <a:rPr lang="en-US" sz="1050" b="1" dirty="0">
                <a:latin typeface="Arial Narrow" panose="020B0606020202030204" pitchFamily="34" charset="0"/>
              </a:rPr>
              <a:t>published</a:t>
            </a:r>
            <a:r>
              <a:rPr lang="en-US" sz="1050" dirty="0">
                <a:latin typeface="Arial Narrow" panose="020B0606020202030204" pitchFamily="34" charset="0"/>
              </a:rPr>
              <a:t>—Top </a:t>
            </a:r>
            <a:r>
              <a:rPr lang="en-US" sz="1050" dirty="0" smtClean="0">
                <a:latin typeface="Arial Narrow" panose="020B0606020202030204" pitchFamily="34" charset="0"/>
              </a:rPr>
              <a:t>10 </a:t>
            </a:r>
            <a:r>
              <a:rPr lang="en-US" sz="1050" dirty="0">
                <a:latin typeface="Arial Narrow" panose="020B0606020202030204" pitchFamily="34" charset="0"/>
              </a:rPr>
              <a:t>participant </a:t>
            </a:r>
            <a:r>
              <a:rPr lang="en-US" sz="1050" dirty="0" smtClean="0">
                <a:latin typeface="Arial Narrow" panose="020B0606020202030204" pitchFamily="34" charset="0"/>
              </a:rPr>
              <a:t>Countries </a:t>
            </a:r>
            <a:br>
              <a:rPr lang="en-US" sz="1050" dirty="0" smtClean="0">
                <a:latin typeface="Arial Narrow" panose="020B0606020202030204" pitchFamily="34" charset="0"/>
              </a:rPr>
            </a:br>
            <a:r>
              <a:rPr lang="en-US" sz="1000" i="1" dirty="0" smtClean="0">
                <a:latin typeface="Arial Narrow" panose="020B0606020202030204" pitchFamily="34" charset="0"/>
              </a:rPr>
              <a:t>(1 Jan to 30 Apr 2015)</a:t>
            </a:r>
            <a:endParaRPr lang="en-US" sz="1000" i="1" dirty="0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4899" y="4068102"/>
            <a:ext cx="41665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Arial Narrow" panose="020B0606020202030204" pitchFamily="34" charset="0"/>
              </a:rPr>
              <a:t>Total number of records </a:t>
            </a:r>
            <a:r>
              <a:rPr lang="en-US" sz="1100" b="1" dirty="0">
                <a:latin typeface="Arial Narrow" panose="020B0606020202030204" pitchFamily="34" charset="0"/>
              </a:rPr>
              <a:t>published</a:t>
            </a:r>
            <a:r>
              <a:rPr lang="en-US" sz="1100" dirty="0">
                <a:latin typeface="Arial Narrow" panose="020B0606020202030204" pitchFamily="34" charset="0"/>
              </a:rPr>
              <a:t>—Top 10 Participant Countries </a:t>
            </a:r>
            <a:r>
              <a:rPr lang="en-US" sz="1000" dirty="0" smtClean="0">
                <a:latin typeface="Arial Narrow" panose="020B0606020202030204" pitchFamily="34" charset="0"/>
              </a:rPr>
              <a:t/>
            </a:r>
            <a:br>
              <a:rPr lang="en-US" sz="1000" dirty="0" smtClean="0">
                <a:latin typeface="Arial Narrow" panose="020B0606020202030204" pitchFamily="34" charset="0"/>
              </a:rPr>
            </a:br>
            <a:r>
              <a:rPr lang="en-US" sz="1000" i="1" dirty="0" smtClean="0">
                <a:latin typeface="Arial Narrow" panose="020B0606020202030204" pitchFamily="34" charset="0"/>
              </a:rPr>
              <a:t>(as of 30 Apr 2015)</a:t>
            </a:r>
            <a:endParaRPr lang="en-US" sz="1000" i="1" dirty="0">
              <a:latin typeface="Arial Narrow" panose="020B0606020202030204" pitchFamily="34" charset="0"/>
            </a:endParaRPr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441325" y="6407149"/>
            <a:ext cx="6578311" cy="32145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900" b="0" kern="1200" cap="none" baseline="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14" y="752260"/>
            <a:ext cx="3314919" cy="330943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14" y="748146"/>
            <a:ext cx="3316743" cy="331857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1030248">
            <a:off x="464416" y="1673359"/>
            <a:ext cx="1927058" cy="10711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 rot="20733849">
            <a:off x="5066601" y="2208222"/>
            <a:ext cx="1927058" cy="8048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391474" y="4531980"/>
            <a:ext cx="2129025" cy="3664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948264" y="4509120"/>
            <a:ext cx="2129025" cy="3664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0" descr="Flag of Finland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006" y="116632"/>
            <a:ext cx="1889490" cy="115212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43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7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85515" y="2982640"/>
            <a:ext cx="20161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28800" rIns="54000" bIns="28800"/>
          <a:lstStyle/>
          <a:p>
            <a:r>
              <a:rPr lang="en-AU" altLang="en-US" sz="1000" b="1" i="1" dirty="0"/>
              <a:t>Banksia serrata</a:t>
            </a:r>
            <a:r>
              <a:rPr lang="en-AU" altLang="en-US" sz="1000" b="1" dirty="0"/>
              <a:t> L.f.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85515" y="4438377"/>
            <a:ext cx="2016125" cy="11366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28800" rIns="54000" bIns="28800"/>
          <a:lstStyle/>
          <a:p>
            <a:r>
              <a:rPr lang="en-AU" altLang="en-US" sz="1000" dirty="0"/>
              <a:t>Kingdom: Plantae</a:t>
            </a:r>
          </a:p>
          <a:p>
            <a:r>
              <a:rPr lang="en-AU" altLang="en-US" sz="1000" dirty="0"/>
              <a:t>Division: Magnoliophyta</a:t>
            </a:r>
          </a:p>
          <a:p>
            <a:r>
              <a:rPr lang="en-AU" altLang="en-US" sz="1000" dirty="0"/>
              <a:t>Family: Proteaceae</a:t>
            </a:r>
          </a:p>
          <a:p>
            <a:r>
              <a:rPr lang="en-AU" altLang="en-US" sz="1000" dirty="0"/>
              <a:t>Subfamily: Grevilleoideae</a:t>
            </a:r>
          </a:p>
          <a:p>
            <a:r>
              <a:rPr lang="en-AU" altLang="en-US" sz="1000" dirty="0"/>
              <a:t>Tribe: Banksieae</a:t>
            </a:r>
          </a:p>
          <a:p>
            <a:r>
              <a:rPr lang="en-AU" altLang="en-US" sz="1000" dirty="0"/>
              <a:t>Subtribe: Banksiinae</a:t>
            </a:r>
          </a:p>
          <a:p>
            <a:r>
              <a:rPr lang="en-AU" altLang="en-US" sz="1000" dirty="0"/>
              <a:t>Genus: </a:t>
            </a:r>
            <a:r>
              <a:rPr lang="en-AU" altLang="en-US" sz="1000" i="1" dirty="0"/>
              <a:t>Banksia</a:t>
            </a:r>
            <a:r>
              <a:rPr lang="en-AU" altLang="en-US" sz="1000" dirty="0"/>
              <a:t> L.f.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85515" y="3849415"/>
            <a:ext cx="2016125" cy="2127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28800" rIns="54000" bIns="28800"/>
          <a:lstStyle/>
          <a:p>
            <a:r>
              <a:rPr lang="en-AU" altLang="en-US" sz="1000" dirty="0"/>
              <a:t>Old Man Banksia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85515" y="3269977"/>
            <a:ext cx="20161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28800" rIns="54000" bIns="28800"/>
          <a:lstStyle/>
          <a:p>
            <a:r>
              <a:rPr lang="en-AU" altLang="en-US" sz="1000" i="1" dirty="0"/>
              <a:t>= Isostylis serrata</a:t>
            </a:r>
            <a:r>
              <a:rPr lang="en-AU" altLang="en-US" sz="1000" dirty="0"/>
              <a:t> (L.f.) Britten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H="1">
            <a:off x="3149276" y="3703365"/>
            <a:ext cx="72707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179440" y="3490640"/>
            <a:ext cx="55656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900" dirty="0" smtClean="0"/>
              <a:t>Named</a:t>
            </a:r>
            <a:endParaRPr lang="en-AU" altLang="en-US" sz="900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201415" y="1110977"/>
            <a:ext cx="1573212" cy="1727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28800" rIns="54000" bIns="28800"/>
          <a:lstStyle/>
          <a:p>
            <a:pPr algn="ctr"/>
            <a:r>
              <a:rPr lang="en-AU" altLang="en-US" sz="1000" dirty="0"/>
              <a:t>Root rot</a:t>
            </a:r>
          </a:p>
          <a:p>
            <a:pPr algn="ctr"/>
            <a:r>
              <a:rPr lang="en-AU" altLang="en-US" sz="1000" i="1" dirty="0"/>
              <a:t>Phytophthora cinnamomi</a:t>
            </a: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893690" y="2588939"/>
            <a:ext cx="982662" cy="3937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982590" y="2436540"/>
            <a:ext cx="800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900" dirty="0"/>
              <a:t>Pathogen of</a:t>
            </a: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>
            <a:off x="4641527" y="2476227"/>
            <a:ext cx="0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4038277" y="1149077"/>
            <a:ext cx="1206500" cy="12922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28800" rIns="54000" bIns="28800"/>
          <a:lstStyle/>
          <a:p>
            <a:pPr algn="ctr"/>
            <a:r>
              <a:rPr lang="en-AU" altLang="en-US" sz="1000" dirty="0"/>
              <a:t>Banksia jewel beetle</a:t>
            </a:r>
          </a:p>
          <a:p>
            <a:pPr algn="ctr"/>
            <a:r>
              <a:rPr lang="en-AU" altLang="en-US" sz="1000" i="1" dirty="0"/>
              <a:t>Cyrioides imperialis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876352" y="2460352"/>
            <a:ext cx="8445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900" dirty="0"/>
              <a:t>Larvae mine </a:t>
            </a:r>
          </a:p>
          <a:p>
            <a:r>
              <a:rPr lang="en-AU" altLang="en-US" sz="900" dirty="0"/>
              <a:t>stems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125840" y="1101452"/>
            <a:ext cx="1858962" cy="19653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28800" rIns="54000" bIns="28800"/>
          <a:lstStyle/>
          <a:p>
            <a:pPr algn="ctr"/>
            <a:r>
              <a:rPr lang="en-AU" altLang="en-US" sz="1000" b="1" dirty="0" smtClean="0"/>
              <a:t>Banksia serrata woodland</a:t>
            </a:r>
          </a:p>
          <a:p>
            <a:pPr>
              <a:spcBef>
                <a:spcPts val="600"/>
              </a:spcBef>
            </a:pPr>
            <a:r>
              <a:rPr lang="en-AU" altLang="en-US" sz="1000" dirty="0" smtClean="0"/>
              <a:t>Acacia </a:t>
            </a:r>
            <a:r>
              <a:rPr lang="en-AU" altLang="en-US" sz="1000" dirty="0"/>
              <a:t>terminalis </a:t>
            </a:r>
            <a:r>
              <a:rPr lang="en-AU" altLang="en-US" sz="1000" dirty="0" smtClean="0"/>
              <a:t>Allocasuarina monilifera</a:t>
            </a:r>
            <a:endParaRPr lang="en-AU" altLang="en-US" sz="1000" dirty="0"/>
          </a:p>
          <a:p>
            <a:r>
              <a:rPr lang="en-AU" altLang="en-US" sz="1000" dirty="0" smtClean="0"/>
              <a:t>Banksia serrata</a:t>
            </a:r>
          </a:p>
          <a:p>
            <a:r>
              <a:rPr lang="en-AU" altLang="en-US" sz="1000" dirty="0" smtClean="0"/>
              <a:t>Dillwynia glaberrima</a:t>
            </a:r>
          </a:p>
          <a:p>
            <a:r>
              <a:rPr lang="en-AU" altLang="en-US" sz="1000" dirty="0" smtClean="0"/>
              <a:t>Epacris impressa</a:t>
            </a:r>
          </a:p>
          <a:p>
            <a:r>
              <a:rPr lang="en-AU" altLang="en-US" sz="1000" dirty="0" smtClean="0"/>
              <a:t>Leptospermum glaucescens</a:t>
            </a:r>
          </a:p>
          <a:p>
            <a:r>
              <a:rPr lang="en-AU" altLang="en-US" sz="1000" dirty="0" smtClean="0"/>
              <a:t>Leptospermum </a:t>
            </a:r>
            <a:r>
              <a:rPr lang="en-AU" altLang="en-US" sz="1000" dirty="0"/>
              <a:t>scoparium </a:t>
            </a:r>
            <a:endParaRPr lang="en-AU" altLang="en-US" sz="1000" dirty="0" smtClean="0"/>
          </a:p>
          <a:p>
            <a:r>
              <a:rPr lang="en-AU" altLang="en-US" sz="1000" dirty="0"/>
              <a:t>L</a:t>
            </a:r>
            <a:r>
              <a:rPr lang="en-AU" altLang="en-US" sz="1000" dirty="0" smtClean="0"/>
              <a:t>eucopogon collinus</a:t>
            </a:r>
          </a:p>
          <a:p>
            <a:r>
              <a:rPr lang="en-AU" altLang="en-US" sz="1000" dirty="0" smtClean="0"/>
              <a:t>Monotoca glauca</a:t>
            </a:r>
          </a:p>
          <a:p>
            <a:r>
              <a:rPr lang="en-AU" altLang="en-US" sz="1000" dirty="0" smtClean="0"/>
              <a:t>Philotheca virgata</a:t>
            </a:r>
          </a:p>
          <a:p>
            <a:r>
              <a:rPr lang="en-AU" altLang="en-US" sz="1000" dirty="0" smtClean="0"/>
              <a:t>Pimelea </a:t>
            </a:r>
            <a:r>
              <a:rPr lang="en-AU" altLang="en-US" sz="1000" dirty="0"/>
              <a:t>humilis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5413054" y="2476226"/>
            <a:ext cx="601661" cy="3619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302519" y="2214290"/>
            <a:ext cx="76815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900" dirty="0" smtClean="0"/>
              <a:t>Community</a:t>
            </a:r>
          </a:p>
          <a:p>
            <a:r>
              <a:rPr lang="en-AU" altLang="en-US" sz="900" dirty="0" smtClean="0"/>
              <a:t>member</a:t>
            </a:r>
          </a:p>
          <a:p>
            <a:endParaRPr lang="en-AU" altLang="en-US" sz="900" dirty="0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5484490" y="3630340"/>
            <a:ext cx="772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5457502" y="3271565"/>
            <a:ext cx="869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AU" altLang="en-US" sz="900" dirty="0"/>
              <a:t>Biology and ecology</a:t>
            </a: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 flipH="1">
            <a:off x="3073076" y="4646340"/>
            <a:ext cx="803275" cy="107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3319933" y="5359128"/>
            <a:ext cx="7953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AU" altLang="en-US" sz="900" dirty="0"/>
              <a:t>Molecular biology</a:t>
            </a: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4705027" y="4724127"/>
            <a:ext cx="0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4751065" y="4830490"/>
            <a:ext cx="755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900" dirty="0"/>
              <a:t>Distribution</a:t>
            </a: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5484489" y="4279627"/>
            <a:ext cx="1368426" cy="717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5868665" y="4768577"/>
            <a:ext cx="666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900" dirty="0"/>
              <a:t>Literature</a:t>
            </a:r>
          </a:p>
        </p:txBody>
      </p:sp>
      <p:pic>
        <p:nvPicPr>
          <p:cNvPr id="28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602" y="2885802"/>
            <a:ext cx="1173163" cy="1760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977" y="5051152"/>
            <a:ext cx="1306513" cy="1306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777" y="1471340"/>
            <a:ext cx="947738" cy="1258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890" y="1511027"/>
            <a:ext cx="798512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985515" y="3557315"/>
            <a:ext cx="2016125" cy="2174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28800" rIns="54000" bIns="28800"/>
          <a:lstStyle/>
          <a:p>
            <a:pPr algn="ctr"/>
            <a:r>
              <a:rPr lang="en-AU" altLang="en-US" sz="1000" i="1" dirty="0"/>
              <a:t>= Sirmuellera serrata</a:t>
            </a:r>
            <a:r>
              <a:rPr lang="en-AU" altLang="en-US" sz="1000" dirty="0"/>
              <a:t> (L.f.) Kuntze</a:t>
            </a:r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985515" y="4136752"/>
            <a:ext cx="2016125" cy="2127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28800" rIns="54000" bIns="28800"/>
          <a:lstStyle/>
          <a:p>
            <a:r>
              <a:rPr lang="en-AU" altLang="en-US" sz="1000" dirty="0"/>
              <a:t>Saw Banksia</a:t>
            </a:r>
          </a:p>
        </p:txBody>
      </p:sp>
      <p:pic>
        <p:nvPicPr>
          <p:cNvPr id="37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16" y="3198540"/>
            <a:ext cx="1567592" cy="1239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" name="Group 35"/>
          <p:cNvGrpSpPr>
            <a:grpSpLocks/>
          </p:cNvGrpSpPr>
          <p:nvPr/>
        </p:nvGrpSpPr>
        <p:grpSpPr bwMode="auto">
          <a:xfrm>
            <a:off x="5832152" y="5055915"/>
            <a:ext cx="2097088" cy="1439862"/>
            <a:chOff x="521" y="799"/>
            <a:chExt cx="4950" cy="3357"/>
          </a:xfrm>
        </p:grpSpPr>
        <p:pic>
          <p:nvPicPr>
            <p:cNvPr id="39" name="Picture 3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799"/>
              <a:ext cx="2005" cy="30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935"/>
              <a:ext cx="2183" cy="290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3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1797"/>
              <a:ext cx="1770" cy="23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2" name="Picture 3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215" y="5790927"/>
            <a:ext cx="1836737" cy="682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Content Placeholder 8"/>
          <p:cNvSpPr txBox="1">
            <a:spLocks/>
          </p:cNvSpPr>
          <p:nvPr/>
        </p:nvSpPr>
        <p:spPr>
          <a:xfrm>
            <a:off x="536432" y="274642"/>
            <a:ext cx="8150367" cy="574672"/>
          </a:xfrm>
          <a:prstGeom prst="rect">
            <a:avLst/>
          </a:prstGeom>
        </p:spPr>
        <p:txBody>
          <a:bodyPr anchor="t" anchorCtr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3600" b="1" cap="all" dirty="0" smtClean="0">
                <a:solidFill>
                  <a:srgbClr val="328127"/>
                </a:solidFill>
                <a:latin typeface="Arial"/>
                <a:ea typeface="Arial"/>
                <a:cs typeface="Arial"/>
              </a:rPr>
              <a:t>Biodiversity Data</a:t>
            </a:r>
            <a:endParaRPr lang="en-US" sz="3600" b="1" dirty="0">
              <a:solidFill>
                <a:srgbClr val="3281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22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http://www.gbif.org/newsroom/consultations#</a:t>
            </a:r>
            <a:r>
              <a:rPr lang="en-US" dirty="0" smtClean="0">
                <a:hlinkClick r:id="rId2"/>
              </a:rPr>
              <a:t>strategicplan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575" b="-48575"/>
          <a:stretch>
            <a:fillRect/>
          </a:stretch>
        </p:blipFill>
        <p:spPr>
          <a:xfrm>
            <a:off x="755576" y="-1544556"/>
            <a:ext cx="7859216" cy="103021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strategic planning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7"/>
          </p:nvPr>
        </p:nvSpPr>
        <p:spPr/>
        <p:txBody>
          <a:bodyPr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cap="all" dirty="0" smtClean="0">
                <a:solidFill>
                  <a:srgbClr val="328127"/>
                </a:solidFill>
                <a:ea typeface="Arial"/>
              </a:rPr>
              <a:t>GBIF Strategic Plan 2017-2021</a:t>
            </a:r>
            <a:endParaRPr lang="en-US" sz="3200" b="1" dirty="0">
              <a:solidFill>
                <a:srgbClr val="3281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01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6176"/>
            <a:ext cx="9143999" cy="785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8"/>
          <p:cNvSpPr>
            <a:spLocks noGrp="1"/>
          </p:cNvSpPr>
          <p:nvPr>
            <p:ph sz="half" idx="4294967295"/>
          </p:nvPr>
        </p:nvSpPr>
        <p:spPr>
          <a:xfrm>
            <a:off x="6156176" y="190032"/>
            <a:ext cx="8150367" cy="574672"/>
          </a:xfrm>
          <a:prstGeom prst="rect">
            <a:avLst/>
          </a:prstGeom>
        </p:spPr>
        <p:txBody>
          <a:bodyPr anchor="t" anchorCtr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200" b="1" cap="all" dirty="0" smtClean="0">
                <a:solidFill>
                  <a:schemeClr val="bg1"/>
                </a:solidFill>
                <a:ea typeface="Arial"/>
              </a:rPr>
              <a:t>Kiitos Paljon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12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4659"/>
            <a:ext cx="8229600" cy="4261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To monitor biodiversity </a:t>
            </a:r>
            <a:r>
              <a:rPr lang="en-GB" sz="3600" dirty="0" smtClean="0"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trends, we need more than just presence data</a:t>
            </a:r>
          </a:p>
          <a:p>
            <a:pPr marL="0" indent="0">
              <a:buNone/>
            </a:pPr>
            <a:endParaRPr lang="en-GB" sz="1600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998166" y="5432610"/>
            <a:ext cx="6789068" cy="1308847"/>
            <a:chOff x="496233" y="4778188"/>
            <a:chExt cx="4940675" cy="952500"/>
          </a:xfrm>
        </p:grpSpPr>
        <p:pic>
          <p:nvPicPr>
            <p:cNvPr id="2050" name="Picture 2" descr="Group On Earth Observations 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233" y="4778188"/>
              <a:ext cx="295275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s://www.earthobservations.org/images/cop_bi_geobon/geobon_banner_c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9058" y="4778188"/>
              <a:ext cx="184785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da-DK" dirty="0" smtClean="0"/>
              <a:t>Concern – Prescence-only data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358627" y="3547315"/>
            <a:ext cx="6426747" cy="1710528"/>
            <a:chOff x="1750550" y="3547315"/>
            <a:chExt cx="6426747" cy="1710528"/>
          </a:xfrm>
        </p:grpSpPr>
        <p:pic>
          <p:nvPicPr>
            <p:cNvPr id="2054" name="Picture 6" descr="http://www.farmingfirst.org/wordpress/wp-content/uploads/2013/07/ipbes-log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9029" y="3711395"/>
              <a:ext cx="2768268" cy="1470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://amphibianrla.pbworks.com/f/1282916779/6_EN_RedList_CMYK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550" y="3547315"/>
              <a:ext cx="2149097" cy="1710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301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954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val 23"/>
          <p:cNvSpPr/>
          <p:nvPr/>
        </p:nvSpPr>
        <p:spPr>
          <a:xfrm>
            <a:off x="1752600" y="3048000"/>
            <a:ext cx="228600" cy="228600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Arrow Connector 26"/>
          <p:cNvCxnSpPr>
            <a:endCxn id="24" idx="7"/>
          </p:cNvCxnSpPr>
          <p:nvPr/>
        </p:nvCxnSpPr>
        <p:spPr>
          <a:xfrm flipH="1">
            <a:off x="1947722" y="2438400"/>
            <a:ext cx="490678" cy="64307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7810500" y="2869062"/>
            <a:ext cx="228600" cy="228600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Arrow Connector 34"/>
          <p:cNvCxnSpPr>
            <a:endCxn id="34" idx="2"/>
          </p:cNvCxnSpPr>
          <p:nvPr/>
        </p:nvCxnSpPr>
        <p:spPr>
          <a:xfrm flipV="1">
            <a:off x="7086600" y="2983362"/>
            <a:ext cx="723900" cy="82663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8670616" y="4030508"/>
            <a:ext cx="228600" cy="228600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6" name="Straight Arrow Connector 45"/>
          <p:cNvCxnSpPr>
            <a:endCxn id="45" idx="3"/>
          </p:cNvCxnSpPr>
          <p:nvPr/>
        </p:nvCxnSpPr>
        <p:spPr>
          <a:xfrm flipV="1">
            <a:off x="8039100" y="4225630"/>
            <a:ext cx="664994" cy="156557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257773"/>
              </p:ext>
            </p:extLst>
          </p:nvPr>
        </p:nvGraphicFramePr>
        <p:xfrm>
          <a:off x="744804" y="3672840"/>
          <a:ext cx="6248400" cy="109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49680"/>
                <a:gridCol w="1249680"/>
                <a:gridCol w="1249680"/>
                <a:gridCol w="975360"/>
                <a:gridCol w="1524000"/>
              </a:tblGrid>
              <a:tr h="235310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Species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Event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Quantity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Sample size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Protocol</a:t>
                      </a:r>
                      <a:endParaRPr lang="en-US" sz="1200" dirty="0"/>
                    </a:p>
                  </a:txBody>
                  <a:tcPr/>
                </a:tc>
              </a:tr>
              <a:tr h="268696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Pieris rapae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PlotB-2014-06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12 individuals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1 km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Butterfly</a:t>
                      </a:r>
                      <a:r>
                        <a:rPr lang="da-DK" sz="1200" baseline="0" dirty="0" smtClean="0"/>
                        <a:t> transect</a:t>
                      </a:r>
                      <a:endParaRPr lang="en-US" sz="1200" dirty="0"/>
                    </a:p>
                  </a:txBody>
                  <a:tcPr/>
                </a:tc>
              </a:tr>
              <a:tr h="268696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Vanessa cardui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PlotB-2014-06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8 individuals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1 km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Butterfly transect</a:t>
                      </a:r>
                      <a:endParaRPr lang="en-US" sz="1200" dirty="0"/>
                    </a:p>
                  </a:txBody>
                  <a:tcPr/>
                </a:tc>
              </a:tr>
              <a:tr h="268696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Aglais</a:t>
                      </a:r>
                      <a:r>
                        <a:rPr lang="da-DK" sz="1200" baseline="0" dirty="0" smtClean="0"/>
                        <a:t> urticae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PlotB-2014-06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3 individuals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1 km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Butterfly transect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243507"/>
              </p:ext>
            </p:extLst>
          </p:nvPr>
        </p:nvGraphicFramePr>
        <p:xfrm>
          <a:off x="2209800" y="1295400"/>
          <a:ext cx="62484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680"/>
                <a:gridCol w="1249680"/>
                <a:gridCol w="1249680"/>
                <a:gridCol w="975360"/>
                <a:gridCol w="1524000"/>
              </a:tblGrid>
              <a:tr h="235310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Species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Event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Quantity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Sample size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Protocol</a:t>
                      </a:r>
                      <a:endParaRPr lang="en-US" sz="1200" dirty="0"/>
                    </a:p>
                  </a:txBody>
                  <a:tcPr/>
                </a:tc>
              </a:tr>
              <a:tr h="268696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Vanessa cardui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PlotA-2014-06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6 individuals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1 km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Butterfly</a:t>
                      </a:r>
                      <a:r>
                        <a:rPr lang="da-DK" sz="1200" baseline="0" dirty="0" smtClean="0"/>
                        <a:t> transect</a:t>
                      </a:r>
                      <a:endParaRPr lang="en-US" sz="1200" dirty="0"/>
                    </a:p>
                  </a:txBody>
                  <a:tcPr/>
                </a:tc>
              </a:tr>
              <a:tr h="268696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Aglais</a:t>
                      </a:r>
                      <a:r>
                        <a:rPr lang="da-DK" sz="1200" baseline="0" dirty="0" smtClean="0"/>
                        <a:t> urticae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PlotA-2014-06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4 individuals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1 km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Butterfly transect</a:t>
                      </a:r>
                      <a:endParaRPr lang="en-US" sz="1200" dirty="0"/>
                    </a:p>
                  </a:txBody>
                  <a:tcPr/>
                </a:tc>
              </a:tr>
              <a:tr h="268696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Inachis</a:t>
                      </a:r>
                      <a:r>
                        <a:rPr lang="da-DK" sz="1200" baseline="0" dirty="0" smtClean="0"/>
                        <a:t> io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PlotA-2014-06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1 individual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1 km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Butterfly transect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931069"/>
              </p:ext>
            </p:extLst>
          </p:nvPr>
        </p:nvGraphicFramePr>
        <p:xfrm>
          <a:off x="1066800" y="3977640"/>
          <a:ext cx="6248400" cy="109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49680"/>
                <a:gridCol w="1249680"/>
                <a:gridCol w="1249680"/>
                <a:gridCol w="975360"/>
                <a:gridCol w="1524000"/>
              </a:tblGrid>
              <a:tr h="235310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Species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Event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Quantity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Sample size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Protocol</a:t>
                      </a:r>
                      <a:endParaRPr lang="en-US" sz="1200" dirty="0"/>
                    </a:p>
                  </a:txBody>
                  <a:tcPr/>
                </a:tc>
              </a:tr>
              <a:tr h="268696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Pieris rapae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PlotB-2014-07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15 individuals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1 km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Butterfly</a:t>
                      </a:r>
                      <a:r>
                        <a:rPr lang="da-DK" sz="1200" baseline="0" dirty="0" smtClean="0"/>
                        <a:t> transect</a:t>
                      </a:r>
                      <a:endParaRPr lang="en-US" sz="1200" dirty="0"/>
                    </a:p>
                  </a:txBody>
                  <a:tcPr/>
                </a:tc>
              </a:tr>
              <a:tr h="268696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Vanessa cardui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PlotB-2014-07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4 individuals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1 km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Butterfly transect</a:t>
                      </a:r>
                      <a:endParaRPr lang="en-US" sz="1200" dirty="0"/>
                    </a:p>
                  </a:txBody>
                  <a:tcPr/>
                </a:tc>
              </a:tr>
              <a:tr h="268696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Aglais</a:t>
                      </a:r>
                      <a:r>
                        <a:rPr lang="da-DK" sz="1200" baseline="0" dirty="0" smtClean="0"/>
                        <a:t> urticae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PlotB-2014-07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1 individuals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1 km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Butterfly transect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785338"/>
              </p:ext>
            </p:extLst>
          </p:nvPr>
        </p:nvGraphicFramePr>
        <p:xfrm>
          <a:off x="1388795" y="4282440"/>
          <a:ext cx="6248400" cy="822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49680"/>
                <a:gridCol w="1249680"/>
                <a:gridCol w="1249680"/>
                <a:gridCol w="975360"/>
                <a:gridCol w="1524000"/>
              </a:tblGrid>
              <a:tr h="235310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Species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Event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Quantity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Sample size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Protocol</a:t>
                      </a:r>
                      <a:endParaRPr lang="en-US" sz="1200" dirty="0"/>
                    </a:p>
                  </a:txBody>
                  <a:tcPr/>
                </a:tc>
              </a:tr>
              <a:tr h="268696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Pieris rapae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PlotB-2014-08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8 individuals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1 km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Butterfly</a:t>
                      </a:r>
                      <a:r>
                        <a:rPr lang="da-DK" sz="1200" baseline="0" dirty="0" smtClean="0"/>
                        <a:t> transect</a:t>
                      </a:r>
                      <a:endParaRPr lang="en-US" sz="1200" dirty="0"/>
                    </a:p>
                  </a:txBody>
                  <a:tcPr/>
                </a:tc>
              </a:tr>
              <a:tr h="268696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Aglais</a:t>
                      </a:r>
                      <a:r>
                        <a:rPr lang="da-DK" sz="1200" baseline="0" dirty="0" smtClean="0"/>
                        <a:t> urticae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PlotB-2014-08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2 individuals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1 km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Butterfly transect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631067"/>
              </p:ext>
            </p:extLst>
          </p:nvPr>
        </p:nvGraphicFramePr>
        <p:xfrm>
          <a:off x="2408055" y="5882640"/>
          <a:ext cx="6248400" cy="822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9680"/>
                <a:gridCol w="1249680"/>
                <a:gridCol w="1249680"/>
                <a:gridCol w="975360"/>
                <a:gridCol w="1524000"/>
              </a:tblGrid>
              <a:tr h="235310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Species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Event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Quantity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Sample size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Protocol</a:t>
                      </a:r>
                      <a:endParaRPr lang="en-US" sz="1200" dirty="0"/>
                    </a:p>
                  </a:txBody>
                  <a:tcPr/>
                </a:tc>
              </a:tr>
              <a:tr h="268696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Platichthys</a:t>
                      </a:r>
                      <a:r>
                        <a:rPr lang="da-DK" sz="1200" baseline="0" dirty="0" smtClean="0"/>
                        <a:t> flesus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DiveX-20120301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3 individuals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500 m2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Fish dive</a:t>
                      </a:r>
                      <a:r>
                        <a:rPr lang="da-DK" sz="1200" baseline="0" dirty="0" smtClean="0"/>
                        <a:t> survey</a:t>
                      </a:r>
                      <a:endParaRPr lang="en-US" sz="1200" dirty="0"/>
                    </a:p>
                  </a:txBody>
                  <a:tcPr/>
                </a:tc>
              </a:tr>
              <a:tr h="268696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Sprattus sprattus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 smtClean="0"/>
                        <a:t>DiveX-20120301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71 individuals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500 m2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Fish dive</a:t>
                      </a:r>
                      <a:r>
                        <a:rPr lang="da-DK" sz="1200" baseline="0" dirty="0" smtClean="0"/>
                        <a:t> survey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745265"/>
              </p:ext>
            </p:extLst>
          </p:nvPr>
        </p:nvGraphicFramePr>
        <p:xfrm>
          <a:off x="2514600" y="1600200"/>
          <a:ext cx="62484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680"/>
                <a:gridCol w="1249680"/>
                <a:gridCol w="1249680"/>
                <a:gridCol w="975360"/>
                <a:gridCol w="1524000"/>
              </a:tblGrid>
              <a:tr h="235310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Species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Event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Quantity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Sample size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Protocol</a:t>
                      </a:r>
                      <a:endParaRPr lang="en-US" sz="1200" dirty="0"/>
                    </a:p>
                  </a:txBody>
                  <a:tcPr/>
                </a:tc>
              </a:tr>
              <a:tr h="268696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Vanessa cardui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PlotA-2014-07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3 individuals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1 km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Butterfly</a:t>
                      </a:r>
                      <a:r>
                        <a:rPr lang="da-DK" sz="1200" baseline="0" dirty="0" smtClean="0"/>
                        <a:t> transect</a:t>
                      </a:r>
                      <a:endParaRPr lang="en-US" sz="1200" dirty="0"/>
                    </a:p>
                  </a:txBody>
                  <a:tcPr/>
                </a:tc>
              </a:tr>
              <a:tr h="268696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Aglais</a:t>
                      </a:r>
                      <a:r>
                        <a:rPr lang="da-DK" sz="1200" baseline="0" dirty="0" smtClean="0"/>
                        <a:t> urticae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PlotA-2014-07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8 individuals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1 km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Butterfly transect</a:t>
                      </a:r>
                      <a:endParaRPr lang="en-US" sz="1200" dirty="0"/>
                    </a:p>
                  </a:txBody>
                  <a:tcPr/>
                </a:tc>
              </a:tr>
              <a:tr h="268696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Thecla betulae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PlotA-2014-07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2 individuals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1 km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Butterfly transect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66403"/>
              </p:ext>
            </p:extLst>
          </p:nvPr>
        </p:nvGraphicFramePr>
        <p:xfrm>
          <a:off x="2819400" y="1905000"/>
          <a:ext cx="62484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680"/>
                <a:gridCol w="1249680"/>
                <a:gridCol w="1249680"/>
                <a:gridCol w="975360"/>
                <a:gridCol w="1524000"/>
              </a:tblGrid>
              <a:tr h="235310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Species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Event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Quantity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Sample size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Protocol</a:t>
                      </a:r>
                      <a:endParaRPr lang="en-US" sz="1200" dirty="0"/>
                    </a:p>
                  </a:txBody>
                  <a:tcPr/>
                </a:tc>
              </a:tr>
              <a:tr h="268696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Pieris rapae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PlotA-2014-08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1 individuals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1 km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Butterfly</a:t>
                      </a:r>
                      <a:r>
                        <a:rPr lang="da-DK" sz="1200" baseline="0" dirty="0" smtClean="0"/>
                        <a:t> transect</a:t>
                      </a:r>
                      <a:endParaRPr lang="en-US" sz="1200" dirty="0"/>
                    </a:p>
                  </a:txBody>
                  <a:tcPr/>
                </a:tc>
              </a:tr>
              <a:tr h="268696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Aglais</a:t>
                      </a:r>
                      <a:r>
                        <a:rPr lang="da-DK" sz="1200" baseline="0" dirty="0" smtClean="0"/>
                        <a:t> urticae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PlotA-2014-08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3 individuals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1 km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Butterfly transect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65" name="Oval 2064"/>
          <p:cNvSpPr/>
          <p:nvPr/>
        </p:nvSpPr>
        <p:spPr>
          <a:xfrm>
            <a:off x="4953000" y="4495800"/>
            <a:ext cx="2743200" cy="381000"/>
          </a:xfrm>
          <a:prstGeom prst="ellips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6400800" y="2406032"/>
            <a:ext cx="2743200" cy="381000"/>
          </a:xfrm>
          <a:prstGeom prst="ellips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5806440" y="6110835"/>
            <a:ext cx="27432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67" name="Straight Arrow Connector 2066"/>
          <p:cNvCxnSpPr>
            <a:stCxn id="62" idx="4"/>
          </p:cNvCxnSpPr>
          <p:nvPr/>
        </p:nvCxnSpPr>
        <p:spPr>
          <a:xfrm flipH="1">
            <a:off x="6324600" y="2787032"/>
            <a:ext cx="1447800" cy="1708768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63" idx="0"/>
            <a:endCxn id="2065" idx="4"/>
          </p:cNvCxnSpPr>
          <p:nvPr/>
        </p:nvCxnSpPr>
        <p:spPr>
          <a:xfrm flipH="1" flipV="1">
            <a:off x="6324600" y="4876800"/>
            <a:ext cx="853440" cy="1234035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7242372" y="2759939"/>
            <a:ext cx="530028" cy="3350896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040" y="3884852"/>
            <a:ext cx="4206240" cy="252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24" y="1143002"/>
            <a:ext cx="4206240" cy="252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038996" y="2968049"/>
            <a:ext cx="1340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Comparable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044930" y="5448094"/>
            <a:ext cx="1722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solidFill>
                  <a:srgbClr val="FF0000"/>
                </a:solidFill>
              </a:rPr>
              <a:t>Not comparable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rgbClr val="33983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a-DK" dirty="0"/>
              <a:t>Extending GBIF for sample-based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28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 animBg="1"/>
      <p:bldP spid="45" grpId="0" animBg="1"/>
      <p:bldP spid="45" grpId="1" animBg="1"/>
      <p:bldP spid="2065" grpId="0" animBg="1"/>
      <p:bldP spid="2065" grpId="1" animBg="1"/>
      <p:bldP spid="62" grpId="0" animBg="1"/>
      <p:bldP spid="62" grpId="1" animBg="1"/>
      <p:bldP spid="63" grpId="0" animBg="1"/>
      <p:bldP spid="63" grpId="1" animBg="1"/>
      <p:bldP spid="32" grpId="0"/>
      <p:bldP spid="32" grpId="1"/>
      <p:bldP spid="81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sample-based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http://www.gbif.org/page/</a:t>
            </a:r>
            <a:r>
              <a:rPr lang="en-US" dirty="0" smtClean="0">
                <a:hlinkClick r:id="rId2"/>
              </a:rPr>
              <a:t>82105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Screenshot 2015-04-21 07.14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4" y="947881"/>
            <a:ext cx="7233205" cy="507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2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sample-based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http://eubon-ipt.gbif.org/resource.do?r=butterflies-monitoring-scheme-</a:t>
            </a:r>
            <a:r>
              <a:rPr lang="en-US" dirty="0" smtClean="0">
                <a:hlinkClick r:id="rId2"/>
              </a:rPr>
              <a:t>il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Screenshot 2015-04-21 07.16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015736"/>
            <a:ext cx="7891726" cy="5042164"/>
          </a:xfrm>
          <a:prstGeom prst="rect">
            <a:avLst/>
          </a:prstGeom>
        </p:spPr>
      </p:pic>
      <p:pic>
        <p:nvPicPr>
          <p:cNvPr id="6" name="Picture 5" descr="Screenshot 2015-04-21 07.18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1660259"/>
            <a:ext cx="6667500" cy="418821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11231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AutoShape 21"/>
          <p:cNvCxnSpPr>
            <a:cxnSpLocks noChangeShapeType="1"/>
            <a:stCxn id="85" idx="7"/>
            <a:endCxn id="90" idx="2"/>
          </p:cNvCxnSpPr>
          <p:nvPr/>
        </p:nvCxnSpPr>
        <p:spPr bwMode="auto">
          <a:xfrm flipV="1">
            <a:off x="6939978" y="5458474"/>
            <a:ext cx="591660" cy="268029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arrow" w="med" len="med"/>
            <a:tailEnd type="arrow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65" name="AutoShape 22"/>
          <p:cNvCxnSpPr>
            <a:cxnSpLocks noChangeShapeType="1"/>
            <a:stCxn id="85" idx="5"/>
            <a:endCxn id="91" idx="2"/>
          </p:cNvCxnSpPr>
          <p:nvPr/>
        </p:nvCxnSpPr>
        <p:spPr bwMode="auto">
          <a:xfrm>
            <a:off x="6939978" y="6179107"/>
            <a:ext cx="591660" cy="268029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arrow" w="med" len="med"/>
            <a:tailEnd type="arrow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70" name="AutoShape 23"/>
          <p:cNvCxnSpPr>
            <a:cxnSpLocks noChangeShapeType="1"/>
          </p:cNvCxnSpPr>
          <p:nvPr/>
        </p:nvCxnSpPr>
        <p:spPr bwMode="auto">
          <a:xfrm>
            <a:off x="8263158" y="5778514"/>
            <a:ext cx="0" cy="34858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arrow" w="med" len="med"/>
            <a:tailEnd type="arrow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71" name="AutoShape 32"/>
          <p:cNvCxnSpPr>
            <a:cxnSpLocks noChangeShapeType="1"/>
            <a:stCxn id="85" idx="1"/>
            <a:endCxn id="93" idx="6"/>
          </p:cNvCxnSpPr>
          <p:nvPr/>
        </p:nvCxnSpPr>
        <p:spPr bwMode="auto">
          <a:xfrm flipH="1" flipV="1">
            <a:off x="5313791" y="5458474"/>
            <a:ext cx="591661" cy="268029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arrow" w="med" len="med"/>
            <a:tailEnd type="arrow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72" name="AutoShape 33"/>
          <p:cNvCxnSpPr>
            <a:cxnSpLocks noChangeShapeType="1"/>
            <a:stCxn id="94" idx="2"/>
            <a:endCxn id="88" idx="5"/>
          </p:cNvCxnSpPr>
          <p:nvPr/>
        </p:nvCxnSpPr>
        <p:spPr bwMode="auto">
          <a:xfrm flipH="1" flipV="1">
            <a:off x="3259089" y="6179107"/>
            <a:ext cx="591661" cy="268029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arrow" w="med" len="med"/>
            <a:tailEnd type="arrow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76" name="AutoShape 34"/>
          <p:cNvCxnSpPr>
            <a:cxnSpLocks noChangeShapeType="1"/>
            <a:stCxn id="88" idx="2"/>
            <a:endCxn id="86" idx="6"/>
          </p:cNvCxnSpPr>
          <p:nvPr/>
        </p:nvCxnSpPr>
        <p:spPr bwMode="auto">
          <a:xfrm flipH="1">
            <a:off x="1632902" y="5952805"/>
            <a:ext cx="377404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arrow" w="med" len="med"/>
            <a:tailEnd type="arrow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77" name="AutoShape 37"/>
          <p:cNvCxnSpPr>
            <a:cxnSpLocks noChangeShapeType="1"/>
            <a:stCxn id="85" idx="3"/>
            <a:endCxn id="94" idx="6"/>
          </p:cNvCxnSpPr>
          <p:nvPr/>
        </p:nvCxnSpPr>
        <p:spPr bwMode="auto">
          <a:xfrm flipH="1">
            <a:off x="5313790" y="6179107"/>
            <a:ext cx="591662" cy="268029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arrow" w="med" len="med"/>
            <a:tailEnd type="arrow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82" name="AutoShape 39"/>
          <p:cNvCxnSpPr>
            <a:cxnSpLocks noChangeShapeType="1"/>
            <a:stCxn id="94" idx="0"/>
            <a:endCxn id="93" idx="4"/>
          </p:cNvCxnSpPr>
          <p:nvPr/>
        </p:nvCxnSpPr>
        <p:spPr bwMode="auto">
          <a:xfrm flipV="1">
            <a:off x="4582270" y="5778514"/>
            <a:ext cx="1" cy="34858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arrow" w="med" len="med"/>
            <a:tailEnd type="arrow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84" name="AutoShape 33"/>
          <p:cNvCxnSpPr>
            <a:cxnSpLocks noChangeShapeType="1"/>
            <a:stCxn id="93" idx="2"/>
            <a:endCxn id="88" idx="7"/>
          </p:cNvCxnSpPr>
          <p:nvPr/>
        </p:nvCxnSpPr>
        <p:spPr bwMode="auto">
          <a:xfrm flipH="1">
            <a:off x="3259089" y="5458474"/>
            <a:ext cx="591662" cy="268029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arrow" w="med" len="med"/>
            <a:tailEnd type="arrow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85" name="Oval 4"/>
          <p:cNvSpPr>
            <a:spLocks noChangeArrowheads="1"/>
          </p:cNvSpPr>
          <p:nvPr/>
        </p:nvSpPr>
        <p:spPr bwMode="auto">
          <a:xfrm>
            <a:off x="5691195" y="5632765"/>
            <a:ext cx="1463040" cy="64008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rPr>
              <a:t>Taxon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rPr>
              <a:t>Concept</a:t>
            </a:r>
          </a:p>
        </p:txBody>
      </p:sp>
      <p:sp>
        <p:nvSpPr>
          <p:cNvPr id="86" name="Oval 13"/>
          <p:cNvSpPr>
            <a:spLocks noChangeArrowheads="1"/>
          </p:cNvSpPr>
          <p:nvPr/>
        </p:nvSpPr>
        <p:spPr bwMode="auto">
          <a:xfrm>
            <a:off x="169862" y="5632765"/>
            <a:ext cx="1463040" cy="640080"/>
          </a:xfrm>
          <a:prstGeom prst="ellipse">
            <a:avLst/>
          </a:prstGeom>
          <a:solidFill>
            <a:srgbClr val="4C5F27"/>
          </a:solidFill>
          <a:ln>
            <a:solidFill>
              <a:srgbClr val="273016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rPr>
              <a:t>Institution</a:t>
            </a:r>
          </a:p>
        </p:txBody>
      </p:sp>
      <p:sp>
        <p:nvSpPr>
          <p:cNvPr id="88" name="Oval 14"/>
          <p:cNvSpPr>
            <a:spLocks noChangeArrowheads="1"/>
          </p:cNvSpPr>
          <p:nvPr/>
        </p:nvSpPr>
        <p:spPr bwMode="auto">
          <a:xfrm>
            <a:off x="2010306" y="5632765"/>
            <a:ext cx="1463040" cy="64008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rPr>
              <a:t>Collection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531638" y="5138434"/>
            <a:ext cx="1463040" cy="1628742"/>
            <a:chOff x="7531638" y="4424059"/>
            <a:chExt cx="1463040" cy="1628742"/>
          </a:xfrm>
        </p:grpSpPr>
        <p:sp>
          <p:nvSpPr>
            <p:cNvPr id="90" name="Oval 8"/>
            <p:cNvSpPr>
              <a:spLocks noChangeArrowheads="1"/>
            </p:cNvSpPr>
            <p:nvPr/>
          </p:nvSpPr>
          <p:spPr bwMode="auto">
            <a:xfrm>
              <a:off x="7531638" y="4424059"/>
              <a:ext cx="1463040" cy="64008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rPr>
                <a:t>Taxon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altLang="en-US" sz="1400" b="1" kern="0" dirty="0" smtClean="0">
                  <a:solidFill>
                    <a:schemeClr val="bg1"/>
                  </a:solidFill>
                  <a:latin typeface="Arial" charset="0"/>
                </a:rPr>
                <a:t>Name</a:t>
              </a:r>
              <a:endParaRPr kumimoji="0" lang="en-AU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1" name="Oval 9"/>
            <p:cNvSpPr>
              <a:spLocks noChangeArrowheads="1"/>
            </p:cNvSpPr>
            <p:nvPr/>
          </p:nvSpPr>
          <p:spPr bwMode="auto">
            <a:xfrm>
              <a:off x="7531638" y="5412721"/>
              <a:ext cx="1463040" cy="64008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rPr>
                <a:t>Publication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50750" y="5138434"/>
            <a:ext cx="1463041" cy="1628742"/>
            <a:chOff x="3850750" y="5138434"/>
            <a:chExt cx="1463041" cy="1628742"/>
          </a:xfrm>
        </p:grpSpPr>
        <p:sp>
          <p:nvSpPr>
            <p:cNvPr id="93" name="Oval 15"/>
            <p:cNvSpPr>
              <a:spLocks noChangeArrowheads="1"/>
            </p:cNvSpPr>
            <p:nvPr/>
          </p:nvSpPr>
          <p:spPr bwMode="auto">
            <a:xfrm>
              <a:off x="3850751" y="5138434"/>
              <a:ext cx="1463040" cy="64008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rPr>
                <a:t>Species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rPr>
                <a:t>Occurrence</a:t>
              </a:r>
            </a:p>
          </p:txBody>
        </p:sp>
        <p:sp>
          <p:nvSpPr>
            <p:cNvPr id="94" name="Oval 17"/>
            <p:cNvSpPr>
              <a:spLocks noChangeArrowheads="1"/>
            </p:cNvSpPr>
            <p:nvPr/>
          </p:nvSpPr>
          <p:spPr bwMode="auto">
            <a:xfrm>
              <a:off x="3850750" y="6127096"/>
              <a:ext cx="1463040" cy="64008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rPr>
                <a:t>Sequence</a:t>
              </a:r>
            </a:p>
          </p:txBody>
        </p:sp>
      </p:grpSp>
      <p:sp>
        <p:nvSpPr>
          <p:cNvPr id="95" name="Rectangle 94"/>
          <p:cNvSpPr/>
          <p:nvPr/>
        </p:nvSpPr>
        <p:spPr>
          <a:xfrm>
            <a:off x="1869550" y="1446741"/>
            <a:ext cx="1463041" cy="180414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a-DK" b="1" dirty="0" smtClean="0"/>
              <a:t>GBIF Data Index</a:t>
            </a:r>
            <a:endParaRPr lang="en-US" b="1" dirty="0"/>
          </a:p>
        </p:txBody>
      </p:sp>
      <p:grpSp>
        <p:nvGrpSpPr>
          <p:cNvPr id="2057" name="Group 2056"/>
          <p:cNvGrpSpPr/>
          <p:nvPr/>
        </p:nvGrpSpPr>
        <p:grpSpPr>
          <a:xfrm>
            <a:off x="5518299" y="4045992"/>
            <a:ext cx="1561207" cy="494331"/>
            <a:chOff x="5197900" y="4095368"/>
            <a:chExt cx="1561207" cy="494331"/>
          </a:xfrm>
        </p:grpSpPr>
        <p:cxnSp>
          <p:nvCxnSpPr>
            <p:cNvPr id="144" name="AutoShape 21"/>
            <p:cNvCxnSpPr>
              <a:cxnSpLocks noChangeShapeType="1"/>
              <a:stCxn id="153" idx="7"/>
              <a:endCxn id="157" idx="2"/>
            </p:cNvCxnSpPr>
            <p:nvPr/>
          </p:nvCxnSpPr>
          <p:spPr bwMode="auto">
            <a:xfrm flipV="1">
              <a:off x="6135496" y="4192502"/>
              <a:ext cx="179572" cy="81348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arrow" w="sm" len="sm"/>
              <a:tailEnd type="arrow" w="sm" len="sm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45" name="AutoShape 22"/>
            <p:cNvCxnSpPr>
              <a:cxnSpLocks noChangeShapeType="1"/>
              <a:stCxn id="153" idx="5"/>
              <a:endCxn id="158" idx="2"/>
            </p:cNvCxnSpPr>
            <p:nvPr/>
          </p:nvCxnSpPr>
          <p:spPr bwMode="auto">
            <a:xfrm>
              <a:off x="6135496" y="4411217"/>
              <a:ext cx="179572" cy="81348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arrow" w="sm" len="sm"/>
              <a:tailEnd type="arrow" w="sm" len="sm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46" name="AutoShape 23"/>
            <p:cNvCxnSpPr>
              <a:cxnSpLocks noChangeShapeType="1"/>
            </p:cNvCxnSpPr>
            <p:nvPr/>
          </p:nvCxnSpPr>
          <p:spPr bwMode="auto">
            <a:xfrm>
              <a:off x="6537087" y="4289635"/>
              <a:ext cx="0" cy="105796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arrow" w="sm" len="sm"/>
              <a:tailEnd type="arrow" w="sm" len="sm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47" name="AutoShape 32"/>
            <p:cNvCxnSpPr>
              <a:cxnSpLocks noChangeShapeType="1"/>
              <a:stCxn id="153" idx="1"/>
              <a:endCxn id="160" idx="6"/>
            </p:cNvCxnSpPr>
            <p:nvPr/>
          </p:nvCxnSpPr>
          <p:spPr bwMode="auto">
            <a:xfrm flipH="1" flipV="1">
              <a:off x="5641940" y="4192502"/>
              <a:ext cx="179572" cy="81348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arrow" w="sm" len="sm"/>
              <a:tailEnd type="arrow" w="sm" len="sm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50" name="AutoShape 37"/>
            <p:cNvCxnSpPr>
              <a:cxnSpLocks noChangeShapeType="1"/>
              <a:stCxn id="153" idx="3"/>
              <a:endCxn id="161" idx="6"/>
            </p:cNvCxnSpPr>
            <p:nvPr/>
          </p:nvCxnSpPr>
          <p:spPr bwMode="auto">
            <a:xfrm flipH="1">
              <a:off x="5641940" y="4411217"/>
              <a:ext cx="179572" cy="81348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arrow" w="sm" len="sm"/>
              <a:tailEnd type="arrow" w="sm" len="sm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sp>
          <p:nvSpPr>
            <p:cNvPr id="153" name="Oval 4"/>
            <p:cNvSpPr>
              <a:spLocks noChangeArrowheads="1"/>
            </p:cNvSpPr>
            <p:nvPr/>
          </p:nvSpPr>
          <p:spPr bwMode="auto">
            <a:xfrm>
              <a:off x="5756484" y="4245400"/>
              <a:ext cx="444040" cy="19426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156" name="Group 155"/>
            <p:cNvGrpSpPr/>
            <p:nvPr/>
          </p:nvGrpSpPr>
          <p:grpSpPr>
            <a:xfrm>
              <a:off x="6315067" y="4095368"/>
              <a:ext cx="444040" cy="494331"/>
              <a:chOff x="7531638" y="4424059"/>
              <a:chExt cx="1463040" cy="1628742"/>
            </a:xfrm>
          </p:grpSpPr>
          <p:sp>
            <p:nvSpPr>
              <p:cNvPr id="157" name="Oval 8"/>
              <p:cNvSpPr>
                <a:spLocks noChangeArrowheads="1"/>
              </p:cNvSpPr>
              <p:nvPr/>
            </p:nvSpPr>
            <p:spPr bwMode="auto">
              <a:xfrm>
                <a:off x="7531638" y="4424059"/>
                <a:ext cx="1463040" cy="64008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58" name="Oval 9"/>
              <p:cNvSpPr>
                <a:spLocks noChangeArrowheads="1"/>
              </p:cNvSpPr>
              <p:nvPr/>
            </p:nvSpPr>
            <p:spPr bwMode="auto">
              <a:xfrm>
                <a:off x="7531638" y="5412721"/>
                <a:ext cx="1463040" cy="64008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5197900" y="4095368"/>
              <a:ext cx="444040" cy="494331"/>
              <a:chOff x="3850750" y="5138434"/>
              <a:chExt cx="1463041" cy="1628742"/>
            </a:xfrm>
          </p:grpSpPr>
          <p:sp>
            <p:nvSpPr>
              <p:cNvPr id="160" name="Oval 15"/>
              <p:cNvSpPr>
                <a:spLocks noChangeArrowheads="1"/>
              </p:cNvSpPr>
              <p:nvPr/>
            </p:nvSpPr>
            <p:spPr bwMode="auto">
              <a:xfrm>
                <a:off x="3850751" y="5138434"/>
                <a:ext cx="1463040" cy="64008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61" name="Oval 17"/>
              <p:cNvSpPr>
                <a:spLocks noChangeArrowheads="1"/>
              </p:cNvSpPr>
              <p:nvPr/>
            </p:nvSpPr>
            <p:spPr bwMode="auto">
              <a:xfrm>
                <a:off x="3850750" y="6127096"/>
                <a:ext cx="1463040" cy="64008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grpSp>
        <p:nvGrpSpPr>
          <p:cNvPr id="2059" name="Group 2058"/>
          <p:cNvGrpSpPr/>
          <p:nvPr/>
        </p:nvGrpSpPr>
        <p:grpSpPr>
          <a:xfrm>
            <a:off x="154185" y="4072199"/>
            <a:ext cx="1761232" cy="441917"/>
            <a:chOff x="154185" y="4135477"/>
            <a:chExt cx="1761232" cy="441917"/>
          </a:xfrm>
        </p:grpSpPr>
        <p:cxnSp>
          <p:nvCxnSpPr>
            <p:cNvPr id="131" name="AutoShape 34"/>
            <p:cNvCxnSpPr>
              <a:cxnSpLocks noChangeShapeType="1"/>
              <a:stCxn id="137" idx="2"/>
              <a:endCxn id="136" idx="6"/>
            </p:cNvCxnSpPr>
            <p:nvPr/>
          </p:nvCxnSpPr>
          <p:spPr bwMode="auto">
            <a:xfrm flipH="1">
              <a:off x="598225" y="4356436"/>
              <a:ext cx="114544" cy="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arrow" w="sm" len="sm"/>
              <a:tailEnd type="arrow" w="sm" len="sm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34" name="AutoShape 33"/>
            <p:cNvCxnSpPr>
              <a:cxnSpLocks noChangeShapeType="1"/>
              <a:stCxn id="163" idx="2"/>
              <a:endCxn id="137" idx="6"/>
            </p:cNvCxnSpPr>
            <p:nvPr/>
          </p:nvCxnSpPr>
          <p:spPr bwMode="auto">
            <a:xfrm flipH="1">
              <a:off x="1156809" y="4356435"/>
              <a:ext cx="214555" cy="1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arrow" w="sm" len="sm"/>
              <a:tailEnd type="arrow" w="sm" len="sm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sp>
          <p:nvSpPr>
            <p:cNvPr id="136" name="Oval 13"/>
            <p:cNvSpPr>
              <a:spLocks noChangeArrowheads="1"/>
            </p:cNvSpPr>
            <p:nvPr/>
          </p:nvSpPr>
          <p:spPr bwMode="auto">
            <a:xfrm>
              <a:off x="154185" y="4259302"/>
              <a:ext cx="444040" cy="194267"/>
            </a:xfrm>
            <a:prstGeom prst="ellipse">
              <a:avLst/>
            </a:prstGeom>
            <a:solidFill>
              <a:srgbClr val="4C5F27"/>
            </a:solidFill>
            <a:ln>
              <a:solidFill>
                <a:srgbClr val="273016"/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7" name="Oval 14"/>
            <p:cNvSpPr>
              <a:spLocks noChangeArrowheads="1"/>
            </p:cNvSpPr>
            <p:nvPr/>
          </p:nvSpPr>
          <p:spPr bwMode="auto">
            <a:xfrm>
              <a:off x="712769" y="4259302"/>
              <a:ext cx="444040" cy="19426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271352" y="4135477"/>
              <a:ext cx="644065" cy="441917"/>
              <a:chOff x="1347552" y="4230727"/>
              <a:chExt cx="644065" cy="441917"/>
            </a:xfrm>
          </p:grpSpPr>
          <p:sp>
            <p:nvSpPr>
              <p:cNvPr id="142" name="Oval 15"/>
              <p:cNvSpPr>
                <a:spLocks noChangeArrowheads="1"/>
              </p:cNvSpPr>
              <p:nvPr/>
            </p:nvSpPr>
            <p:spPr bwMode="auto">
              <a:xfrm>
                <a:off x="1347552" y="4230727"/>
                <a:ext cx="444040" cy="19426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62" name="Oval 15"/>
              <p:cNvSpPr>
                <a:spLocks noChangeArrowheads="1"/>
              </p:cNvSpPr>
              <p:nvPr/>
            </p:nvSpPr>
            <p:spPr bwMode="auto">
              <a:xfrm>
                <a:off x="1397558" y="4292639"/>
                <a:ext cx="444040" cy="19426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63" name="Oval 15"/>
              <p:cNvSpPr>
                <a:spLocks noChangeArrowheads="1"/>
              </p:cNvSpPr>
              <p:nvPr/>
            </p:nvSpPr>
            <p:spPr bwMode="auto">
              <a:xfrm>
                <a:off x="1447564" y="4354551"/>
                <a:ext cx="444040" cy="19426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64" name="Oval 15"/>
              <p:cNvSpPr>
                <a:spLocks noChangeArrowheads="1"/>
              </p:cNvSpPr>
              <p:nvPr/>
            </p:nvSpPr>
            <p:spPr bwMode="auto">
              <a:xfrm>
                <a:off x="1497570" y="4416463"/>
                <a:ext cx="444040" cy="19426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65" name="Oval 15"/>
              <p:cNvSpPr>
                <a:spLocks noChangeArrowheads="1"/>
              </p:cNvSpPr>
              <p:nvPr/>
            </p:nvSpPr>
            <p:spPr bwMode="auto">
              <a:xfrm>
                <a:off x="1547577" y="4478377"/>
                <a:ext cx="444040" cy="19426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grpSp>
        <p:nvGrpSpPr>
          <p:cNvPr id="2058" name="Group 2057"/>
          <p:cNvGrpSpPr>
            <a:grpSpLocks noChangeAspect="1"/>
          </p:cNvGrpSpPr>
          <p:nvPr/>
        </p:nvGrpSpPr>
        <p:grpSpPr>
          <a:xfrm>
            <a:off x="2377671" y="4045992"/>
            <a:ext cx="2678374" cy="494331"/>
            <a:chOff x="2213840" y="4098067"/>
            <a:chExt cx="2678374" cy="494331"/>
          </a:xfrm>
        </p:grpSpPr>
        <p:cxnSp>
          <p:nvCxnSpPr>
            <p:cNvPr id="167" name="AutoShape 21"/>
            <p:cNvCxnSpPr>
              <a:cxnSpLocks noChangeShapeType="1"/>
              <a:stCxn id="176" idx="6"/>
              <a:endCxn id="180" idx="2"/>
            </p:cNvCxnSpPr>
            <p:nvPr/>
          </p:nvCxnSpPr>
          <p:spPr bwMode="auto">
            <a:xfrm>
              <a:off x="4333631" y="4345233"/>
              <a:ext cx="114543" cy="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arrow" w="sm" len="sm"/>
              <a:tailEnd type="arrow" w="sm" len="sm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70" name="AutoShape 32"/>
            <p:cNvCxnSpPr>
              <a:cxnSpLocks noChangeShapeType="1"/>
              <a:stCxn id="176" idx="1"/>
              <a:endCxn id="183" idx="6"/>
            </p:cNvCxnSpPr>
            <p:nvPr/>
          </p:nvCxnSpPr>
          <p:spPr bwMode="auto">
            <a:xfrm flipH="1" flipV="1">
              <a:off x="3775047" y="4195201"/>
              <a:ext cx="179572" cy="81348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arrow" w="sm" len="sm"/>
              <a:tailEnd type="arrow" w="sm" len="sm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71" name="AutoShape 33"/>
            <p:cNvCxnSpPr>
              <a:cxnSpLocks noChangeShapeType="1"/>
              <a:stCxn id="184" idx="2"/>
              <a:endCxn id="178" idx="5"/>
            </p:cNvCxnSpPr>
            <p:nvPr/>
          </p:nvCxnSpPr>
          <p:spPr bwMode="auto">
            <a:xfrm flipH="1" flipV="1">
              <a:off x="3151436" y="4413916"/>
              <a:ext cx="179571" cy="81349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arrow" w="sm" len="sm"/>
              <a:tailEnd type="arrow" w="sm" len="sm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72" name="AutoShape 34"/>
            <p:cNvCxnSpPr>
              <a:cxnSpLocks noChangeShapeType="1"/>
              <a:stCxn id="178" idx="2"/>
              <a:endCxn id="177" idx="6"/>
            </p:cNvCxnSpPr>
            <p:nvPr/>
          </p:nvCxnSpPr>
          <p:spPr bwMode="auto">
            <a:xfrm flipH="1">
              <a:off x="2657880" y="4345233"/>
              <a:ext cx="114544" cy="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arrow" w="sm" len="sm"/>
              <a:tailEnd type="arrow" w="sm" len="sm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73" name="AutoShape 37"/>
            <p:cNvCxnSpPr>
              <a:cxnSpLocks noChangeShapeType="1"/>
              <a:stCxn id="176" idx="3"/>
              <a:endCxn id="184" idx="6"/>
            </p:cNvCxnSpPr>
            <p:nvPr/>
          </p:nvCxnSpPr>
          <p:spPr bwMode="auto">
            <a:xfrm flipH="1">
              <a:off x="3775047" y="4413916"/>
              <a:ext cx="179572" cy="81349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arrow" w="sm" len="sm"/>
              <a:tailEnd type="arrow" w="sm" len="sm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74" name="AutoShape 39"/>
            <p:cNvCxnSpPr>
              <a:cxnSpLocks noChangeShapeType="1"/>
              <a:stCxn id="184" idx="0"/>
              <a:endCxn id="183" idx="4"/>
            </p:cNvCxnSpPr>
            <p:nvPr/>
          </p:nvCxnSpPr>
          <p:spPr bwMode="auto">
            <a:xfrm flipV="1">
              <a:off x="3553027" y="4292334"/>
              <a:ext cx="0" cy="105797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arrow" w="sm" len="sm"/>
              <a:tailEnd type="arrow" w="sm" len="sm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75" name="AutoShape 33"/>
            <p:cNvCxnSpPr>
              <a:cxnSpLocks noChangeShapeType="1"/>
              <a:stCxn id="183" idx="2"/>
              <a:endCxn id="178" idx="7"/>
            </p:cNvCxnSpPr>
            <p:nvPr/>
          </p:nvCxnSpPr>
          <p:spPr bwMode="auto">
            <a:xfrm flipH="1">
              <a:off x="3151436" y="4195201"/>
              <a:ext cx="179571" cy="81348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arrow" w="sm" len="sm"/>
              <a:tailEnd type="arrow" w="sm" len="sm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sp>
          <p:nvSpPr>
            <p:cNvPr id="176" name="Oval 4"/>
            <p:cNvSpPr>
              <a:spLocks noChangeArrowheads="1"/>
            </p:cNvSpPr>
            <p:nvPr/>
          </p:nvSpPr>
          <p:spPr bwMode="auto">
            <a:xfrm>
              <a:off x="3889591" y="4248099"/>
              <a:ext cx="444040" cy="1942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prstDash val="dash"/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7" name="Oval 13"/>
            <p:cNvSpPr>
              <a:spLocks noChangeArrowheads="1"/>
            </p:cNvSpPr>
            <p:nvPr/>
          </p:nvSpPr>
          <p:spPr bwMode="auto">
            <a:xfrm>
              <a:off x="2213840" y="4248099"/>
              <a:ext cx="444040" cy="194267"/>
            </a:xfrm>
            <a:prstGeom prst="ellipse">
              <a:avLst/>
            </a:prstGeom>
            <a:solidFill>
              <a:srgbClr val="4C5F27"/>
            </a:solidFill>
            <a:ln>
              <a:solidFill>
                <a:srgbClr val="273016"/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8" name="Oval 14"/>
            <p:cNvSpPr>
              <a:spLocks noChangeArrowheads="1"/>
            </p:cNvSpPr>
            <p:nvPr/>
          </p:nvSpPr>
          <p:spPr bwMode="auto">
            <a:xfrm>
              <a:off x="2772424" y="4248099"/>
              <a:ext cx="444040" cy="19426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80" name="Oval 8"/>
            <p:cNvSpPr>
              <a:spLocks noChangeArrowheads="1"/>
            </p:cNvSpPr>
            <p:nvPr/>
          </p:nvSpPr>
          <p:spPr bwMode="auto">
            <a:xfrm>
              <a:off x="4448174" y="4248099"/>
              <a:ext cx="444040" cy="19426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3331007" y="4098067"/>
              <a:ext cx="444040" cy="494331"/>
              <a:chOff x="3454832" y="4174267"/>
              <a:chExt cx="444040" cy="494331"/>
            </a:xfrm>
          </p:grpSpPr>
          <p:sp>
            <p:nvSpPr>
              <p:cNvPr id="183" name="Oval 15"/>
              <p:cNvSpPr>
                <a:spLocks noChangeArrowheads="1"/>
              </p:cNvSpPr>
              <p:nvPr/>
            </p:nvSpPr>
            <p:spPr bwMode="auto">
              <a:xfrm>
                <a:off x="3454832" y="4174267"/>
                <a:ext cx="444040" cy="19426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84" name="Oval 17"/>
              <p:cNvSpPr>
                <a:spLocks noChangeArrowheads="1"/>
              </p:cNvSpPr>
              <p:nvPr/>
            </p:nvSpPr>
            <p:spPr bwMode="auto">
              <a:xfrm>
                <a:off x="3454832" y="4474331"/>
                <a:ext cx="444040" cy="19426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cxnSp>
        <p:nvCxnSpPr>
          <p:cNvPr id="185" name="AutoShape 21"/>
          <p:cNvCxnSpPr>
            <a:cxnSpLocks noChangeShapeType="1"/>
            <a:stCxn id="201" idx="7"/>
            <a:endCxn id="195" idx="2"/>
          </p:cNvCxnSpPr>
          <p:nvPr/>
        </p:nvCxnSpPr>
        <p:spPr bwMode="auto">
          <a:xfrm flipV="1">
            <a:off x="8020783" y="4069191"/>
            <a:ext cx="417454" cy="98259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arrow" w="sm" len="sm"/>
            <a:tailEnd type="arrow" w="sm" len="sm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86" name="AutoShape 22"/>
          <p:cNvCxnSpPr>
            <a:cxnSpLocks noChangeShapeType="1"/>
            <a:stCxn id="203" idx="5"/>
            <a:endCxn id="207" idx="2"/>
          </p:cNvCxnSpPr>
          <p:nvPr/>
        </p:nvCxnSpPr>
        <p:spPr bwMode="auto">
          <a:xfrm>
            <a:off x="8120796" y="4428643"/>
            <a:ext cx="246106" cy="88479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arrow" w="sm" len="sm"/>
            <a:tailEnd type="arrow" w="sm" len="sm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87" name="AutoShape 23"/>
          <p:cNvCxnSpPr>
            <a:cxnSpLocks noChangeShapeType="1"/>
            <a:stCxn id="197" idx="4"/>
            <a:endCxn id="207" idx="7"/>
          </p:cNvCxnSpPr>
          <p:nvPr/>
        </p:nvCxnSpPr>
        <p:spPr bwMode="auto">
          <a:xfrm flipH="1">
            <a:off x="8745914" y="4290150"/>
            <a:ext cx="14356" cy="158288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arrow" w="sm" len="sm"/>
            <a:tailEnd type="arrow" w="sm" len="sm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grpSp>
        <p:nvGrpSpPr>
          <p:cNvPr id="192" name="Group 191"/>
          <p:cNvGrpSpPr/>
          <p:nvPr/>
        </p:nvGrpSpPr>
        <p:grpSpPr>
          <a:xfrm>
            <a:off x="8338225" y="3848233"/>
            <a:ext cx="644065" cy="441917"/>
            <a:chOff x="1347552" y="4230727"/>
            <a:chExt cx="644065" cy="441917"/>
          </a:xfrm>
          <a:solidFill>
            <a:srgbClr val="D99694"/>
          </a:solidFill>
        </p:grpSpPr>
        <p:sp>
          <p:nvSpPr>
            <p:cNvPr id="193" name="Oval 15"/>
            <p:cNvSpPr>
              <a:spLocks noChangeArrowheads="1"/>
            </p:cNvSpPr>
            <p:nvPr/>
          </p:nvSpPr>
          <p:spPr bwMode="auto">
            <a:xfrm>
              <a:off x="1347552" y="4230727"/>
              <a:ext cx="444040" cy="194267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94" name="Oval 15"/>
            <p:cNvSpPr>
              <a:spLocks noChangeArrowheads="1"/>
            </p:cNvSpPr>
            <p:nvPr/>
          </p:nvSpPr>
          <p:spPr bwMode="auto">
            <a:xfrm>
              <a:off x="1397558" y="4292639"/>
              <a:ext cx="444040" cy="194267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95" name="Oval 15"/>
            <p:cNvSpPr>
              <a:spLocks noChangeArrowheads="1"/>
            </p:cNvSpPr>
            <p:nvPr/>
          </p:nvSpPr>
          <p:spPr bwMode="auto">
            <a:xfrm>
              <a:off x="1447564" y="4354551"/>
              <a:ext cx="444040" cy="194267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96" name="Oval 15"/>
            <p:cNvSpPr>
              <a:spLocks noChangeArrowheads="1"/>
            </p:cNvSpPr>
            <p:nvPr/>
          </p:nvSpPr>
          <p:spPr bwMode="auto">
            <a:xfrm>
              <a:off x="1497570" y="4416463"/>
              <a:ext cx="444040" cy="194267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97" name="Oval 15"/>
            <p:cNvSpPr>
              <a:spLocks noChangeArrowheads="1"/>
            </p:cNvSpPr>
            <p:nvPr/>
          </p:nvSpPr>
          <p:spPr bwMode="auto">
            <a:xfrm>
              <a:off x="1547577" y="4478377"/>
              <a:ext cx="444040" cy="194267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7541759" y="4015176"/>
            <a:ext cx="644065" cy="441917"/>
            <a:chOff x="1347552" y="4230727"/>
            <a:chExt cx="644065" cy="441917"/>
          </a:xfrm>
          <a:solidFill>
            <a:srgbClr val="D99694"/>
          </a:solidFill>
        </p:grpSpPr>
        <p:sp>
          <p:nvSpPr>
            <p:cNvPr id="199" name="Oval 15"/>
            <p:cNvSpPr>
              <a:spLocks noChangeArrowheads="1"/>
            </p:cNvSpPr>
            <p:nvPr/>
          </p:nvSpPr>
          <p:spPr bwMode="auto">
            <a:xfrm>
              <a:off x="1347552" y="4230727"/>
              <a:ext cx="444040" cy="19426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0" name="Oval 15"/>
            <p:cNvSpPr>
              <a:spLocks noChangeArrowheads="1"/>
            </p:cNvSpPr>
            <p:nvPr/>
          </p:nvSpPr>
          <p:spPr bwMode="auto">
            <a:xfrm>
              <a:off x="1397558" y="4292639"/>
              <a:ext cx="444040" cy="19426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1" name="Oval 15"/>
            <p:cNvSpPr>
              <a:spLocks noChangeArrowheads="1"/>
            </p:cNvSpPr>
            <p:nvPr/>
          </p:nvSpPr>
          <p:spPr bwMode="auto">
            <a:xfrm>
              <a:off x="1447564" y="4354551"/>
              <a:ext cx="444040" cy="19426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2" name="Oval 15"/>
            <p:cNvSpPr>
              <a:spLocks noChangeArrowheads="1"/>
            </p:cNvSpPr>
            <p:nvPr/>
          </p:nvSpPr>
          <p:spPr bwMode="auto">
            <a:xfrm>
              <a:off x="1497570" y="4416463"/>
              <a:ext cx="444040" cy="19426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3" name="Oval 15"/>
            <p:cNvSpPr>
              <a:spLocks noChangeArrowheads="1"/>
            </p:cNvSpPr>
            <p:nvPr/>
          </p:nvSpPr>
          <p:spPr bwMode="auto">
            <a:xfrm>
              <a:off x="1547577" y="4478377"/>
              <a:ext cx="444040" cy="19426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8266890" y="4296164"/>
            <a:ext cx="644065" cy="441917"/>
            <a:chOff x="1347552" y="4230727"/>
            <a:chExt cx="644065" cy="441917"/>
          </a:xfrm>
          <a:solidFill>
            <a:srgbClr val="D99694"/>
          </a:solidFill>
        </p:grpSpPr>
        <p:sp>
          <p:nvSpPr>
            <p:cNvPr id="205" name="Oval 15"/>
            <p:cNvSpPr>
              <a:spLocks noChangeArrowheads="1"/>
            </p:cNvSpPr>
            <p:nvPr/>
          </p:nvSpPr>
          <p:spPr bwMode="auto">
            <a:xfrm>
              <a:off x="1347552" y="4230727"/>
              <a:ext cx="444040" cy="19426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6" name="Oval 15"/>
            <p:cNvSpPr>
              <a:spLocks noChangeArrowheads="1"/>
            </p:cNvSpPr>
            <p:nvPr/>
          </p:nvSpPr>
          <p:spPr bwMode="auto">
            <a:xfrm>
              <a:off x="1397558" y="4292639"/>
              <a:ext cx="444040" cy="19426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7" name="Oval 15"/>
            <p:cNvSpPr>
              <a:spLocks noChangeArrowheads="1"/>
            </p:cNvSpPr>
            <p:nvPr/>
          </p:nvSpPr>
          <p:spPr bwMode="auto">
            <a:xfrm>
              <a:off x="1447564" y="4354551"/>
              <a:ext cx="444040" cy="19426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8" name="Oval 15"/>
            <p:cNvSpPr>
              <a:spLocks noChangeArrowheads="1"/>
            </p:cNvSpPr>
            <p:nvPr/>
          </p:nvSpPr>
          <p:spPr bwMode="auto">
            <a:xfrm>
              <a:off x="1497570" y="4416463"/>
              <a:ext cx="444040" cy="19426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9" name="Oval 15"/>
            <p:cNvSpPr>
              <a:spLocks noChangeArrowheads="1"/>
            </p:cNvSpPr>
            <p:nvPr/>
          </p:nvSpPr>
          <p:spPr bwMode="auto">
            <a:xfrm>
              <a:off x="1547577" y="4478377"/>
              <a:ext cx="444040" cy="19426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cxnSp>
        <p:nvCxnSpPr>
          <p:cNvPr id="225" name="Straight Arrow Connector 224"/>
          <p:cNvCxnSpPr/>
          <p:nvPr/>
        </p:nvCxnSpPr>
        <p:spPr>
          <a:xfrm flipH="1" flipV="1">
            <a:off x="2601070" y="2562227"/>
            <a:ext cx="953850" cy="1477564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 flipH="1" flipV="1">
            <a:off x="3069869" y="2562227"/>
            <a:ext cx="2448430" cy="1520683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 flipV="1">
            <a:off x="1593384" y="2562226"/>
            <a:ext cx="538889" cy="1512786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Rectangle 236"/>
          <p:cNvSpPr/>
          <p:nvPr/>
        </p:nvSpPr>
        <p:spPr>
          <a:xfrm>
            <a:off x="6309104" y="1446741"/>
            <a:ext cx="1463041" cy="18041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a-DK" b="1" dirty="0" smtClean="0"/>
              <a:t>Catalogue of Life</a:t>
            </a:r>
            <a:endParaRPr lang="en-US" b="1" dirty="0"/>
          </a:p>
        </p:txBody>
      </p:sp>
      <p:cxnSp>
        <p:nvCxnSpPr>
          <p:cNvPr id="240" name="Straight Arrow Connector 239"/>
          <p:cNvCxnSpPr/>
          <p:nvPr/>
        </p:nvCxnSpPr>
        <p:spPr>
          <a:xfrm flipV="1">
            <a:off x="6309104" y="2562227"/>
            <a:ext cx="336233" cy="1623827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/>
          <p:nvPr/>
        </p:nvCxnSpPr>
        <p:spPr>
          <a:xfrm flipH="1" flipV="1">
            <a:off x="7435912" y="2562227"/>
            <a:ext cx="305872" cy="145087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>
            <a:off x="12080" y="6437611"/>
            <a:ext cx="3572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Conceptual biodiversity data model</a:t>
            </a:r>
            <a:endParaRPr lang="en-US" b="1" dirty="0"/>
          </a:p>
        </p:txBody>
      </p:sp>
      <p:sp>
        <p:nvSpPr>
          <p:cNvPr id="252" name="TextBox 251"/>
          <p:cNvSpPr txBox="1"/>
          <p:nvPr/>
        </p:nvSpPr>
        <p:spPr>
          <a:xfrm>
            <a:off x="123576" y="4492019"/>
            <a:ext cx="2030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Published data sets</a:t>
            </a:r>
            <a:endParaRPr lang="en-US" b="1" dirty="0"/>
          </a:p>
        </p:txBody>
      </p:sp>
      <p:cxnSp>
        <p:nvCxnSpPr>
          <p:cNvPr id="233" name="Straight Connector 232"/>
          <p:cNvCxnSpPr/>
          <p:nvPr/>
        </p:nvCxnSpPr>
        <p:spPr>
          <a:xfrm>
            <a:off x="0" y="4946875"/>
            <a:ext cx="9144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0" y="3641950"/>
            <a:ext cx="9144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 rot="16200000">
            <a:off x="1554480" y="4282030"/>
            <a:ext cx="128016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rot="16200000">
            <a:off x="4678680" y="4282030"/>
            <a:ext cx="128016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rot="16200000">
            <a:off x="6697980" y="4282030"/>
            <a:ext cx="128016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Rectangle 259"/>
          <p:cNvSpPr/>
          <p:nvPr/>
        </p:nvSpPr>
        <p:spPr>
          <a:xfrm>
            <a:off x="169862" y="1769529"/>
            <a:ext cx="1463041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da-DK" sz="1600" b="1" dirty="0" smtClean="0"/>
              <a:t>Institution Catalogue</a:t>
            </a:r>
            <a:endParaRPr lang="en-US" sz="1600" b="1" dirty="0"/>
          </a:p>
        </p:txBody>
      </p:sp>
      <p:sp>
        <p:nvSpPr>
          <p:cNvPr id="261" name="Rectangle 260"/>
          <p:cNvSpPr/>
          <p:nvPr/>
        </p:nvSpPr>
        <p:spPr>
          <a:xfrm>
            <a:off x="2010306" y="1769529"/>
            <a:ext cx="1463041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da-DK" sz="1600" b="1" dirty="0" smtClean="0"/>
              <a:t>Collection Catalogue</a:t>
            </a:r>
            <a:endParaRPr lang="en-US" sz="1600" b="1" dirty="0"/>
          </a:p>
        </p:txBody>
      </p:sp>
      <p:sp>
        <p:nvSpPr>
          <p:cNvPr id="263" name="Rectangle 262"/>
          <p:cNvSpPr/>
          <p:nvPr/>
        </p:nvSpPr>
        <p:spPr>
          <a:xfrm>
            <a:off x="5691194" y="1769529"/>
            <a:ext cx="1463041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da-DK" sz="1600" b="1" dirty="0" smtClean="0"/>
              <a:t>Taxon Concept Catalogue</a:t>
            </a:r>
            <a:endParaRPr lang="en-US" sz="1600" b="1" dirty="0"/>
          </a:p>
        </p:txBody>
      </p:sp>
      <p:sp>
        <p:nvSpPr>
          <p:cNvPr id="264" name="Rectangle 263"/>
          <p:cNvSpPr/>
          <p:nvPr/>
        </p:nvSpPr>
        <p:spPr>
          <a:xfrm>
            <a:off x="7531638" y="1035046"/>
            <a:ext cx="1463041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da-DK" sz="1600" b="1" dirty="0" smtClean="0"/>
              <a:t>Taxon Name Catalogue</a:t>
            </a:r>
            <a:endParaRPr lang="en-US" sz="1600" b="1" dirty="0"/>
          </a:p>
        </p:txBody>
      </p:sp>
      <p:sp>
        <p:nvSpPr>
          <p:cNvPr id="265" name="Rectangle 264"/>
          <p:cNvSpPr/>
          <p:nvPr/>
        </p:nvSpPr>
        <p:spPr>
          <a:xfrm>
            <a:off x="7531638" y="2504013"/>
            <a:ext cx="1463041" cy="9144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da-DK" sz="1600" b="1" dirty="0" smtClean="0"/>
              <a:t>Publication Catalogue</a:t>
            </a:r>
            <a:endParaRPr lang="en-US" sz="1600" b="1" dirty="0"/>
          </a:p>
        </p:txBody>
      </p:sp>
      <p:sp>
        <p:nvSpPr>
          <p:cNvPr id="262" name="Rectangle 261"/>
          <p:cNvSpPr/>
          <p:nvPr/>
        </p:nvSpPr>
        <p:spPr>
          <a:xfrm>
            <a:off x="3850750" y="1035046"/>
            <a:ext cx="1463041" cy="9144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da-DK" sz="1600" b="1" dirty="0" smtClean="0"/>
              <a:t>Species Occurrence Catalogue</a:t>
            </a:r>
            <a:endParaRPr lang="en-US" sz="1600" b="1" dirty="0"/>
          </a:p>
        </p:txBody>
      </p:sp>
      <p:sp>
        <p:nvSpPr>
          <p:cNvPr id="266" name="Rectangle 265"/>
          <p:cNvSpPr/>
          <p:nvPr/>
        </p:nvSpPr>
        <p:spPr>
          <a:xfrm>
            <a:off x="3850750" y="2504013"/>
            <a:ext cx="1463041" cy="9144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da-DK" sz="1600" b="1" dirty="0" smtClean="0"/>
              <a:t>Sequence Catalogue</a:t>
            </a:r>
            <a:endParaRPr lang="en-US" sz="1600" b="1" dirty="0"/>
          </a:p>
        </p:txBody>
      </p:sp>
      <p:cxnSp>
        <p:nvCxnSpPr>
          <p:cNvPr id="245" name="Curved Connector 244"/>
          <p:cNvCxnSpPr>
            <a:stCxn id="260" idx="0"/>
            <a:endCxn id="261" idx="0"/>
          </p:cNvCxnSpPr>
          <p:nvPr/>
        </p:nvCxnSpPr>
        <p:spPr>
          <a:xfrm rot="5400000" flipH="1" flipV="1">
            <a:off x="1821605" y="849307"/>
            <a:ext cx="12700" cy="1840444"/>
          </a:xfrm>
          <a:prstGeom prst="curvedConnector3">
            <a:avLst>
              <a:gd name="adj1" fmla="val 1800000"/>
            </a:avLst>
          </a:prstGeom>
          <a:ln w="76200" cmpd="tri">
            <a:solidFill>
              <a:srgbClr val="FF0000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Curved Connector 274"/>
          <p:cNvCxnSpPr>
            <a:stCxn id="261" idx="2"/>
            <a:endCxn id="260" idx="2"/>
          </p:cNvCxnSpPr>
          <p:nvPr/>
        </p:nvCxnSpPr>
        <p:spPr>
          <a:xfrm rot="5400000">
            <a:off x="1821605" y="1763707"/>
            <a:ext cx="12700" cy="1840444"/>
          </a:xfrm>
          <a:prstGeom prst="curvedConnector3">
            <a:avLst>
              <a:gd name="adj1" fmla="val 1800000"/>
            </a:avLst>
          </a:prstGeom>
          <a:ln w="76200" cmpd="tri">
            <a:solidFill>
              <a:srgbClr val="FF0000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Curved Connector 277"/>
          <p:cNvCxnSpPr>
            <a:stCxn id="261" idx="0"/>
            <a:endCxn id="262" idx="1"/>
          </p:cNvCxnSpPr>
          <p:nvPr/>
        </p:nvCxnSpPr>
        <p:spPr>
          <a:xfrm rot="5400000" flipH="1" flipV="1">
            <a:off x="3157647" y="1076427"/>
            <a:ext cx="277283" cy="1108923"/>
          </a:xfrm>
          <a:prstGeom prst="curvedConnector2">
            <a:avLst/>
          </a:prstGeom>
          <a:ln w="76200" cmpd="tri">
            <a:solidFill>
              <a:srgbClr val="FF0000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Curved Connector 296"/>
          <p:cNvCxnSpPr>
            <a:stCxn id="262" idx="3"/>
            <a:endCxn id="263" idx="0"/>
          </p:cNvCxnSpPr>
          <p:nvPr/>
        </p:nvCxnSpPr>
        <p:spPr>
          <a:xfrm>
            <a:off x="5313791" y="1492246"/>
            <a:ext cx="1108924" cy="277283"/>
          </a:xfrm>
          <a:prstGeom prst="curvedConnector2">
            <a:avLst/>
          </a:prstGeom>
          <a:ln w="76200" cmpd="tri">
            <a:solidFill>
              <a:srgbClr val="FF0000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Curved Connector 299"/>
          <p:cNvCxnSpPr>
            <a:stCxn id="266" idx="3"/>
            <a:endCxn id="263" idx="2"/>
          </p:cNvCxnSpPr>
          <p:nvPr/>
        </p:nvCxnSpPr>
        <p:spPr>
          <a:xfrm flipV="1">
            <a:off x="5313791" y="2683929"/>
            <a:ext cx="1108924" cy="277284"/>
          </a:xfrm>
          <a:prstGeom prst="curvedConnector2">
            <a:avLst/>
          </a:prstGeom>
          <a:ln w="76200" cmpd="tri">
            <a:solidFill>
              <a:srgbClr val="FF0000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Curved Connector 302"/>
          <p:cNvCxnSpPr>
            <a:stCxn id="261" idx="2"/>
            <a:endCxn id="266" idx="1"/>
          </p:cNvCxnSpPr>
          <p:nvPr/>
        </p:nvCxnSpPr>
        <p:spPr>
          <a:xfrm rot="16200000" flipH="1">
            <a:off x="3157646" y="2268109"/>
            <a:ext cx="277284" cy="1108923"/>
          </a:xfrm>
          <a:prstGeom prst="curvedConnector2">
            <a:avLst/>
          </a:prstGeom>
          <a:ln w="76200" cmpd="tri">
            <a:solidFill>
              <a:srgbClr val="FF0000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Curved Connector 305"/>
          <p:cNvCxnSpPr>
            <a:stCxn id="263" idx="0"/>
            <a:endCxn id="264" idx="1"/>
          </p:cNvCxnSpPr>
          <p:nvPr/>
        </p:nvCxnSpPr>
        <p:spPr>
          <a:xfrm rot="5400000" flipH="1" flipV="1">
            <a:off x="6838535" y="1076427"/>
            <a:ext cx="277283" cy="1108923"/>
          </a:xfrm>
          <a:prstGeom prst="curvedConnector2">
            <a:avLst/>
          </a:prstGeom>
          <a:ln w="76200" cmpd="tri">
            <a:solidFill>
              <a:srgbClr val="FF0000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Curved Connector 308"/>
          <p:cNvCxnSpPr>
            <a:stCxn id="263" idx="2"/>
            <a:endCxn id="265" idx="1"/>
          </p:cNvCxnSpPr>
          <p:nvPr/>
        </p:nvCxnSpPr>
        <p:spPr>
          <a:xfrm rot="16200000" flipH="1">
            <a:off x="6838534" y="2268109"/>
            <a:ext cx="277284" cy="1108923"/>
          </a:xfrm>
          <a:prstGeom prst="curvedConnector2">
            <a:avLst/>
          </a:prstGeom>
          <a:ln w="76200" cmpd="tri">
            <a:solidFill>
              <a:srgbClr val="FF0000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Curved Connector 312"/>
          <p:cNvCxnSpPr>
            <a:stCxn id="262" idx="2"/>
            <a:endCxn id="261" idx="3"/>
          </p:cNvCxnSpPr>
          <p:nvPr/>
        </p:nvCxnSpPr>
        <p:spPr>
          <a:xfrm rot="5400000">
            <a:off x="3889168" y="1533625"/>
            <a:ext cx="277283" cy="1108924"/>
          </a:xfrm>
          <a:prstGeom prst="curvedConnector2">
            <a:avLst/>
          </a:prstGeom>
          <a:ln w="76200" cmpd="tri">
            <a:solidFill>
              <a:srgbClr val="FF0000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Curved Connector 315"/>
          <p:cNvCxnSpPr>
            <a:stCxn id="266" idx="0"/>
            <a:endCxn id="261" idx="3"/>
          </p:cNvCxnSpPr>
          <p:nvPr/>
        </p:nvCxnSpPr>
        <p:spPr>
          <a:xfrm rot="16200000" flipV="1">
            <a:off x="3889167" y="1810909"/>
            <a:ext cx="277284" cy="1108924"/>
          </a:xfrm>
          <a:prstGeom prst="curvedConnector2">
            <a:avLst/>
          </a:prstGeom>
          <a:ln w="76200" cmpd="tri">
            <a:solidFill>
              <a:srgbClr val="FF0000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Curved Connector 319"/>
          <p:cNvCxnSpPr>
            <a:stCxn id="263" idx="1"/>
            <a:endCxn id="262" idx="2"/>
          </p:cNvCxnSpPr>
          <p:nvPr/>
        </p:nvCxnSpPr>
        <p:spPr>
          <a:xfrm rot="10800000">
            <a:off x="4582272" y="1949447"/>
            <a:ext cx="1108923" cy="277283"/>
          </a:xfrm>
          <a:prstGeom prst="curvedConnector2">
            <a:avLst/>
          </a:prstGeom>
          <a:ln w="76200" cmpd="tri">
            <a:solidFill>
              <a:srgbClr val="FF0000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Curved Connector 322"/>
          <p:cNvCxnSpPr>
            <a:stCxn id="263" idx="1"/>
            <a:endCxn id="266" idx="0"/>
          </p:cNvCxnSpPr>
          <p:nvPr/>
        </p:nvCxnSpPr>
        <p:spPr>
          <a:xfrm rot="10800000" flipV="1">
            <a:off x="4582272" y="2226729"/>
            <a:ext cx="1108923" cy="277284"/>
          </a:xfrm>
          <a:prstGeom prst="curvedConnector2">
            <a:avLst/>
          </a:prstGeom>
          <a:ln w="76200" cmpd="tri">
            <a:solidFill>
              <a:srgbClr val="FF0000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Curved Connector 325"/>
          <p:cNvCxnSpPr>
            <a:stCxn id="264" idx="2"/>
            <a:endCxn id="263" idx="3"/>
          </p:cNvCxnSpPr>
          <p:nvPr/>
        </p:nvCxnSpPr>
        <p:spPr>
          <a:xfrm rot="5400000">
            <a:off x="7570056" y="1533625"/>
            <a:ext cx="277283" cy="1108924"/>
          </a:xfrm>
          <a:prstGeom prst="curvedConnector2">
            <a:avLst/>
          </a:prstGeom>
          <a:ln w="76200" cmpd="tri">
            <a:solidFill>
              <a:srgbClr val="FF0000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Curved Connector 328"/>
          <p:cNvCxnSpPr>
            <a:stCxn id="265" idx="0"/>
            <a:endCxn id="263" idx="3"/>
          </p:cNvCxnSpPr>
          <p:nvPr/>
        </p:nvCxnSpPr>
        <p:spPr>
          <a:xfrm rot="16200000" flipV="1">
            <a:off x="7570055" y="1810909"/>
            <a:ext cx="277284" cy="1108924"/>
          </a:xfrm>
          <a:prstGeom prst="curvedConnector2">
            <a:avLst/>
          </a:prstGeom>
          <a:ln w="76200" cmpd="tri">
            <a:solidFill>
              <a:srgbClr val="FF0000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Curved Connector 331"/>
          <p:cNvCxnSpPr>
            <a:stCxn id="265" idx="0"/>
            <a:endCxn id="264" idx="2"/>
          </p:cNvCxnSpPr>
          <p:nvPr/>
        </p:nvCxnSpPr>
        <p:spPr>
          <a:xfrm rot="5400000" flipH="1" flipV="1">
            <a:off x="7985876" y="2226730"/>
            <a:ext cx="554567" cy="12700"/>
          </a:xfrm>
          <a:prstGeom prst="curvedConnector3">
            <a:avLst>
              <a:gd name="adj1" fmla="val 50000"/>
            </a:avLst>
          </a:prstGeom>
          <a:ln w="76200" cmpd="tri">
            <a:solidFill>
              <a:srgbClr val="FF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Curved Connector 334"/>
          <p:cNvCxnSpPr>
            <a:stCxn id="266" idx="0"/>
            <a:endCxn id="262" idx="2"/>
          </p:cNvCxnSpPr>
          <p:nvPr/>
        </p:nvCxnSpPr>
        <p:spPr>
          <a:xfrm rot="5400000" flipH="1" flipV="1">
            <a:off x="4304988" y="2226730"/>
            <a:ext cx="554567" cy="12700"/>
          </a:xfrm>
          <a:prstGeom prst="curvedConnector3">
            <a:avLst>
              <a:gd name="adj1" fmla="val 50000"/>
            </a:avLst>
          </a:prstGeom>
          <a:ln w="76200" cmpd="tri">
            <a:solidFill>
              <a:srgbClr val="FF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TextBox 337"/>
          <p:cNvSpPr txBox="1"/>
          <p:nvPr/>
        </p:nvSpPr>
        <p:spPr>
          <a:xfrm>
            <a:off x="123576" y="3007178"/>
            <a:ext cx="2723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Comprehensive </a:t>
            </a:r>
          </a:p>
          <a:p>
            <a:r>
              <a:rPr lang="da-DK" b="1" dirty="0" smtClean="0"/>
              <a:t>service-centred catalogues</a:t>
            </a:r>
            <a:endParaRPr lang="en-US" b="1" dirty="0"/>
          </a:p>
        </p:txBody>
      </p:sp>
      <p:sp>
        <p:nvSpPr>
          <p:cNvPr id="318" name="TextBox 317"/>
          <p:cNvSpPr txBox="1"/>
          <p:nvPr/>
        </p:nvSpPr>
        <p:spPr>
          <a:xfrm>
            <a:off x="641929" y="5972864"/>
            <a:ext cx="782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Species occurrence record includes scientific name and no explicit species concept</a:t>
            </a:r>
            <a:endParaRPr lang="en-US" dirty="0"/>
          </a:p>
        </p:txBody>
      </p:sp>
      <p:sp>
        <p:nvSpPr>
          <p:cNvPr id="340" name="TextBox 339"/>
          <p:cNvSpPr txBox="1"/>
          <p:nvPr/>
        </p:nvSpPr>
        <p:spPr>
          <a:xfrm>
            <a:off x="5170978" y="3775368"/>
            <a:ext cx="3711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GBIF in future should use services from a shared catalogue to get the best concept (and to add it if not already included)</a:t>
            </a:r>
            <a:endParaRPr lang="en-US" sz="1600" dirty="0"/>
          </a:p>
        </p:txBody>
      </p:sp>
      <p:cxnSp>
        <p:nvCxnSpPr>
          <p:cNvPr id="96" name="Straight Connector 95"/>
          <p:cNvCxnSpPr/>
          <p:nvPr/>
        </p:nvCxnSpPr>
        <p:spPr>
          <a:xfrm>
            <a:off x="5297068" y="2226728"/>
            <a:ext cx="844843" cy="159612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4" name="TextBox 343"/>
          <p:cNvSpPr txBox="1"/>
          <p:nvPr/>
        </p:nvSpPr>
        <p:spPr>
          <a:xfrm>
            <a:off x="1591514" y="4681989"/>
            <a:ext cx="27034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Catalogues with compatible services form an ecosystem to organise access to distributed biodiversity information</a:t>
            </a:r>
            <a:endParaRPr lang="en-US" sz="1600" dirty="0"/>
          </a:p>
        </p:txBody>
      </p:sp>
      <p:sp>
        <p:nvSpPr>
          <p:cNvPr id="345" name="TextBox 344"/>
          <p:cNvSpPr txBox="1"/>
          <p:nvPr/>
        </p:nvSpPr>
        <p:spPr>
          <a:xfrm>
            <a:off x="5073928" y="4681989"/>
            <a:ext cx="27034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Catalogues are also best place of offer tools and services to support and organise annotations and corrections</a:t>
            </a:r>
            <a:endParaRPr lang="en-US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123" y="1627701"/>
            <a:ext cx="333665" cy="33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460" y="1627702"/>
            <a:ext cx="333665" cy="33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031" y="3091765"/>
            <a:ext cx="333665" cy="33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963" y="2358117"/>
            <a:ext cx="333665" cy="33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112" y="3093268"/>
            <a:ext cx="333665" cy="33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725" y="2358117"/>
            <a:ext cx="333665" cy="33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009" y="2358117"/>
            <a:ext cx="333665" cy="33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BHL Logo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152" y="2515214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774" y="1047746"/>
            <a:ext cx="188294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920" y="1782229"/>
            <a:ext cx="188294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5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41" y="1782229"/>
            <a:ext cx="188294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849" y="1049418"/>
            <a:ext cx="825649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374" y="1785212"/>
            <a:ext cx="825649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" name="Picture 211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946" y="2511203"/>
            <a:ext cx="274320" cy="182880"/>
          </a:xfrm>
          <a:prstGeom prst="rect">
            <a:avLst/>
          </a:prstGeom>
        </p:spPr>
      </p:pic>
      <p:sp>
        <p:nvSpPr>
          <p:cNvPr id="138" name="Title 1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rgbClr val="33983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a-DK" dirty="0" smtClean="0"/>
              <a:t>GBIF and GLOBALLY CONNECTED DATA</a:t>
            </a:r>
            <a:endParaRPr lang="en-US" dirty="0"/>
          </a:p>
        </p:txBody>
      </p:sp>
      <p:sp>
        <p:nvSpPr>
          <p:cNvPr id="151" name="Oval 4"/>
          <p:cNvSpPr>
            <a:spLocks noChangeAspect="1" noChangeArrowheads="1"/>
          </p:cNvSpPr>
          <p:nvPr/>
        </p:nvSpPr>
        <p:spPr bwMode="auto">
          <a:xfrm>
            <a:off x="5013376" y="5138433"/>
            <a:ext cx="777847" cy="340307"/>
          </a:xfrm>
          <a:prstGeom prst="ellipse">
            <a:avLst/>
          </a:prstGeom>
          <a:solidFill>
            <a:srgbClr val="C0504D">
              <a:alpha val="60000"/>
            </a:srgbClr>
          </a:solidFill>
          <a:ln>
            <a:noFill/>
            <a:prstDash val="dash"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alt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179" name="Straight Connector 178"/>
          <p:cNvCxnSpPr>
            <a:stCxn id="151" idx="7"/>
          </p:cNvCxnSpPr>
          <p:nvPr/>
        </p:nvCxnSpPr>
        <p:spPr>
          <a:xfrm flipV="1">
            <a:off x="5677310" y="4640947"/>
            <a:ext cx="631794" cy="54732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18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0.08334 0.14722 " pathEditMode="relative" rAng="0" ptsTypes="AA">
                                      <p:cBhvr>
                                        <p:cTn id="16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7361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6" dur="1000" fill="hold"/>
                                        <p:tgtEl>
                                          <p:spTgt spid="2058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8" grpId="0" animBg="1"/>
      <p:bldP spid="95" grpId="0" animBg="1"/>
      <p:bldP spid="95" grpId="1" animBg="1"/>
      <p:bldP spid="95" grpId="2" animBg="1"/>
      <p:bldP spid="95" grpId="3" animBg="1"/>
      <p:bldP spid="237" grpId="0" animBg="1"/>
      <p:bldP spid="237" grpId="1" animBg="1"/>
      <p:bldP spid="229" grpId="0"/>
      <p:bldP spid="252" grpId="0"/>
      <p:bldP spid="252" grpId="1"/>
      <p:bldP spid="260" grpId="0" animBg="1"/>
      <p:bldP spid="261" grpId="0" animBg="1"/>
      <p:bldP spid="263" grpId="0" animBg="1"/>
      <p:bldP spid="264" grpId="0" animBg="1"/>
      <p:bldP spid="265" grpId="0" animBg="1"/>
      <p:bldP spid="262" grpId="0" animBg="1"/>
      <p:bldP spid="266" grpId="0" animBg="1"/>
      <p:bldP spid="338" grpId="0"/>
      <p:bldP spid="318" grpId="0"/>
      <p:bldP spid="318" grpId="1"/>
      <p:bldP spid="340" grpId="0"/>
      <p:bldP spid="340" grpId="1"/>
      <p:bldP spid="344" grpId="0"/>
      <p:bldP spid="345" grpId="0"/>
      <p:bldP spid="151" grpId="0" animBg="1"/>
      <p:bldP spid="15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1173177" y="2137425"/>
            <a:ext cx="6913562" cy="657225"/>
            <a:chOff x="192088" y="2516188"/>
            <a:chExt cx="6913562" cy="657225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88" y="2541588"/>
              <a:ext cx="420687" cy="598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894" y="2516188"/>
              <a:ext cx="511175" cy="6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188" y="2571750"/>
              <a:ext cx="928687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6994" y="2533650"/>
              <a:ext cx="401637" cy="61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750" y="2579688"/>
              <a:ext cx="668337" cy="50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206" y="2592388"/>
              <a:ext cx="658812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137" y="2582863"/>
              <a:ext cx="560387" cy="49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8643" y="2562225"/>
              <a:ext cx="484187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0950" y="2562225"/>
              <a:ext cx="774700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6" name="Group 65"/>
          <p:cNvGrpSpPr/>
          <p:nvPr/>
        </p:nvGrpSpPr>
        <p:grpSpPr>
          <a:xfrm>
            <a:off x="1170002" y="4434250"/>
            <a:ext cx="6913562" cy="728663"/>
            <a:chOff x="188913" y="4829175"/>
            <a:chExt cx="6913562" cy="728663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4041578" y="4829175"/>
              <a:ext cx="598487" cy="650875"/>
              <a:chOff x="4724" y="1976"/>
              <a:chExt cx="834" cy="1043"/>
            </a:xfrm>
          </p:grpSpPr>
          <p:pic>
            <p:nvPicPr>
              <p:cNvPr id="5" name="Picture 4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5" y="1976"/>
                <a:ext cx="537" cy="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5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2" y="2127"/>
                <a:ext cx="516" cy="703"/>
              </a:xfrm>
              <a:prstGeom prst="rect">
                <a:avLst/>
              </a:prstGeom>
              <a:noFill/>
              <a:ln w="9525">
                <a:solidFill>
                  <a:srgbClr val="DDDDDD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6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" y="2300"/>
                <a:ext cx="514" cy="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13" y="4884738"/>
              <a:ext cx="587375" cy="673100"/>
            </a:xfrm>
            <a:prstGeom prst="rect">
              <a:avLst/>
            </a:prstGeom>
            <a:noFill/>
            <a:ln w="9525">
              <a:solidFill>
                <a:srgbClr val="DDDDD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971" y="4987925"/>
              <a:ext cx="725487" cy="500063"/>
            </a:xfrm>
            <a:prstGeom prst="rect">
              <a:avLst/>
            </a:prstGeom>
            <a:noFill/>
            <a:ln w="9525">
              <a:solidFill>
                <a:srgbClr val="DDDDD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358" y="4918075"/>
              <a:ext cx="617537" cy="61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237" y="4991100"/>
              <a:ext cx="325438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141" y="4922838"/>
              <a:ext cx="633413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2748" y="4984750"/>
              <a:ext cx="633413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8600" y="4927600"/>
              <a:ext cx="523875" cy="60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8844" y="5026025"/>
              <a:ext cx="727075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5" name="Group 64"/>
          <p:cNvGrpSpPr/>
          <p:nvPr/>
        </p:nvGrpSpPr>
        <p:grpSpPr>
          <a:xfrm>
            <a:off x="1194447" y="3104069"/>
            <a:ext cx="6878003" cy="1020762"/>
            <a:chOff x="213358" y="3436938"/>
            <a:chExt cx="6878003" cy="1020762"/>
          </a:xfrm>
        </p:grpSpPr>
        <p:sp>
          <p:nvSpPr>
            <p:cNvPr id="49" name="AutoShape 48"/>
            <p:cNvSpPr>
              <a:spLocks/>
            </p:cNvSpPr>
            <p:nvPr/>
          </p:nvSpPr>
          <p:spPr bwMode="auto">
            <a:xfrm rot="5400000" flipH="1">
              <a:off x="3471385" y="837723"/>
              <a:ext cx="361950" cy="6878003"/>
            </a:xfrm>
            <a:prstGeom prst="rightBrace">
              <a:avLst>
                <a:gd name="adj1" fmla="val 109184"/>
                <a:gd name="adj2" fmla="val 50000"/>
              </a:avLst>
            </a:prstGeom>
            <a:noFill/>
            <a:ln w="76200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 flipH="1" flipV="1">
              <a:off x="363536" y="3554413"/>
              <a:ext cx="2562225" cy="636012"/>
            </a:xfrm>
            <a:prstGeom prst="line">
              <a:avLst/>
            </a:prstGeom>
            <a:noFill/>
            <a:ln w="76200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u="sng" dirty="0"/>
            </a:p>
          </p:txBody>
        </p:sp>
        <p:sp>
          <p:nvSpPr>
            <p:cNvPr id="51" name="Line 50"/>
            <p:cNvSpPr>
              <a:spLocks noChangeShapeType="1"/>
            </p:cNvSpPr>
            <p:nvPr/>
          </p:nvSpPr>
          <p:spPr bwMode="auto">
            <a:xfrm flipH="1" flipV="1">
              <a:off x="2109788" y="3495674"/>
              <a:ext cx="1136650" cy="633363"/>
            </a:xfrm>
            <a:prstGeom prst="line">
              <a:avLst/>
            </a:prstGeom>
            <a:noFill/>
            <a:ln w="76200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u="sng" dirty="0"/>
            </a:p>
          </p:txBody>
        </p:sp>
        <p:sp>
          <p:nvSpPr>
            <p:cNvPr id="52" name="Line 51"/>
            <p:cNvSpPr>
              <a:spLocks noChangeShapeType="1"/>
            </p:cNvSpPr>
            <p:nvPr/>
          </p:nvSpPr>
          <p:spPr bwMode="auto">
            <a:xfrm flipH="1" flipV="1">
              <a:off x="3641725" y="3436938"/>
              <a:ext cx="1588" cy="665162"/>
            </a:xfrm>
            <a:prstGeom prst="line">
              <a:avLst/>
            </a:prstGeom>
            <a:noFill/>
            <a:ln w="76200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u="sng" dirty="0"/>
            </a:p>
          </p:txBody>
        </p:sp>
        <p:sp>
          <p:nvSpPr>
            <p:cNvPr id="54" name="Line 53"/>
            <p:cNvSpPr>
              <a:spLocks noChangeShapeType="1"/>
            </p:cNvSpPr>
            <p:nvPr/>
          </p:nvSpPr>
          <p:spPr bwMode="auto">
            <a:xfrm flipV="1">
              <a:off x="4367213" y="3559175"/>
              <a:ext cx="2562225" cy="636012"/>
            </a:xfrm>
            <a:prstGeom prst="line">
              <a:avLst/>
            </a:prstGeom>
            <a:noFill/>
            <a:ln w="76200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u="sng" dirty="0"/>
            </a:p>
          </p:txBody>
        </p:sp>
        <p:sp>
          <p:nvSpPr>
            <p:cNvPr id="55" name="Line 54"/>
            <p:cNvSpPr>
              <a:spLocks noChangeShapeType="1"/>
            </p:cNvSpPr>
            <p:nvPr/>
          </p:nvSpPr>
          <p:spPr bwMode="auto">
            <a:xfrm flipV="1">
              <a:off x="4046538" y="3500436"/>
              <a:ext cx="1136650" cy="633361"/>
            </a:xfrm>
            <a:prstGeom prst="line">
              <a:avLst/>
            </a:prstGeom>
            <a:noFill/>
            <a:ln w="76200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u="sng" dirty="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194447" y="5148481"/>
            <a:ext cx="6905945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a-DK" sz="1600" b="1" dirty="0" smtClean="0"/>
              <a:t>Sources of biodiversity data</a:t>
            </a:r>
          </a:p>
          <a:p>
            <a:pPr algn="ctr"/>
            <a:r>
              <a:rPr lang="da-DK" sz="1200" dirty="0" smtClean="0"/>
              <a:t>Collections, field observations, monitoring activities, genomics, citizen science, remote sensing, expert knowledge, historical literature, ...</a:t>
            </a:r>
            <a:endParaRPr lang="en-US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1180794" y="1338481"/>
            <a:ext cx="6905945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a-DK" sz="1600" b="1" dirty="0" smtClean="0"/>
              <a:t>Uses of biodiversity data</a:t>
            </a:r>
          </a:p>
          <a:p>
            <a:pPr algn="ctr"/>
            <a:r>
              <a:rPr lang="en-AU" altLang="en-US" sz="1200" dirty="0" smtClean="0"/>
              <a:t>Taxonomy, conservation, biosecurity</a:t>
            </a:r>
            <a:r>
              <a:rPr lang="en-AU" altLang="en-US" sz="1200" dirty="0"/>
              <a:t>, </a:t>
            </a:r>
            <a:r>
              <a:rPr lang="en-AU" altLang="en-US" sz="1200" dirty="0" smtClean="0"/>
              <a:t>land-use planning, </a:t>
            </a:r>
            <a:r>
              <a:rPr lang="en-AU" altLang="en-US" sz="1200" dirty="0"/>
              <a:t>climate </a:t>
            </a:r>
            <a:r>
              <a:rPr lang="en-AU" altLang="en-US" sz="1200" dirty="0" smtClean="0"/>
              <a:t>change response, </a:t>
            </a:r>
            <a:r>
              <a:rPr lang="en-AU" altLang="en-US" sz="1200" dirty="0"/>
              <a:t>crop development, resource management, </a:t>
            </a:r>
            <a:r>
              <a:rPr lang="en-AU" altLang="en-US" sz="1200" dirty="0" smtClean="0"/>
              <a:t>materials development, forensics</a:t>
            </a:r>
            <a:r>
              <a:rPr lang="en-AU" altLang="en-US" sz="1200" dirty="0"/>
              <a:t> </a:t>
            </a:r>
            <a:r>
              <a:rPr lang="en-AU" altLang="en-US" sz="1200" dirty="0" smtClean="0"/>
              <a:t>…</a:t>
            </a:r>
            <a:endParaRPr lang="en-US" sz="1200" dirty="0"/>
          </a:p>
        </p:txBody>
      </p:sp>
      <p:sp>
        <p:nvSpPr>
          <p:cNvPr id="35" name="Content Placeholder 8"/>
          <p:cNvSpPr txBox="1">
            <a:spLocks/>
          </p:cNvSpPr>
          <p:nvPr/>
        </p:nvSpPr>
        <p:spPr>
          <a:xfrm>
            <a:off x="467544" y="274642"/>
            <a:ext cx="8150367" cy="574672"/>
          </a:xfrm>
          <a:prstGeom prst="rect">
            <a:avLst/>
          </a:prstGeom>
        </p:spPr>
        <p:txBody>
          <a:bodyPr anchor="t" anchorCtr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3600" b="1" cap="all" dirty="0" smtClean="0">
                <a:solidFill>
                  <a:srgbClr val="328127"/>
                </a:solidFill>
                <a:latin typeface="Arial"/>
                <a:ea typeface="Arial"/>
                <a:cs typeface="Arial"/>
              </a:rPr>
              <a:t>Sources and uses</a:t>
            </a:r>
            <a:endParaRPr lang="en-US" sz="3600" b="1" dirty="0">
              <a:solidFill>
                <a:srgbClr val="3281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4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>
                <a:hlinkClick r:id="rId2"/>
              </a:rPr>
              <a:t>http://biodiversityinformatics.org/</a:t>
            </a:r>
            <a:endParaRPr lang="da-DK" dirty="0" smtClean="0"/>
          </a:p>
          <a:p>
            <a:r>
              <a:rPr lang="da-DK" dirty="0" smtClean="0">
                <a:hlinkClick r:id="rId3"/>
              </a:rPr>
              <a:t>http</a:t>
            </a:r>
            <a:r>
              <a:rPr lang="da-DK" dirty="0">
                <a:hlinkClick r:id="rId3"/>
              </a:rPr>
              <a:t>://</a:t>
            </a:r>
            <a:r>
              <a:rPr lang="da-DK" dirty="0" smtClean="0">
                <a:hlinkClick r:id="rId3"/>
              </a:rPr>
              <a:t>catalogueoflife.org/</a:t>
            </a:r>
            <a:r>
              <a:rPr lang="da-DK" dirty="0"/>
              <a:t> </a:t>
            </a:r>
            <a:r>
              <a:rPr lang="da-DK" dirty="0">
                <a:hlinkClick r:id="rId4"/>
              </a:rPr>
              <a:t>http://biodiversitylibrary.org</a:t>
            </a:r>
            <a:r>
              <a:rPr lang="da-DK" dirty="0" smtClean="0">
                <a:hlinkClick r:id="rId4"/>
              </a:rPr>
              <a:t>/</a:t>
            </a:r>
            <a:r>
              <a:rPr lang="da-DK" dirty="0" smtClean="0"/>
              <a:t> </a:t>
            </a:r>
            <a:r>
              <a:rPr lang="da-DK" dirty="0" smtClean="0">
                <a:hlinkClick r:id="rId5"/>
              </a:rPr>
              <a:t>http://boldsystems.org/</a:t>
            </a:r>
            <a:r>
              <a:rPr lang="da-DK" dirty="0" smtClean="0"/>
              <a:t> </a:t>
            </a:r>
            <a:r>
              <a:rPr lang="da-DK" dirty="0" smtClean="0">
                <a:hlinkClick r:id="rId6"/>
              </a:rPr>
              <a:t>http://eol.org/</a:t>
            </a:r>
            <a:r>
              <a:rPr lang="da-DK" dirty="0" smtClean="0"/>
              <a:t>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7"/>
          </p:nvPr>
        </p:nvSpPr>
        <p:spPr>
          <a:xfrm>
            <a:off x="35496" y="188640"/>
            <a:ext cx="8150367" cy="1426166"/>
          </a:xfrm>
        </p:spPr>
        <p:txBody>
          <a:bodyPr anchor="t" anchorCtr="0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3600" b="1" cap="all" dirty="0" smtClean="0">
                <a:solidFill>
                  <a:srgbClr val="328127"/>
                </a:solidFill>
                <a:latin typeface="Arial"/>
                <a:ea typeface="Arial"/>
                <a:cs typeface="Arial"/>
              </a:rPr>
              <a:t>Digital</a:t>
            </a:r>
            <a:br>
              <a:rPr lang="en-US" sz="3600" b="1" cap="all" dirty="0" smtClean="0">
                <a:solidFill>
                  <a:srgbClr val="328127"/>
                </a:solidFill>
                <a:latin typeface="Arial"/>
                <a:ea typeface="Arial"/>
                <a:cs typeface="Arial"/>
              </a:rPr>
            </a:br>
            <a:r>
              <a:rPr lang="en-US" sz="3600" b="1" cap="all" dirty="0" smtClean="0">
                <a:solidFill>
                  <a:srgbClr val="328127"/>
                </a:solidFill>
                <a:latin typeface="Arial"/>
                <a:ea typeface="Arial"/>
                <a:cs typeface="Arial"/>
              </a:rPr>
              <a:t>Biodiversity</a:t>
            </a:r>
            <a:br>
              <a:rPr lang="en-US" sz="3600" b="1" cap="all" dirty="0" smtClean="0">
                <a:solidFill>
                  <a:srgbClr val="328127"/>
                </a:solidFill>
                <a:latin typeface="Arial"/>
                <a:ea typeface="Arial"/>
                <a:cs typeface="Arial"/>
              </a:rPr>
            </a:br>
            <a:r>
              <a:rPr lang="en-US" sz="3600" b="1" cap="all" dirty="0" smtClean="0">
                <a:solidFill>
                  <a:srgbClr val="328127"/>
                </a:solidFill>
                <a:latin typeface="Arial"/>
                <a:ea typeface="Arial"/>
                <a:cs typeface="Arial"/>
              </a:rPr>
              <a:t>Knowledge</a:t>
            </a:r>
            <a:endParaRPr lang="en-US" sz="3600" b="1" dirty="0">
              <a:solidFill>
                <a:srgbClr val="328127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" b="509"/>
          <a:stretch/>
        </p:blipFill>
        <p:spPr bwMode="auto">
          <a:xfrm>
            <a:off x="3131840" y="-27384"/>
            <a:ext cx="6048672" cy="614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biodiversityinformatics.org/images/logo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27879"/>
            <a:ext cx="2481233" cy="197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62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782401" y="5633581"/>
            <a:ext cx="656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 smtClean="0"/>
              <a:t>DATA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628775" y="3529241"/>
            <a:ext cx="984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 smtClean="0"/>
              <a:t>SCIENCE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684106" y="1632192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 smtClean="0"/>
              <a:t>POLICY</a:t>
            </a:r>
            <a:endParaRPr lang="en-US" sz="14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021248" y="2389311"/>
            <a:ext cx="7067550" cy="533400"/>
            <a:chOff x="95250" y="2483703"/>
            <a:chExt cx="7067550" cy="533400"/>
          </a:xfrm>
        </p:grpSpPr>
        <p:sp>
          <p:nvSpPr>
            <p:cNvPr id="13" name="Rectangle 12"/>
            <p:cNvSpPr/>
            <p:nvPr/>
          </p:nvSpPr>
          <p:spPr>
            <a:xfrm>
              <a:off x="95250" y="2483703"/>
              <a:ext cx="706755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a-DK" sz="1100" b="1" dirty="0" smtClean="0">
                  <a:solidFill>
                    <a:schemeClr val="tx1"/>
                  </a:solidFill>
                </a:rPr>
                <a:t>Science-Policy</a:t>
              </a:r>
            </a:p>
            <a:p>
              <a:r>
                <a:rPr lang="da-DK" sz="1100" b="1" dirty="0" smtClean="0">
                  <a:solidFill>
                    <a:schemeClr val="tx1"/>
                  </a:solidFill>
                </a:rPr>
                <a:t>Interface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01144" y="2581126"/>
              <a:ext cx="7986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600" b="1" dirty="0" smtClean="0"/>
                <a:t>IPBES</a:t>
              </a:r>
              <a:endParaRPr lang="en-US" sz="1600" b="1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779709" y="3223812"/>
            <a:ext cx="4112533" cy="338554"/>
            <a:chOff x="1217076" y="3402709"/>
            <a:chExt cx="4112533" cy="338554"/>
          </a:xfrm>
        </p:grpSpPr>
        <p:sp>
          <p:nvSpPr>
            <p:cNvPr id="15" name="TextBox 14"/>
            <p:cNvSpPr txBox="1"/>
            <p:nvPr/>
          </p:nvSpPr>
          <p:spPr>
            <a:xfrm>
              <a:off x="1217076" y="3402709"/>
              <a:ext cx="6848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600" b="1" dirty="0" smtClean="0"/>
                <a:t>IUCN</a:t>
              </a:r>
              <a:endParaRPr lang="en-US" sz="16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63195" y="3402709"/>
              <a:ext cx="14814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600" b="1" dirty="0" smtClean="0"/>
                <a:t>UNEP-WCMC</a:t>
              </a:r>
              <a:endParaRPr lang="en-US" sz="16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25057" y="3402709"/>
              <a:ext cx="14045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600" b="1" dirty="0" smtClean="0"/>
                <a:t>Future Earth</a:t>
              </a:r>
              <a:endParaRPr lang="en-US" sz="16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592046" y="5251179"/>
            <a:ext cx="4622988" cy="584775"/>
            <a:chOff x="1006677" y="5182426"/>
            <a:chExt cx="4202110" cy="584775"/>
          </a:xfrm>
        </p:grpSpPr>
        <p:sp>
          <p:nvSpPr>
            <p:cNvPr id="24" name="TextBox 23"/>
            <p:cNvSpPr txBox="1"/>
            <p:nvPr/>
          </p:nvSpPr>
          <p:spPr>
            <a:xfrm>
              <a:off x="1006677" y="5320925"/>
              <a:ext cx="6751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600" b="1" dirty="0" smtClean="0"/>
                <a:t>GBIF</a:t>
              </a:r>
              <a:endParaRPr lang="en-US" sz="16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31488" y="5320925"/>
              <a:ext cx="11190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1600" b="1" dirty="0" smtClean="0"/>
                <a:t>TraitBank</a:t>
              </a:r>
              <a:endParaRPr lang="en-US" sz="16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87728" y="5320925"/>
              <a:ext cx="8210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1600" b="1" dirty="0" smtClean="0"/>
                <a:t>INSDC</a:t>
              </a:r>
              <a:endParaRPr lang="en-US" sz="16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819014" y="5182426"/>
              <a:ext cx="11753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1600" b="1" dirty="0" smtClean="0"/>
                <a:t>Catalogue</a:t>
              </a:r>
            </a:p>
            <a:p>
              <a:pPr algn="ctr"/>
              <a:r>
                <a:rPr lang="da-DK" sz="1600" b="1" dirty="0" smtClean="0"/>
                <a:t>of Life</a:t>
              </a:r>
              <a:endParaRPr lang="en-US" sz="1600" b="1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920809" y="5967556"/>
            <a:ext cx="6880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100" i="1" dirty="0" smtClean="0"/>
              <a:t>Citizen</a:t>
            </a:r>
          </a:p>
          <a:p>
            <a:pPr algn="ctr"/>
            <a:r>
              <a:rPr lang="da-DK" sz="1100" i="1" dirty="0" smtClean="0"/>
              <a:t>Science</a:t>
            </a:r>
            <a:endParaRPr lang="en-US" sz="11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1288384" y="5829056"/>
            <a:ext cx="87716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100" i="1" dirty="0" smtClean="0"/>
              <a:t>Natural </a:t>
            </a:r>
          </a:p>
          <a:p>
            <a:pPr algn="ctr"/>
            <a:r>
              <a:rPr lang="da-DK" sz="1100" i="1" dirty="0" smtClean="0"/>
              <a:t>History</a:t>
            </a:r>
          </a:p>
          <a:p>
            <a:pPr algn="ctr"/>
            <a:r>
              <a:rPr lang="da-DK" sz="1100" i="1" dirty="0" smtClean="0"/>
              <a:t>Collections</a:t>
            </a:r>
            <a:endParaRPr lang="en-US" sz="11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2233185" y="5967556"/>
            <a:ext cx="694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100" i="1" dirty="0" smtClean="0"/>
              <a:t>Field</a:t>
            </a:r>
          </a:p>
          <a:p>
            <a:pPr algn="ctr"/>
            <a:r>
              <a:rPr lang="da-DK" sz="1100" i="1" dirty="0" smtClean="0"/>
              <a:t>Surveys</a:t>
            </a:r>
            <a:endParaRPr lang="en-US" sz="11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2995244" y="5967556"/>
            <a:ext cx="8579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100" i="1" dirty="0" smtClean="0"/>
              <a:t>Laboratory</a:t>
            </a:r>
          </a:p>
          <a:p>
            <a:pPr algn="ctr"/>
            <a:r>
              <a:rPr lang="da-DK" sz="1100" i="1" dirty="0" smtClean="0"/>
              <a:t>Data</a:t>
            </a:r>
            <a:endParaRPr lang="en-US" sz="11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4676456" y="5967556"/>
            <a:ext cx="6960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100" i="1" dirty="0" smtClean="0"/>
              <a:t>Remote</a:t>
            </a:r>
          </a:p>
          <a:p>
            <a:pPr algn="ctr"/>
            <a:r>
              <a:rPr lang="da-DK" sz="1100" i="1" dirty="0" smtClean="0"/>
              <a:t>Sensing</a:t>
            </a:r>
            <a:endParaRPr lang="en-US" sz="11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5440119" y="6106055"/>
            <a:ext cx="7793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100" i="1" dirty="0" smtClean="0"/>
              <a:t>Literature</a:t>
            </a:r>
            <a:endParaRPr lang="en-US" sz="11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372566" y="1104656"/>
            <a:ext cx="2374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b="1" dirty="0" smtClean="0"/>
              <a:t>National Governments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07756" y="1681762"/>
            <a:ext cx="3475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i="1" dirty="0" smtClean="0"/>
              <a:t>Strategic Plan for Biodiversity / Aichi Targets</a:t>
            </a:r>
            <a:endParaRPr lang="en-US" sz="12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304517" y="1879100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b="1" dirty="0" smtClean="0"/>
              <a:t>CBD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92563" y="1879100"/>
            <a:ext cx="606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b="1" dirty="0" smtClean="0"/>
              <a:t>FAO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59642" y="18791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b="1" dirty="0" smtClean="0"/>
              <a:t>CMS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60512" y="1879100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b="1" dirty="0" smtClean="0"/>
              <a:t>CITES</a:t>
            </a:r>
            <a:endParaRPr lang="en-US" sz="1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008860" y="1879100"/>
            <a:ext cx="1082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b="1" dirty="0" smtClean="0"/>
              <a:t>RAMSAR</a:t>
            </a:r>
            <a:endParaRPr lang="en-US" sz="16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262067" y="5274467"/>
            <a:ext cx="1828800" cy="530352"/>
          </a:xfrm>
          <a:prstGeom prst="rect">
            <a:avLst/>
          </a:prstGeom>
          <a:solidFill>
            <a:srgbClr val="86C54E"/>
          </a:solidFill>
        </p:spPr>
        <p:txBody>
          <a:bodyPr wrap="square" rtlCol="0" anchor="ctr">
            <a:noAutofit/>
          </a:bodyPr>
          <a:lstStyle/>
          <a:p>
            <a:r>
              <a:rPr lang="da-DK" sz="1600" b="1" dirty="0" smtClean="0">
                <a:solidFill>
                  <a:schemeClr val="bg1"/>
                </a:solidFill>
              </a:rPr>
              <a:t>Data </a:t>
            </a:r>
          </a:p>
          <a:p>
            <a:r>
              <a:rPr lang="da-DK" sz="1600" b="1" dirty="0" smtClean="0">
                <a:solidFill>
                  <a:schemeClr val="bg1"/>
                </a:solidFill>
              </a:rPr>
              <a:t>catalogues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262067" y="2392359"/>
            <a:ext cx="1828800" cy="530352"/>
          </a:xfrm>
          <a:prstGeom prst="rect">
            <a:avLst/>
          </a:prstGeom>
          <a:solidFill>
            <a:srgbClr val="86C54E"/>
          </a:solidFill>
        </p:spPr>
        <p:txBody>
          <a:bodyPr wrap="square" rtlCol="0" anchor="ctr">
            <a:noAutofit/>
          </a:bodyPr>
          <a:lstStyle/>
          <a:p>
            <a:r>
              <a:rPr lang="da-DK" sz="1600" b="1" dirty="0" smtClean="0">
                <a:solidFill>
                  <a:schemeClr val="bg1"/>
                </a:solidFill>
              </a:rPr>
              <a:t>Coordinated </a:t>
            </a:r>
          </a:p>
          <a:p>
            <a:r>
              <a:rPr lang="da-DK" sz="1600" b="1" dirty="0" smtClean="0">
                <a:solidFill>
                  <a:schemeClr val="bg1"/>
                </a:solidFill>
              </a:rPr>
              <a:t>analyses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62067" y="5994992"/>
            <a:ext cx="1828800" cy="530352"/>
          </a:xfrm>
          <a:prstGeom prst="rect">
            <a:avLst/>
          </a:prstGeom>
          <a:solidFill>
            <a:srgbClr val="86C54E"/>
          </a:solidFill>
        </p:spPr>
        <p:txBody>
          <a:bodyPr wrap="square" rtlCol="0" anchor="ctr">
            <a:noAutofit/>
          </a:bodyPr>
          <a:lstStyle/>
          <a:p>
            <a:r>
              <a:rPr lang="da-DK" sz="1600" b="1" dirty="0" smtClean="0">
                <a:solidFill>
                  <a:schemeClr val="bg1"/>
                </a:solidFill>
              </a:rPr>
              <a:t>Source </a:t>
            </a:r>
          </a:p>
          <a:p>
            <a:r>
              <a:rPr lang="da-DK" sz="1600" b="1" dirty="0" smtClean="0">
                <a:solidFill>
                  <a:schemeClr val="bg1"/>
                </a:solidFill>
              </a:rPr>
              <a:t>data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021248" y="4550892"/>
            <a:ext cx="7067550" cy="533400"/>
            <a:chOff x="95250" y="4455378"/>
            <a:chExt cx="7067550" cy="533400"/>
          </a:xfrm>
        </p:grpSpPr>
        <p:sp>
          <p:nvSpPr>
            <p:cNvPr id="22" name="Rectangle 21"/>
            <p:cNvSpPr/>
            <p:nvPr/>
          </p:nvSpPr>
          <p:spPr>
            <a:xfrm>
              <a:off x="95250" y="4455378"/>
              <a:ext cx="706755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a-DK" sz="1100" b="1" dirty="0" smtClean="0">
                  <a:solidFill>
                    <a:schemeClr val="tx1"/>
                  </a:solidFill>
                </a:rPr>
                <a:t>Data-Science</a:t>
              </a:r>
            </a:p>
            <a:p>
              <a:r>
                <a:rPr lang="da-DK" sz="1100" b="1" dirty="0" smtClean="0">
                  <a:solidFill>
                    <a:schemeClr val="tx1"/>
                  </a:solidFill>
                </a:rPr>
                <a:t>Interface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65961" y="4552801"/>
              <a:ext cx="11544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600" b="1" dirty="0" smtClean="0"/>
                <a:t>GEO BON</a:t>
              </a:r>
              <a:endParaRPr lang="en-US" sz="16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475736" y="4552801"/>
              <a:ext cx="12698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600" b="1" dirty="0" smtClean="0"/>
                <a:t>Map of Life</a:t>
              </a:r>
              <a:endParaRPr lang="en-US" sz="1600" b="1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262067" y="3112886"/>
            <a:ext cx="1828800" cy="530352"/>
          </a:xfrm>
          <a:prstGeom prst="rect">
            <a:avLst/>
          </a:prstGeom>
          <a:solidFill>
            <a:srgbClr val="86C54E"/>
          </a:solidFill>
        </p:spPr>
        <p:txBody>
          <a:bodyPr wrap="square" rtlCol="0" anchor="ctr">
            <a:noAutofit/>
          </a:bodyPr>
          <a:lstStyle/>
          <a:p>
            <a:r>
              <a:rPr lang="da-DK" sz="1600" b="1" dirty="0" smtClean="0">
                <a:solidFill>
                  <a:schemeClr val="bg1"/>
                </a:solidFill>
              </a:rPr>
              <a:t>Expert </a:t>
            </a:r>
          </a:p>
          <a:p>
            <a:r>
              <a:rPr lang="da-DK" sz="1600" b="1" dirty="0" smtClean="0">
                <a:solidFill>
                  <a:schemeClr val="bg1"/>
                </a:solidFill>
              </a:rPr>
              <a:t>assessments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62067" y="3833413"/>
            <a:ext cx="1828800" cy="530352"/>
          </a:xfrm>
          <a:prstGeom prst="rect">
            <a:avLst/>
          </a:prstGeom>
          <a:solidFill>
            <a:srgbClr val="86C54E"/>
          </a:solidFill>
        </p:spPr>
        <p:txBody>
          <a:bodyPr wrap="square" rtlCol="0" anchor="ctr">
            <a:noAutofit/>
          </a:bodyPr>
          <a:lstStyle/>
          <a:p>
            <a:r>
              <a:rPr lang="da-DK" sz="1600" b="1" dirty="0" smtClean="0">
                <a:solidFill>
                  <a:schemeClr val="bg1"/>
                </a:solidFill>
              </a:rPr>
              <a:t>Scientific </a:t>
            </a:r>
          </a:p>
          <a:p>
            <a:r>
              <a:rPr lang="da-DK" sz="1600" b="1" dirty="0" smtClean="0">
                <a:solidFill>
                  <a:schemeClr val="bg1"/>
                </a:solidFill>
              </a:rPr>
              <a:t>research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62067" y="4553940"/>
            <a:ext cx="1828800" cy="530352"/>
          </a:xfrm>
          <a:prstGeom prst="rect">
            <a:avLst/>
          </a:prstGeom>
          <a:solidFill>
            <a:srgbClr val="86C54E"/>
          </a:solidFill>
        </p:spPr>
        <p:txBody>
          <a:bodyPr wrap="square" rtlCol="0" anchor="ctr">
            <a:noAutofit/>
          </a:bodyPr>
          <a:lstStyle/>
          <a:p>
            <a:r>
              <a:rPr lang="da-DK" sz="1600" b="1" dirty="0" smtClean="0">
                <a:solidFill>
                  <a:schemeClr val="bg1"/>
                </a:solidFill>
              </a:rPr>
              <a:t>Modeled </a:t>
            </a:r>
          </a:p>
          <a:p>
            <a:r>
              <a:rPr lang="da-DK" sz="1600" b="1" dirty="0" smtClean="0">
                <a:solidFill>
                  <a:schemeClr val="bg1"/>
                </a:solidFill>
              </a:rPr>
              <a:t>variables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262067" y="1671832"/>
            <a:ext cx="1828800" cy="530352"/>
          </a:xfrm>
          <a:prstGeom prst="rect">
            <a:avLst/>
          </a:prstGeom>
          <a:solidFill>
            <a:srgbClr val="86C54E"/>
          </a:solidFill>
        </p:spPr>
        <p:txBody>
          <a:bodyPr wrap="square" rtlCol="0" anchor="ctr">
            <a:noAutofit/>
          </a:bodyPr>
          <a:lstStyle/>
          <a:p>
            <a:r>
              <a:rPr lang="da-DK" sz="1600" b="1" dirty="0" smtClean="0">
                <a:solidFill>
                  <a:schemeClr val="bg1"/>
                </a:solidFill>
              </a:rPr>
              <a:t>Commitments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207404" y="3887491"/>
            <a:ext cx="5057042" cy="430887"/>
            <a:chOff x="338556" y="4018763"/>
            <a:chExt cx="5057042" cy="430887"/>
          </a:xfrm>
        </p:grpSpPr>
        <p:sp>
          <p:nvSpPr>
            <p:cNvPr id="18" name="TextBox 17"/>
            <p:cNvSpPr txBox="1"/>
            <p:nvPr/>
          </p:nvSpPr>
          <p:spPr>
            <a:xfrm>
              <a:off x="1228688" y="4018763"/>
              <a:ext cx="84202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100" i="1" dirty="0" smtClean="0"/>
                <a:t>Ecological</a:t>
              </a:r>
            </a:p>
            <a:p>
              <a:pPr algn="ctr"/>
              <a:r>
                <a:rPr lang="da-DK" sz="1100" i="1" dirty="0" smtClean="0"/>
                <a:t>Research</a:t>
              </a:r>
              <a:endParaRPr lang="en-US" sz="1100" i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8556" y="4018763"/>
              <a:ext cx="87556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100" i="1" dirty="0" smtClean="0"/>
                <a:t>Taxonomic</a:t>
              </a:r>
            </a:p>
            <a:p>
              <a:pPr algn="ctr"/>
              <a:r>
                <a:rPr lang="da-DK" sz="1100" i="1" dirty="0" smtClean="0"/>
                <a:t>Research</a:t>
              </a:r>
              <a:endParaRPr lang="en-US" sz="1100" i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85284" y="4018763"/>
              <a:ext cx="101662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100" i="1" dirty="0" smtClean="0"/>
                <a:t>Conservation</a:t>
              </a:r>
            </a:p>
            <a:p>
              <a:pPr algn="ctr"/>
              <a:r>
                <a:rPr lang="da-DK" sz="1100" i="1" dirty="0" smtClean="0"/>
                <a:t>Research</a:t>
              </a:r>
              <a:endParaRPr lang="en-US" sz="1100" i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16480" y="4018763"/>
              <a:ext cx="89159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100" i="1" dirty="0" smtClean="0"/>
                <a:t>Agricultural</a:t>
              </a:r>
            </a:p>
            <a:p>
              <a:pPr algn="ctr"/>
              <a:r>
                <a:rPr lang="da-DK" sz="1100" i="1" dirty="0" smtClean="0"/>
                <a:t>Research</a:t>
              </a:r>
              <a:endParaRPr lang="en-US" sz="1100" i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022642" y="4018763"/>
              <a:ext cx="67839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100" i="1" dirty="0" smtClean="0"/>
                <a:t>Human </a:t>
              </a:r>
            </a:p>
            <a:p>
              <a:r>
                <a:rPr lang="da-DK" sz="1100" i="1" dirty="0" smtClean="0"/>
                <a:t>Health</a:t>
              </a:r>
              <a:endParaRPr lang="en-US" sz="1100" i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715604" y="4018763"/>
              <a:ext cx="6799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100" i="1" dirty="0" smtClean="0"/>
                <a:t>Climate</a:t>
              </a:r>
            </a:p>
            <a:p>
              <a:r>
                <a:rPr lang="da-DK" sz="1100" i="1" dirty="0" smtClean="0"/>
                <a:t>Change</a:t>
              </a:r>
              <a:endParaRPr lang="en-US" sz="1100" i="1" dirty="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6271592" y="957457"/>
            <a:ext cx="1828800" cy="530352"/>
          </a:xfrm>
          <a:prstGeom prst="rect">
            <a:avLst/>
          </a:prstGeom>
          <a:solidFill>
            <a:srgbClr val="86C54E"/>
          </a:solidFill>
        </p:spPr>
        <p:txBody>
          <a:bodyPr wrap="square" rtlCol="0" anchor="ctr">
            <a:noAutofit/>
          </a:bodyPr>
          <a:lstStyle/>
          <a:p>
            <a:r>
              <a:rPr lang="da-DK" sz="1600" b="1" dirty="0" smtClean="0">
                <a:solidFill>
                  <a:schemeClr val="bg1"/>
                </a:solidFill>
              </a:rPr>
              <a:t>Implementation &amp; monitoring</a:t>
            </a:r>
          </a:p>
        </p:txBody>
      </p:sp>
      <p:sp>
        <p:nvSpPr>
          <p:cNvPr id="50" name="Content Placeholder 8"/>
          <p:cNvSpPr txBox="1">
            <a:spLocks/>
          </p:cNvSpPr>
          <p:nvPr/>
        </p:nvSpPr>
        <p:spPr>
          <a:xfrm>
            <a:off x="536432" y="274642"/>
            <a:ext cx="8150367" cy="574672"/>
          </a:xfrm>
          <a:prstGeom prst="rect">
            <a:avLst/>
          </a:prstGeom>
        </p:spPr>
        <p:txBody>
          <a:bodyPr anchor="t" anchorCtr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3600" b="1" cap="all" dirty="0" smtClean="0">
                <a:solidFill>
                  <a:srgbClr val="328127"/>
                </a:solidFill>
                <a:latin typeface="Arial"/>
                <a:ea typeface="Arial"/>
                <a:cs typeface="Arial"/>
              </a:rPr>
              <a:t>BIODIVERSITY EVIDENCE and Policy</a:t>
            </a:r>
            <a:endParaRPr lang="en-US" sz="3600" b="1" dirty="0">
              <a:solidFill>
                <a:srgbClr val="3281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18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0" grpId="0"/>
      <p:bldP spid="32" grpId="0"/>
      <p:bldP spid="33" grpId="0"/>
      <p:bldP spid="7" grpId="0"/>
      <p:bldP spid="10" grpId="0"/>
      <p:bldP spid="8" grpId="0"/>
      <p:bldP spid="9" grpId="0"/>
      <p:bldP spid="11" grpId="0"/>
      <p:bldP spid="12" grpId="0"/>
      <p:bldP spid="34" grpId="0"/>
      <p:bldP spid="45" grpId="0" animBg="1"/>
      <p:bldP spid="52" grpId="0" animBg="1"/>
      <p:bldP spid="44" grpId="0" animBg="1"/>
      <p:bldP spid="47" grpId="0" animBg="1"/>
      <p:bldP spid="48" grpId="0" animBg="1"/>
      <p:bldP spid="49" grpId="0" animBg="1"/>
      <p:bldP spid="53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http://www.gbif.org/</a:t>
            </a:r>
            <a:r>
              <a:rPr lang="en-US" dirty="0" smtClean="0">
                <a:hlinkClick r:id="rId2"/>
              </a:rPr>
              <a:t>whoweworkwith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CB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54" y="1159224"/>
            <a:ext cx="2143644" cy="833640"/>
          </a:xfrm>
          <a:prstGeom prst="rect">
            <a:avLst/>
          </a:prstGeom>
        </p:spPr>
      </p:pic>
      <p:pic>
        <p:nvPicPr>
          <p:cNvPr id="6" name="Picture 5" descr="ipbes-logo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43" y="3769267"/>
            <a:ext cx="1905000" cy="1011735"/>
          </a:xfrm>
          <a:prstGeom prst="rect">
            <a:avLst/>
          </a:prstGeom>
        </p:spPr>
      </p:pic>
      <p:pic>
        <p:nvPicPr>
          <p:cNvPr id="7" name="Picture 6" descr="LifeWatc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49" y="5333526"/>
            <a:ext cx="2899947" cy="852275"/>
          </a:xfrm>
          <a:prstGeom prst="rect">
            <a:avLst/>
          </a:prstGeom>
        </p:spPr>
      </p:pic>
      <p:pic>
        <p:nvPicPr>
          <p:cNvPr id="8" name="Picture 1" descr="C:\docs\Projects\EU BON\logos\eubon.png"/>
          <p:cNvPicPr>
            <a:picLocks noChangeAspect="1" noChangeArrowheads="1"/>
          </p:cNvPicPr>
          <p:nvPr/>
        </p:nvPicPr>
        <p:blipFill rotWithShape="1">
          <a:blip r:embed="rId6"/>
          <a:srcRect t="-7694" b="-10006"/>
          <a:stretch/>
        </p:blipFill>
        <p:spPr bwMode="auto">
          <a:xfrm>
            <a:off x="291240" y="2545338"/>
            <a:ext cx="1978948" cy="738909"/>
          </a:xfrm>
          <a:prstGeom prst="rect">
            <a:avLst/>
          </a:prstGeom>
          <a:noFill/>
        </p:spPr>
      </p:pic>
      <p:pic>
        <p:nvPicPr>
          <p:cNvPr id="9" name="Picture 8" descr="BIP Logo3_25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038" y="2602522"/>
            <a:ext cx="1719792" cy="660400"/>
          </a:xfrm>
          <a:prstGeom prst="rect">
            <a:avLst/>
          </a:prstGeom>
        </p:spPr>
      </p:pic>
      <p:pic>
        <p:nvPicPr>
          <p:cNvPr id="10" name="Picture 9" descr="CMS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116" y="3735384"/>
            <a:ext cx="762000" cy="1079500"/>
          </a:xfrm>
          <a:prstGeom prst="rect">
            <a:avLst/>
          </a:prstGeom>
        </p:spPr>
      </p:pic>
      <p:pic>
        <p:nvPicPr>
          <p:cNvPr id="11" name="Picture 10" descr="d1-logo-v3_aligned_left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680" y="2598749"/>
            <a:ext cx="1995265" cy="632087"/>
          </a:xfrm>
          <a:prstGeom prst="rect">
            <a:avLst/>
          </a:prstGeom>
        </p:spPr>
      </p:pic>
      <p:pic>
        <p:nvPicPr>
          <p:cNvPr id="12" name="Picture 11" descr="eo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304" y="5429855"/>
            <a:ext cx="2635451" cy="656907"/>
          </a:xfrm>
          <a:prstGeom prst="rect">
            <a:avLst/>
          </a:prstGeom>
        </p:spPr>
      </p:pic>
      <p:pic>
        <p:nvPicPr>
          <p:cNvPr id="13" name="Picture 12" descr="geo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551" y="1195043"/>
            <a:ext cx="3175000" cy="762000"/>
          </a:xfrm>
          <a:prstGeom prst="rect">
            <a:avLst/>
          </a:prstGeom>
        </p:spPr>
      </p:pic>
      <p:pic>
        <p:nvPicPr>
          <p:cNvPr id="14" name="Picture 13" descr="unfccc.pn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5"/>
          <a:stretch/>
        </p:blipFill>
        <p:spPr>
          <a:xfrm>
            <a:off x="6452795" y="2493501"/>
            <a:ext cx="2402624" cy="835038"/>
          </a:xfrm>
          <a:prstGeom prst="rect">
            <a:avLst/>
          </a:prstGeom>
        </p:spPr>
      </p:pic>
      <p:pic>
        <p:nvPicPr>
          <p:cNvPr id="15" name="Picture 14" descr="eol_logo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89" y="3891410"/>
            <a:ext cx="1827260" cy="767449"/>
          </a:xfrm>
          <a:prstGeom prst="rect">
            <a:avLst/>
          </a:prstGeom>
        </p:spPr>
      </p:pic>
      <p:pic>
        <p:nvPicPr>
          <p:cNvPr id="16" name="Picture 15" descr="flag_yellow_low-sm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27" y="1123300"/>
            <a:ext cx="1346200" cy="914400"/>
          </a:xfrm>
          <a:prstGeom prst="rect">
            <a:avLst/>
          </a:prstGeom>
        </p:spPr>
      </p:pic>
      <p:sp>
        <p:nvSpPr>
          <p:cNvPr id="18" name="Content Placeholder 8"/>
          <p:cNvSpPr txBox="1">
            <a:spLocks/>
          </p:cNvSpPr>
          <p:nvPr/>
        </p:nvSpPr>
        <p:spPr>
          <a:xfrm>
            <a:off x="536432" y="332656"/>
            <a:ext cx="8150367" cy="574672"/>
          </a:xfrm>
          <a:prstGeom prst="rect">
            <a:avLst/>
          </a:prstGeom>
        </p:spPr>
        <p:txBody>
          <a:bodyPr anchor="t" anchorCtr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3600" b="1" cap="all" dirty="0" smtClean="0">
                <a:solidFill>
                  <a:srgbClr val="328127"/>
                </a:solidFill>
                <a:latin typeface="Arial"/>
                <a:ea typeface="Arial"/>
                <a:cs typeface="Arial"/>
              </a:rPr>
              <a:t>GBIF network: </a:t>
            </a:r>
            <a:r>
              <a:rPr lang="en-US" sz="3600" cap="all" dirty="0" smtClean="0">
                <a:solidFill>
                  <a:srgbClr val="328127"/>
                </a:solidFill>
                <a:latin typeface="Arial"/>
                <a:ea typeface="Arial"/>
                <a:cs typeface="Arial"/>
              </a:rPr>
              <a:t>partnerships and affiliations</a:t>
            </a:r>
            <a:endParaRPr lang="en-US" sz="3600" dirty="0">
              <a:solidFill>
                <a:srgbClr val="3281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0" r="11064"/>
          <a:stretch/>
        </p:blipFill>
        <p:spPr bwMode="auto">
          <a:xfrm>
            <a:off x="959346" y="1346291"/>
            <a:ext cx="7645102" cy="553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18864" y="332656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rgbClr val="33983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a-DK" dirty="0" smtClean="0"/>
              <a:t>GBIF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4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data shared through GBIF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dirty="0">
                <a:solidFill>
                  <a:srgbClr val="BFBFBF"/>
                </a:solidFill>
                <a:ea typeface="Arial Narrow"/>
              </a:rPr>
              <a:t>Observations from field surveys, inventories</a:t>
            </a:r>
            <a:r>
              <a:rPr lang="en-US" sz="2400" dirty="0">
                <a:solidFill>
                  <a:srgbClr val="BFBFBF"/>
                </a:solidFill>
                <a:ea typeface="Arial Narrow"/>
              </a:rPr>
              <a:t> and citizen </a:t>
            </a:r>
            <a:r>
              <a:rPr lang="en-US" sz="2400" dirty="0" smtClean="0">
                <a:solidFill>
                  <a:srgbClr val="BFBFBF"/>
                </a:solidFill>
                <a:ea typeface="Arial Narrow"/>
              </a:rPr>
              <a:t>scientists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400" dirty="0">
                <a:solidFill>
                  <a:schemeClr val="bg1">
                    <a:lumMod val="75000"/>
                  </a:schemeClr>
                </a:solidFill>
              </a:rPr>
              <a:t>Records extracted from </a:t>
            </a: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literature</a:t>
            </a:r>
            <a:endParaRPr lang="en-GB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>
                <a:solidFill>
                  <a:srgbClr val="BFBFBF"/>
                </a:solidFill>
                <a:ea typeface="Arial Narrow"/>
              </a:rPr>
              <a:t>Specimens from museum and herbarium </a:t>
            </a:r>
            <a:r>
              <a:rPr lang="en-GB" sz="2400" dirty="0" smtClean="0">
                <a:solidFill>
                  <a:srgbClr val="BFBFBF"/>
                </a:solidFill>
                <a:ea typeface="Arial Narrow"/>
              </a:rPr>
              <a:t>collections</a:t>
            </a:r>
            <a:endParaRPr lang="en-GB" sz="2400" dirty="0">
              <a:solidFill>
                <a:srgbClr val="BFBFBF"/>
              </a:solidFill>
              <a:ea typeface="Arial Narrow"/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" b="6033"/>
          <a:stretch/>
        </p:blipFill>
        <p:spPr>
          <a:xfrm>
            <a:off x="554182" y="1073150"/>
            <a:ext cx="2250931" cy="1674668"/>
          </a:xfrm>
          <a:prstGeom prst="rect">
            <a:avLst/>
          </a:prstGeom>
        </p:spPr>
      </p:pic>
      <p:pic>
        <p:nvPicPr>
          <p:cNvPr id="12" name="Picture Placeholder 11" descr="Screen Shot 2014-10-07 at 00.23.22.pn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" t="-12818" r="486" b="-11481"/>
          <a:stretch/>
        </p:blipFill>
        <p:spPr>
          <a:prstGeom prst="rect">
            <a:avLst/>
          </a:prstGeo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0676" b="21448"/>
          <a:stretch/>
        </p:blipFill>
        <p:spPr>
          <a:xfrm>
            <a:off x="3242999" y="1073150"/>
            <a:ext cx="2541274" cy="1674813"/>
          </a:xfrm>
          <a:prstGeom prst="rect">
            <a:avLst/>
          </a:prstGeom>
        </p:spPr>
      </p:pic>
      <p:sp>
        <p:nvSpPr>
          <p:cNvPr id="13" name="Content Placeholder 5"/>
          <p:cNvSpPr txBox="1">
            <a:spLocks/>
          </p:cNvSpPr>
          <p:nvPr/>
        </p:nvSpPr>
        <p:spPr>
          <a:xfrm>
            <a:off x="592998" y="4806444"/>
            <a:ext cx="8011450" cy="1286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dirty="0" smtClean="0">
                <a:solidFill>
                  <a:srgbClr val="BFBFBF"/>
                </a:solidFill>
                <a:ea typeface="Arial Narrow"/>
              </a:rPr>
              <a:t>NEW: Research projects, surveys, expeditions: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3200" b="1" dirty="0" smtClean="0">
                <a:solidFill>
                  <a:srgbClr val="BFBFBF"/>
                </a:solidFill>
                <a:ea typeface="Arial Narrow"/>
              </a:rPr>
              <a:t>sample-based data</a:t>
            </a:r>
            <a:endParaRPr lang="en-GB" sz="3200" b="1" dirty="0">
              <a:solidFill>
                <a:srgbClr val="BFBFBF"/>
              </a:solidFill>
              <a:ea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152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1546</Words>
  <Application>Microsoft Office PowerPoint</Application>
  <PresentationFormat>On-screen Show (4:3)</PresentationFormat>
  <Paragraphs>541</Paragraphs>
  <Slides>36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Open biodiversity information: international perspectives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data shared through GBIF</vt:lpstr>
      <vt:lpstr>GBIF BY THE NUMBERS</vt:lpstr>
      <vt:lpstr>Data published through GBIf.org</vt:lpstr>
      <vt:lpstr>Data publishers</vt:lpstr>
      <vt:lpstr>Visits to GBIF.org by Country</vt:lpstr>
      <vt:lpstr>Data download requests, by country</vt:lpstr>
      <vt:lpstr>Citations in peer-reviewed research</vt:lpstr>
      <vt:lpstr>Research Examples</vt:lpstr>
      <vt:lpstr>GBIF and Digital Object Identifiers</vt:lpstr>
      <vt:lpstr>PowerPoint Presentation</vt:lpstr>
      <vt:lpstr>PowerPoint Presentation</vt:lpstr>
      <vt:lpstr>GBIF and digital object identifiers </vt:lpstr>
      <vt:lpstr>GBIF and digital object identifiers </vt:lpstr>
      <vt:lpstr>Publishing data from research</vt:lpstr>
      <vt:lpstr>Publishing data from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Data—by GBIF participant</vt:lpstr>
      <vt:lpstr>PowerPoint Presentation</vt:lpstr>
      <vt:lpstr>PowerPoint Presentation</vt:lpstr>
      <vt:lpstr>Concern – Prescence-only data</vt:lpstr>
      <vt:lpstr>PowerPoint Presentation</vt:lpstr>
      <vt:lpstr>sample-based data</vt:lpstr>
      <vt:lpstr>sample-based data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dschigel</dc:creator>
  <cp:lastModifiedBy>dschigel</cp:lastModifiedBy>
  <cp:revision>22</cp:revision>
  <dcterms:created xsi:type="dcterms:W3CDTF">2015-05-21T15:27:24Z</dcterms:created>
  <dcterms:modified xsi:type="dcterms:W3CDTF">2015-05-22T06:44:52Z</dcterms:modified>
</cp:coreProperties>
</file>