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8" d="100"/>
          <a:sy n="78" d="100"/>
        </p:scale>
        <p:origin x="-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9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6B24C-77C3-4C31-A85E-37755323BE4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32D6-7F1F-4B39-B608-F05B2015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432D6-7F1F-4B39-B608-F05B2015F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9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ultimate goal is to provide a service from GBIF.org to all data publishers, that lists the papers that have been published that make use of their data.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This helps provide the means to demonstrate to e.g. their funders, why they are investing in open </a:t>
            </a:r>
            <a:r>
              <a:rPr lang="en-US" smtClean="0"/>
              <a:t>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432D6-7F1F-4B39-B608-F05B2015F4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9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2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" y="-268073"/>
            <a:ext cx="2994152" cy="20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9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1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6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2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4BDA-165C-40BF-B3CD-8AB93C1FDF0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337D-188F-4A64-9743-066F85EB8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bif.org/dataset/7e380070-f762-11e1-a439-00145eb45e9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bif.org/dataset/7e380070-f762-11e1-a439-00145eb45e9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bif.org/dataset/4bde5856-6d9f-41cd-880a-2d64eac05b0d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716895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-1821491"/>
            <a:ext cx="8054116" cy="3234267"/>
          </a:xfrm>
        </p:spPr>
        <p:txBody>
          <a:bodyPr/>
          <a:lstStyle/>
          <a:p>
            <a:r>
              <a:rPr lang="en-US" sz="3200" b="1" dirty="0" smtClean="0"/>
              <a:t>Data papers and DOIs</a:t>
            </a:r>
            <a:endParaRPr lang="en-US" sz="3200" dirty="0"/>
          </a:p>
        </p:txBody>
      </p:sp>
      <p:sp>
        <p:nvSpPr>
          <p:cNvPr id="6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11100" y="6407148"/>
            <a:ext cx="8053388" cy="323851"/>
          </a:xfrm>
        </p:spPr>
        <p:txBody>
          <a:bodyPr>
            <a:normAutofit/>
          </a:bodyPr>
          <a:lstStyle/>
          <a:p>
            <a:r>
              <a:rPr lang="fi-FI" sz="1400" b="1" dirty="0" smtClean="0"/>
              <a:t>EMODNET WP4 WORKSHOP</a:t>
            </a:r>
            <a:r>
              <a:rPr lang="da-DK" sz="1400" dirty="0" smtClean="0"/>
              <a:t>, Crete, 8-9 June 2015</a:t>
            </a:r>
            <a:endParaRPr lang="da-DK" sz="1400" dirty="0"/>
          </a:p>
        </p:txBody>
      </p:sp>
      <p:sp>
        <p:nvSpPr>
          <p:cNvPr id="7" name="Pladsholder til tekst 3"/>
          <p:cNvSpPr txBox="1">
            <a:spLocks/>
          </p:cNvSpPr>
          <p:nvPr/>
        </p:nvSpPr>
        <p:spPr>
          <a:xfrm>
            <a:off x="827584" y="4869160"/>
            <a:ext cx="8054116" cy="108012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/>
              <a:t>Dmitry Schigel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sz="1800" dirty="0"/>
              <a:t>Programme Officer for Content Analysis and </a:t>
            </a:r>
            <a:r>
              <a:rPr lang="en-US" sz="1800" dirty="0" smtClean="0"/>
              <a:t>Use</a:t>
            </a:r>
            <a:br>
              <a:rPr lang="en-US" sz="1800" dirty="0" smtClean="0"/>
            </a:br>
            <a:r>
              <a:rPr lang="da-DK" sz="1800" dirty="0" smtClean="0"/>
              <a:t>GBIF Secretariat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5094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81" y="5373216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*	GBIF aim to develop </a:t>
            </a:r>
            <a:r>
              <a:rPr lang="da-DK" dirty="0" smtClean="0"/>
              <a:t>a </a:t>
            </a:r>
            <a:r>
              <a:rPr lang="da-DK" dirty="0" smtClean="0"/>
              <a:t>repository backed by DataONE</a:t>
            </a:r>
            <a:r>
              <a:rPr lang="da-DK" dirty="0"/>
              <a:t> </a:t>
            </a:r>
            <a:r>
              <a:rPr lang="da-DK" dirty="0" smtClean="0"/>
              <a:t>(scheduled for 2015)</a:t>
            </a:r>
          </a:p>
          <a:p>
            <a:endParaRPr lang="da-DK" dirty="0"/>
          </a:p>
          <a:p>
            <a:r>
              <a:rPr lang="da-DK" dirty="0" smtClean="0"/>
              <a:t>…and there are, of course, bibliography DOIs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28140"/>
              </p:ext>
            </p:extLst>
          </p:nvPr>
        </p:nvGraphicFramePr>
        <p:xfrm>
          <a:off x="144016" y="332656"/>
          <a:ext cx="889248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/>
                <a:gridCol w="1632520"/>
                <a:gridCol w="1482080"/>
                <a:gridCol w="1645779"/>
                <a:gridCol w="1435423"/>
                <a:gridCol w="1365038"/>
              </a:tblGrid>
              <a:tr h="635111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Categories of</a:t>
                      </a:r>
                      <a:r>
                        <a:rPr lang="en-US" baseline="0" dirty="0" smtClean="0"/>
                        <a:t> DOI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issued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longevity</a:t>
                      </a:r>
                      <a:endParaRPr lang="en-US" dirty="0"/>
                    </a:p>
                  </a:txBody>
                  <a:tcPr/>
                </a:tc>
              </a:tr>
              <a:tr h="1300465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Mobilization</a:t>
                      </a:r>
                      <a:endParaRPr lang="en-US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 close to publication event as possible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Publisher (e.g. using IPT 2.2) or </a:t>
                      </a:r>
                      <a:r>
                        <a:rPr lang="en-US" sz="1600" dirty="0" err="1" smtClean="0"/>
                        <a:t>GBIF.org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change,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versioning recommended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Institutional recognition</a:t>
                      </a:r>
                      <a:r>
                        <a:rPr lang="en-US" sz="1600" baseline="0" dirty="0" smtClean="0"/>
                        <a:t> through</a:t>
                      </a:r>
                      <a:r>
                        <a:rPr lang="en-US" sz="1600" dirty="0" smtClean="0"/>
                        <a:t> simple citation mechanism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Permanent</a:t>
                      </a:r>
                      <a:r>
                        <a:rPr lang="en-US" sz="1600" baseline="0" dirty="0" smtClean="0"/>
                        <a:t> (note: social responsibility)</a:t>
                      </a:r>
                      <a:endParaRPr lang="en-US" sz="1600" dirty="0"/>
                    </a:p>
                  </a:txBody>
                  <a:tcPr/>
                </a:tc>
              </a:tr>
              <a:tr h="154241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Access</a:t>
                      </a:r>
                      <a:endParaRPr lang="en-US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 any download</a:t>
                      </a:r>
                      <a:r>
                        <a:rPr lang="en-US" sz="1600" baseline="0" dirty="0" smtClean="0"/>
                        <a:t> using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GBIF.org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GBIF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Immutable (will not change)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</a:t>
                      </a:r>
                      <a:r>
                        <a:rPr lang="en-US" sz="1600" baseline="0" dirty="0" smtClean="0"/>
                        <a:t> citation, reproducibility,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clarity of materials [&amp; methods]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of data accession –</a:t>
                      </a:r>
                      <a:r>
                        <a:rPr lang="en-US" sz="1600" baseline="0" dirty="0" smtClean="0"/>
                        <a:t> permanent.</a:t>
                      </a:r>
                    </a:p>
                    <a:p>
                      <a:r>
                        <a:rPr lang="en-US" sz="1600" baseline="0" dirty="0" smtClean="0"/>
                        <a:t>Data – as long as possible (1 year?)</a:t>
                      </a:r>
                      <a:endParaRPr lang="en-US" sz="1600" dirty="0"/>
                    </a:p>
                  </a:txBody>
                  <a:tcPr/>
                </a:tc>
              </a:tr>
              <a:tr h="10585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Use </a:t>
                      </a:r>
                      <a:endParaRPr lang="en-US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archiving</a:t>
                      </a:r>
                      <a:r>
                        <a:rPr lang="en-US" sz="1600" baseline="0" dirty="0" smtClean="0"/>
                        <a:t> before manuscript submission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Repository where data</a:t>
                      </a:r>
                      <a:r>
                        <a:rPr lang="en-US" sz="1600" baseline="0" dirty="0" smtClean="0"/>
                        <a:t> is stored *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Immutable (will not change)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Clarity of results, enable reproducibility and discussion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Permanent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GBIF and Digital Object Identifiers</a:t>
            </a:r>
            <a:endParaRPr lang="en-US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97" r="68752" b="2285"/>
          <a:stretch/>
        </p:blipFill>
        <p:spPr bwMode="auto">
          <a:xfrm>
            <a:off x="8077200" y="5867400"/>
            <a:ext cx="1066800" cy="9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12675" r="41676" b="85397"/>
          <a:stretch/>
        </p:blipFill>
        <p:spPr bwMode="auto">
          <a:xfrm>
            <a:off x="4940737" y="5040211"/>
            <a:ext cx="3926549" cy="3603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9076" y="1390710"/>
            <a:ext cx="4068874" cy="5394960"/>
            <a:chOff x="1031359" y="1390710"/>
            <a:chExt cx="4068874" cy="5394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0" r="27023"/>
            <a:stretch/>
          </p:blipFill>
          <p:spPr bwMode="auto">
            <a:xfrm>
              <a:off x="1031359" y="1390710"/>
              <a:ext cx="4068874" cy="5394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22744" y="6432776"/>
              <a:ext cx="701749" cy="849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Arrow Connector 19"/>
          <p:cNvCxnSpPr>
            <a:stCxn id="5" idx="0"/>
            <a:endCxn id="1027" idx="2"/>
          </p:cNvCxnSpPr>
          <p:nvPr/>
        </p:nvCxnSpPr>
        <p:spPr>
          <a:xfrm flipV="1">
            <a:off x="1031336" y="5400530"/>
            <a:ext cx="5872676" cy="103224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9561" y="2133594"/>
            <a:ext cx="39773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Arial Narrow" panose="020B0606020202030204" pitchFamily="34" charset="0"/>
              </a:rPr>
              <a:t>DOI </a:t>
            </a:r>
            <a:r>
              <a:rPr lang="da-DK" sz="2400" dirty="0" smtClean="0">
                <a:latin typeface="Arial Narrow" panose="020B0606020202030204" pitchFamily="34" charset="0"/>
              </a:rPr>
              <a:t>– Digital Object Identifier</a:t>
            </a:r>
          </a:p>
          <a:p>
            <a:endParaRPr lang="da-DK" sz="2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Persistent resolvable identifiers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Standard for published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Simplify citing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Used in measuring impact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" y="3012087"/>
            <a:ext cx="304978" cy="7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urved Connector 40"/>
          <p:cNvCxnSpPr>
            <a:endCxn id="39" idx="3"/>
          </p:cNvCxnSpPr>
          <p:nvPr/>
        </p:nvCxnSpPr>
        <p:spPr>
          <a:xfrm rot="16200000" flipV="1">
            <a:off x="346844" y="3863330"/>
            <a:ext cx="1593904" cy="618434"/>
          </a:xfrm>
          <a:prstGeom prst="curved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25894" y="3882192"/>
            <a:ext cx="1077943" cy="688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searches for data through GBIF.org</a:t>
            </a:r>
            <a:endParaRPr lang="en-GB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227441" y="5815136"/>
            <a:ext cx="1380401" cy="744467"/>
            <a:chOff x="5286481" y="5260932"/>
            <a:chExt cx="1380401" cy="744467"/>
          </a:xfrm>
        </p:grpSpPr>
        <p:sp>
          <p:nvSpPr>
            <p:cNvPr id="100" name="Rounded Rectangle 99"/>
            <p:cNvSpPr/>
            <p:nvPr/>
          </p:nvSpPr>
          <p:spPr>
            <a:xfrm>
              <a:off x="5286481" y="5260932"/>
              <a:ext cx="1380401" cy="74446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1600" dirty="0" smtClean="0"/>
                <a:t>DataCite Denmark</a:t>
              </a:r>
              <a:endParaRPr lang="en-US" sz="1600" dirty="0"/>
            </a:p>
          </p:txBody>
        </p:sp>
        <p:pic>
          <p:nvPicPr>
            <p:cNvPr id="101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6347573" y="572242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Box 116"/>
          <p:cNvSpPr txBox="1"/>
          <p:nvPr/>
        </p:nvSpPr>
        <p:spPr>
          <a:xfrm>
            <a:off x="516979" y="5013275"/>
            <a:ext cx="5185097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GBIF.org</a:t>
            </a:r>
          </a:p>
          <a:p>
            <a:pPr algn="ctr"/>
            <a:endParaRPr lang="da-DK" b="1" dirty="0"/>
          </a:p>
          <a:p>
            <a:pPr algn="ctr"/>
            <a:endParaRPr lang="da-DK" sz="1600" b="1" dirty="0" smtClean="0"/>
          </a:p>
          <a:p>
            <a:pPr algn="ctr"/>
            <a:endParaRPr lang="da-DK" sz="1600" b="1" dirty="0"/>
          </a:p>
          <a:p>
            <a:pPr algn="ctr"/>
            <a:endParaRPr lang="da-DK" sz="1600" b="1" dirty="0" smtClean="0"/>
          </a:p>
          <a:p>
            <a:pPr algn="ctr"/>
            <a:endParaRPr lang="da-DK" sz="1200" dirty="0" smtClean="0"/>
          </a:p>
        </p:txBody>
      </p:sp>
      <p:pic>
        <p:nvPicPr>
          <p:cNvPr id="118" name="Picture 2" descr="http://www.tdwg.org/uploads/tx_tdwgbiodivprojects/GBIF_logo_short_for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8" y="6116213"/>
            <a:ext cx="250243" cy="2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Left Brace 119"/>
          <p:cNvSpPr/>
          <p:nvPr/>
        </p:nvSpPr>
        <p:spPr>
          <a:xfrm>
            <a:off x="1086874" y="5378002"/>
            <a:ext cx="104858" cy="2489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Left Brace 120"/>
          <p:cNvSpPr/>
          <p:nvPr/>
        </p:nvSpPr>
        <p:spPr>
          <a:xfrm>
            <a:off x="1085526" y="5740794"/>
            <a:ext cx="104858" cy="248944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Left Brace 121"/>
          <p:cNvSpPr/>
          <p:nvPr/>
        </p:nvSpPr>
        <p:spPr>
          <a:xfrm flipH="1">
            <a:off x="2734946" y="6111678"/>
            <a:ext cx="104858" cy="24894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744498" y="5364769"/>
            <a:ext cx="290644" cy="275409"/>
            <a:chOff x="1918044" y="4143262"/>
            <a:chExt cx="290644" cy="275409"/>
          </a:xfrm>
        </p:grpSpPr>
        <p:pic>
          <p:nvPicPr>
            <p:cNvPr id="124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Oval 124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7049" y="5727561"/>
            <a:ext cx="290644" cy="275409"/>
            <a:chOff x="1918044" y="4143262"/>
            <a:chExt cx="290644" cy="275409"/>
          </a:xfrm>
        </p:grpSpPr>
        <p:pic>
          <p:nvPicPr>
            <p:cNvPr id="127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Oval 127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22975" y="6100032"/>
            <a:ext cx="290644" cy="275409"/>
            <a:chOff x="1918044" y="4143262"/>
            <a:chExt cx="290644" cy="275409"/>
          </a:xfrm>
        </p:grpSpPr>
        <p:pic>
          <p:nvPicPr>
            <p:cNvPr id="130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Oval 130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5" y="5335368"/>
            <a:ext cx="15478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6" name="Curved Connector 145"/>
          <p:cNvCxnSpPr>
            <a:stCxn id="100" idx="1"/>
            <a:endCxn id="135" idx="6"/>
          </p:cNvCxnSpPr>
          <p:nvPr/>
        </p:nvCxnSpPr>
        <p:spPr>
          <a:xfrm rot="10800000">
            <a:off x="5267769" y="5773600"/>
            <a:ext cx="1959673" cy="41377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748613" y="6186353"/>
            <a:ext cx="13580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50" dirty="0" smtClean="0"/>
              <a:t>GBIF assigns DOIs to </a:t>
            </a:r>
          </a:p>
          <a:p>
            <a:pPr algn="ctr"/>
            <a:r>
              <a:rPr lang="da-DK" sz="1050" dirty="0"/>
              <a:t>d</a:t>
            </a:r>
            <a:r>
              <a:rPr lang="da-DK" sz="1050" dirty="0" smtClean="0"/>
              <a:t>ata downloads</a:t>
            </a:r>
            <a:endParaRPr lang="en-GB" sz="1050" dirty="0"/>
          </a:p>
        </p:txBody>
      </p:sp>
      <p:sp>
        <p:nvSpPr>
          <p:cNvPr id="2061" name="AutoShape 6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2" name="AutoShape 8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4" name="AutoShape 10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66" name="Group 2065"/>
          <p:cNvGrpSpPr/>
          <p:nvPr/>
        </p:nvGrpSpPr>
        <p:grpSpPr>
          <a:xfrm>
            <a:off x="7227441" y="4665979"/>
            <a:ext cx="1380401" cy="744467"/>
            <a:chOff x="7184543" y="4803995"/>
            <a:chExt cx="1380401" cy="744467"/>
          </a:xfrm>
        </p:grpSpPr>
        <p:sp>
          <p:nvSpPr>
            <p:cNvPr id="216" name="Rounded Rectangle 215"/>
            <p:cNvSpPr/>
            <p:nvPr/>
          </p:nvSpPr>
          <p:spPr>
            <a:xfrm>
              <a:off x="7184543" y="4803995"/>
              <a:ext cx="1380401" cy="74446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06" y="5050561"/>
              <a:ext cx="1060674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923410" y="1599627"/>
            <a:ext cx="1489390" cy="2339102"/>
            <a:chOff x="3923410" y="1599627"/>
            <a:chExt cx="1489390" cy="2339102"/>
          </a:xfrm>
        </p:grpSpPr>
        <p:sp>
          <p:nvSpPr>
            <p:cNvPr id="148" name="TextBox 147"/>
            <p:cNvSpPr txBox="1"/>
            <p:nvPr/>
          </p:nvSpPr>
          <p:spPr>
            <a:xfrm>
              <a:off x="392341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Cleaned </a:t>
              </a:r>
              <a:r>
                <a:rPr lang="da-DK" sz="1600" b="1" dirty="0"/>
                <a:t>data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95977" y="2294874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995977" y="3235462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153" name="Group 152"/>
            <p:cNvGrpSpPr>
              <a:grpSpLocks noChangeAspect="1"/>
            </p:cNvGrpSpPr>
            <p:nvPr/>
          </p:nvGrpSpPr>
          <p:grpSpPr>
            <a:xfrm>
              <a:off x="4545900" y="3585517"/>
              <a:ext cx="673321" cy="182880"/>
              <a:chOff x="2048473" y="2804033"/>
              <a:chExt cx="1009983" cy="275409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2048473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2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" name="Oval 162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408145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0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Oval 160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67811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58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Oval 158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4" name="Rectangle 153"/>
            <p:cNvSpPr/>
            <p:nvPr/>
          </p:nvSpPr>
          <p:spPr>
            <a:xfrm>
              <a:off x="4085580" y="3489379"/>
              <a:ext cx="1165050" cy="376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37" y="2543373"/>
              <a:ext cx="10493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0" name="Group 169"/>
            <p:cNvGrpSpPr/>
            <p:nvPr/>
          </p:nvGrpSpPr>
          <p:grpSpPr>
            <a:xfrm>
              <a:off x="4163112" y="3535502"/>
              <a:ext cx="290644" cy="275409"/>
              <a:chOff x="1918044" y="4143262"/>
              <a:chExt cx="290644" cy="275409"/>
            </a:xfrm>
          </p:grpSpPr>
          <p:pic>
            <p:nvPicPr>
              <p:cNvPr id="171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Oval 171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4" name="Group 253"/>
          <p:cNvGrpSpPr/>
          <p:nvPr/>
        </p:nvGrpSpPr>
        <p:grpSpPr>
          <a:xfrm>
            <a:off x="4023274" y="1958624"/>
            <a:ext cx="1230792" cy="275409"/>
            <a:chOff x="4023274" y="1958624"/>
            <a:chExt cx="1230792" cy="275409"/>
          </a:xfrm>
        </p:grpSpPr>
        <p:grpSp>
          <p:nvGrpSpPr>
            <p:cNvPr id="223" name="Group 222"/>
            <p:cNvGrpSpPr/>
            <p:nvPr/>
          </p:nvGrpSpPr>
          <p:grpSpPr>
            <a:xfrm>
              <a:off x="4963422" y="1958624"/>
              <a:ext cx="290644" cy="275409"/>
              <a:chOff x="1918044" y="4143262"/>
              <a:chExt cx="290644" cy="275409"/>
            </a:xfrm>
          </p:grpSpPr>
          <p:pic>
            <p:nvPicPr>
              <p:cNvPr id="224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" name="Oval 224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023274" y="1969370"/>
              <a:ext cx="8739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Dataset DOI</a:t>
              </a:r>
              <a:endParaRPr lang="en-GB" sz="1050" dirty="0"/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-787827" y="2554017"/>
            <a:ext cx="292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Researcher</a:t>
            </a:r>
            <a:endParaRPr lang="en-GB" b="1" dirty="0"/>
          </a:p>
        </p:txBody>
      </p:sp>
      <p:cxnSp>
        <p:nvCxnSpPr>
          <p:cNvPr id="228" name="Curved Connector 227"/>
          <p:cNvCxnSpPr>
            <a:stCxn id="216" idx="1"/>
            <a:endCxn id="148" idx="2"/>
          </p:cNvCxnSpPr>
          <p:nvPr/>
        </p:nvCxnSpPr>
        <p:spPr>
          <a:xfrm rot="10800000">
            <a:off x="4668105" y="3938729"/>
            <a:ext cx="2559336" cy="1099484"/>
          </a:xfrm>
          <a:prstGeom prst="curvedConnector2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Right Arrow 2068"/>
          <p:cNvSpPr/>
          <p:nvPr/>
        </p:nvSpPr>
        <p:spPr>
          <a:xfrm>
            <a:off x="3133042" y="2797605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ight Arrow 231"/>
          <p:cNvSpPr/>
          <p:nvPr/>
        </p:nvSpPr>
        <p:spPr>
          <a:xfrm>
            <a:off x="5558672" y="2797605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9039" y="1565282"/>
            <a:ext cx="1457864" cy="2373447"/>
            <a:chOff x="6349039" y="1565282"/>
            <a:chExt cx="1457864" cy="2373447"/>
          </a:xfrm>
        </p:grpSpPr>
        <p:sp>
          <p:nvSpPr>
            <p:cNvPr id="2054" name="Folded Corner 2053"/>
            <p:cNvSpPr/>
            <p:nvPr/>
          </p:nvSpPr>
          <p:spPr>
            <a:xfrm>
              <a:off x="6349039" y="1599627"/>
              <a:ext cx="1457864" cy="2339102"/>
            </a:xfrm>
            <a:prstGeom prst="foldedCorner">
              <a:avLst>
                <a:gd name="adj" fmla="val 1783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5" name="TextBox 2054"/>
            <p:cNvSpPr txBox="1"/>
            <p:nvPr/>
          </p:nvSpPr>
          <p:spPr>
            <a:xfrm>
              <a:off x="6739192" y="1565282"/>
              <a:ext cx="67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Paper</a:t>
              </a:r>
              <a:endParaRPr lang="en-US" sz="1600" b="1" dirty="0"/>
            </a:p>
          </p:txBody>
        </p:sp>
        <p:grpSp>
          <p:nvGrpSpPr>
            <p:cNvPr id="2060" name="Group 2059"/>
            <p:cNvGrpSpPr/>
            <p:nvPr/>
          </p:nvGrpSpPr>
          <p:grpSpPr>
            <a:xfrm>
              <a:off x="6621251" y="2473205"/>
              <a:ext cx="913440" cy="825294"/>
              <a:chOff x="7310409" y="3065914"/>
              <a:chExt cx="913440" cy="825294"/>
            </a:xfrm>
          </p:grpSpPr>
          <p:cxnSp>
            <p:nvCxnSpPr>
              <p:cNvPr id="2059" name="Straight Connector 2058"/>
              <p:cNvCxnSpPr/>
              <p:nvPr/>
            </p:nvCxnSpPr>
            <p:spPr>
              <a:xfrm>
                <a:off x="7310409" y="3065914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310409" y="3230972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7310409" y="3396030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7310409" y="356108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7310409" y="3726146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7310409" y="3148443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7310409" y="3313501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7310409" y="3478559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7310409" y="3643617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7310409" y="3808675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7310409" y="389120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" name="Group 2073"/>
            <p:cNvGrpSpPr/>
            <p:nvPr/>
          </p:nvGrpSpPr>
          <p:grpSpPr>
            <a:xfrm>
              <a:off x="6607561" y="3483451"/>
              <a:ext cx="940821" cy="279852"/>
              <a:chOff x="6621251" y="3220272"/>
              <a:chExt cx="940821" cy="279852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6621251" y="3220272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1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Oval 21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7271428" y="322471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37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237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sng">
                  <a:solidFill>
                    <a:schemeClr val="accent5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243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7400710" y="195873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6446329" y="1956247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Paper DOI</a:t>
              </a:r>
              <a:endParaRPr lang="en-GB" sz="1050" dirty="0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5706081" y="4081090"/>
            <a:ext cx="1304714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deposits cleaned dataset in a repository and gets DOI for dataset</a:t>
            </a:r>
            <a:endParaRPr lang="en-GB" sz="1050" dirty="0"/>
          </a:p>
        </p:txBody>
      </p:sp>
      <p:sp>
        <p:nvSpPr>
          <p:cNvPr id="250" name="TextBox 249"/>
          <p:cNvSpPr txBox="1"/>
          <p:nvPr/>
        </p:nvSpPr>
        <p:spPr>
          <a:xfrm>
            <a:off x="7882027" y="2334377"/>
            <a:ext cx="1066319" cy="253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Published paper can give resolvable links to GBIF download and/or to cleaned dataset</a:t>
            </a:r>
            <a:endParaRPr lang="en-GB" sz="1050" dirty="0"/>
          </a:p>
        </p:txBody>
      </p:sp>
      <p:sp>
        <p:nvSpPr>
          <p:cNvPr id="276" name="TextBox 275"/>
          <p:cNvSpPr txBox="1"/>
          <p:nvPr/>
        </p:nvSpPr>
        <p:spPr>
          <a:xfrm>
            <a:off x="3017858" y="2364565"/>
            <a:ext cx="866010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cleans data</a:t>
            </a:r>
            <a:endParaRPr lang="en-GB" sz="1050" dirty="0"/>
          </a:p>
        </p:txBody>
      </p:sp>
      <p:sp>
        <p:nvSpPr>
          <p:cNvPr id="277" name="TextBox 276"/>
          <p:cNvSpPr txBox="1"/>
          <p:nvPr/>
        </p:nvSpPr>
        <p:spPr>
          <a:xfrm>
            <a:off x="5447915" y="2214174"/>
            <a:ext cx="866010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publishes paper</a:t>
            </a:r>
            <a:endParaRPr lang="en-GB" sz="1050" dirty="0"/>
          </a:p>
        </p:txBody>
      </p:sp>
      <p:cxnSp>
        <p:nvCxnSpPr>
          <p:cNvPr id="7" name="Straight Connector 6"/>
          <p:cNvCxnSpPr>
            <a:endCxn id="135" idx="7"/>
          </p:cNvCxnSpPr>
          <p:nvPr/>
        </p:nvCxnSpPr>
        <p:spPr>
          <a:xfrm>
            <a:off x="2987170" y="1599627"/>
            <a:ext cx="2240216" cy="407660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35" idx="3"/>
          </p:cNvCxnSpPr>
          <p:nvPr/>
        </p:nvCxnSpPr>
        <p:spPr>
          <a:xfrm>
            <a:off x="1497780" y="3938729"/>
            <a:ext cx="3534623" cy="193224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497780" y="1599627"/>
            <a:ext cx="1489390" cy="2339102"/>
            <a:chOff x="1497780" y="1599627"/>
            <a:chExt cx="1489390" cy="2339102"/>
          </a:xfrm>
        </p:grpSpPr>
        <p:sp>
          <p:nvSpPr>
            <p:cNvPr id="97" name="TextBox 96"/>
            <p:cNvSpPr txBox="1"/>
            <p:nvPr/>
          </p:nvSpPr>
          <p:spPr>
            <a:xfrm>
              <a:off x="149778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GBIF download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600" b="1" dirty="0" smtClean="0"/>
            </a:p>
            <a:p>
              <a:pPr algn="ctr"/>
              <a:endParaRPr lang="da-DK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 smtClean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82" y="2514286"/>
              <a:ext cx="104298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1570347" y="2260370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70347" y="3200958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59950" y="3454874"/>
              <a:ext cx="1165050" cy="398335"/>
              <a:chOff x="2055917" y="2759113"/>
              <a:chExt cx="1165050" cy="39833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133449" y="2820576"/>
                <a:ext cx="1009986" cy="275409"/>
                <a:chOff x="2048469" y="2804033"/>
                <a:chExt cx="1009986" cy="275409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2048469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5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6" name="Oval 105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2408140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8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9" name="Oval 108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767811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11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2" name="Oval 111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2055917" y="2759113"/>
                <a:ext cx="1165050" cy="398335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1576105" y="1958624"/>
              <a:ext cx="1287104" cy="275409"/>
              <a:chOff x="1576105" y="1958624"/>
              <a:chExt cx="1287104" cy="27540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572565" y="1958624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1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5" name="Oval 11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1576105" y="1969370"/>
                <a:ext cx="9781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50" dirty="0" smtClean="0"/>
                  <a:t>Download DOI</a:t>
                </a:r>
                <a:endParaRPr lang="en-GB" sz="105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689498" y="5289633"/>
            <a:ext cx="1754248" cy="1149048"/>
            <a:chOff x="3689498" y="5289633"/>
            <a:chExt cx="1754248" cy="1149048"/>
          </a:xfrm>
        </p:grpSpPr>
        <p:sp>
          <p:nvSpPr>
            <p:cNvPr id="28" name="TextBox 27"/>
            <p:cNvSpPr txBox="1"/>
            <p:nvPr/>
          </p:nvSpPr>
          <p:spPr>
            <a:xfrm>
              <a:off x="3689498" y="5289633"/>
              <a:ext cx="1754248" cy="114904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 smtClean="0"/>
                <a:t>Download history</a:t>
              </a:r>
            </a:p>
            <a:p>
              <a:pPr algn="ctr"/>
              <a:endParaRPr lang="da-DK" sz="1100" b="1" dirty="0"/>
            </a:p>
            <a:p>
              <a:pPr algn="ctr"/>
              <a:endParaRPr lang="da-DK" sz="1100" b="1" dirty="0" smtClean="0"/>
            </a:p>
            <a:p>
              <a:pPr algn="ctr"/>
              <a:endParaRPr lang="da-DK" sz="1100" b="1" dirty="0"/>
            </a:p>
            <a:p>
              <a:pPr algn="ctr"/>
              <a:endParaRPr lang="da-DK" sz="1100" b="1" dirty="0" smtClean="0"/>
            </a:p>
            <a:p>
              <a:pPr algn="ctr"/>
              <a:endParaRPr lang="en-US" sz="11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80097" y="5608420"/>
              <a:ext cx="1573051" cy="331770"/>
              <a:chOff x="3764493" y="5608420"/>
              <a:chExt cx="1573051" cy="33177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4976417" y="563589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3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Oval 13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764493" y="5608420"/>
                <a:ext cx="1573051" cy="33177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200" dirty="0" smtClean="0">
                    <a:solidFill>
                      <a:schemeClr val="tx1"/>
                    </a:solidFill>
                  </a:rPr>
                  <a:t>Download 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3780097" y="6020468"/>
              <a:ext cx="1573051" cy="25616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 smtClean="0">
                  <a:solidFill>
                    <a:schemeClr val="tx1"/>
                  </a:solidFill>
                </a:rPr>
                <a:t>. . 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Right Arrow 164"/>
          <p:cNvSpPr/>
          <p:nvPr/>
        </p:nvSpPr>
        <p:spPr>
          <a:xfrm>
            <a:off x="2926931" y="5450766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2710438" y="6564455"/>
            <a:ext cx="2797106" cy="293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GBIF.org creates a download data set</a:t>
            </a:r>
            <a:endParaRPr lang="en-GB" sz="1050" dirty="0"/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mtClean="0"/>
              <a:t>GBIF and Digital Object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47" grpId="0"/>
      <p:bldP spid="147" grpId="1"/>
      <p:bldP spid="2069" grpId="0" animBg="1"/>
      <p:bldP spid="232" grpId="0" animBg="1"/>
      <p:bldP spid="249" grpId="0"/>
      <p:bldP spid="249" grpId="1"/>
      <p:bldP spid="250" grpId="0"/>
      <p:bldP spid="276" grpId="0"/>
      <p:bldP spid="276" grpId="1"/>
      <p:bldP spid="277" grpId="0"/>
      <p:bldP spid="165" grpId="0" animBg="1"/>
      <p:bldP spid="166" grpId="0"/>
      <p:bldP spid="1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6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2" name="AutoShape 8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4" name="AutoShape 10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8411" y="1489345"/>
            <a:ext cx="1645920" cy="1131920"/>
            <a:chOff x="-459569" y="1489345"/>
            <a:chExt cx="1645920" cy="1131920"/>
          </a:xfrm>
        </p:grpSpPr>
        <p:pic>
          <p:nvPicPr>
            <p:cNvPr id="39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02" y="189425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" name="TextBox 226"/>
            <p:cNvSpPr txBox="1"/>
            <p:nvPr/>
          </p:nvSpPr>
          <p:spPr>
            <a:xfrm>
              <a:off x="-459569" y="148934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Researcher</a:t>
              </a:r>
              <a:endParaRPr lang="en-GB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26865" y="4173268"/>
            <a:ext cx="5185097" cy="1538883"/>
            <a:chOff x="516979" y="4205167"/>
            <a:chExt cx="5185097" cy="1538883"/>
          </a:xfrm>
        </p:grpSpPr>
        <p:sp>
          <p:nvSpPr>
            <p:cNvPr id="117" name="TextBox 116"/>
            <p:cNvSpPr txBox="1"/>
            <p:nvPr/>
          </p:nvSpPr>
          <p:spPr>
            <a:xfrm>
              <a:off x="516979" y="4205167"/>
              <a:ext cx="5185097" cy="1538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GBIF.org</a:t>
              </a:r>
            </a:p>
            <a:p>
              <a:pPr algn="ctr"/>
              <a:endParaRPr lang="da-DK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200" dirty="0" smtClean="0"/>
            </a:p>
          </p:txBody>
        </p:sp>
        <p:pic>
          <p:nvPicPr>
            <p:cNvPr id="118" name="Picture 2" descr="http://www.tdwg.org/uploads/tx_tdwgbiodivprojects/GBIF_logo_short_form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528" y="5308105"/>
              <a:ext cx="250243" cy="24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Left Brace 119"/>
            <p:cNvSpPr/>
            <p:nvPr/>
          </p:nvSpPr>
          <p:spPr>
            <a:xfrm>
              <a:off x="1086874" y="4569894"/>
              <a:ext cx="104858" cy="248944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Left Brace 120"/>
            <p:cNvSpPr/>
            <p:nvPr/>
          </p:nvSpPr>
          <p:spPr>
            <a:xfrm>
              <a:off x="1085526" y="4932686"/>
              <a:ext cx="104858" cy="248944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Left Brace 121"/>
            <p:cNvSpPr/>
            <p:nvPr/>
          </p:nvSpPr>
          <p:spPr>
            <a:xfrm flipH="1">
              <a:off x="2734946" y="5303570"/>
              <a:ext cx="104858" cy="248944"/>
            </a:xfrm>
            <a:prstGeom prst="leftBrac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44498" y="4556661"/>
              <a:ext cx="290644" cy="275409"/>
              <a:chOff x="1918044" y="4143262"/>
              <a:chExt cx="290644" cy="275409"/>
            </a:xfrm>
          </p:grpSpPr>
          <p:pic>
            <p:nvPicPr>
              <p:cNvPr id="124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Oval 124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737049" y="4919453"/>
              <a:ext cx="290644" cy="275409"/>
              <a:chOff x="1918044" y="4143262"/>
              <a:chExt cx="290644" cy="275409"/>
            </a:xfrm>
          </p:grpSpPr>
          <p:pic>
            <p:nvPicPr>
              <p:cNvPr id="127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Oval 127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222975" y="5291924"/>
              <a:ext cx="290644" cy="275409"/>
              <a:chOff x="1918044" y="4143262"/>
              <a:chExt cx="290644" cy="275409"/>
            </a:xfrm>
          </p:grpSpPr>
          <p:pic>
            <p:nvPicPr>
              <p:cNvPr id="130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Oval 130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485" y="4527260"/>
              <a:ext cx="154781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3689498" y="4481525"/>
              <a:ext cx="1754248" cy="1149048"/>
              <a:chOff x="3689498" y="5289633"/>
              <a:chExt cx="1754248" cy="114904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689498" y="5289633"/>
                <a:ext cx="1754248" cy="114904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b="1" dirty="0" smtClean="0"/>
                  <a:t>Download history</a:t>
                </a:r>
              </a:p>
              <a:p>
                <a:pPr algn="ctr"/>
                <a:endParaRPr lang="da-DK" sz="1100" b="1" dirty="0"/>
              </a:p>
              <a:p>
                <a:pPr algn="ctr"/>
                <a:endParaRPr lang="da-DK" sz="1100" b="1" dirty="0" smtClean="0"/>
              </a:p>
              <a:p>
                <a:pPr algn="ctr"/>
                <a:endParaRPr lang="da-DK" sz="1100" b="1" dirty="0"/>
              </a:p>
              <a:p>
                <a:pPr algn="ctr"/>
                <a:endParaRPr lang="da-DK" sz="1100" b="1" dirty="0" smtClean="0"/>
              </a:p>
              <a:p>
                <a:pPr algn="ctr"/>
                <a:endParaRPr lang="en-US" sz="1100" b="1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780097" y="5608420"/>
                <a:ext cx="1573051" cy="331770"/>
                <a:chOff x="3764493" y="5608420"/>
                <a:chExt cx="1573051" cy="331770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4976417" y="5635895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34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5" name="Oval 134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571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3764493" y="5608420"/>
                  <a:ext cx="1573051" cy="33177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a-DK" sz="1200" dirty="0" smtClean="0">
                      <a:solidFill>
                        <a:schemeClr val="tx1"/>
                      </a:solidFill>
                    </a:rPr>
                    <a:t>Download 1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4" name="Rectangle 163"/>
              <p:cNvSpPr/>
              <p:nvPr/>
            </p:nvSpPr>
            <p:spPr>
              <a:xfrm>
                <a:off x="3780097" y="6020468"/>
                <a:ext cx="1573051" cy="25616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b="1" dirty="0" smtClean="0">
                    <a:solidFill>
                      <a:schemeClr val="tx1"/>
                    </a:solidFill>
                  </a:rPr>
                  <a:t>. . .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3923410" y="1355068"/>
            <a:ext cx="1489390" cy="2339102"/>
            <a:chOff x="3923410" y="1599627"/>
            <a:chExt cx="1489390" cy="2339102"/>
          </a:xfrm>
        </p:grpSpPr>
        <p:sp>
          <p:nvSpPr>
            <p:cNvPr id="136" name="TextBox 135"/>
            <p:cNvSpPr txBox="1"/>
            <p:nvPr/>
          </p:nvSpPr>
          <p:spPr>
            <a:xfrm>
              <a:off x="392341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Cleaned </a:t>
              </a:r>
              <a:r>
                <a:rPr lang="da-DK" sz="1600" b="1" dirty="0"/>
                <a:t>data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995977" y="2294874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995977" y="3235462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139" name="Group 138"/>
            <p:cNvGrpSpPr>
              <a:grpSpLocks noChangeAspect="1"/>
            </p:cNvGrpSpPr>
            <p:nvPr/>
          </p:nvGrpSpPr>
          <p:grpSpPr>
            <a:xfrm>
              <a:off x="4545900" y="3585517"/>
              <a:ext cx="673321" cy="182880"/>
              <a:chOff x="2048473" y="2804033"/>
              <a:chExt cx="1009983" cy="275409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2048473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75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6" name="Oval 175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408145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7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4" name="Oval 17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2767811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8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9" name="Oval 168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0" name="Rectangle 139"/>
            <p:cNvSpPr/>
            <p:nvPr/>
          </p:nvSpPr>
          <p:spPr>
            <a:xfrm>
              <a:off x="4085580" y="3489379"/>
              <a:ext cx="1165050" cy="376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37" y="2543373"/>
              <a:ext cx="10493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2" name="Group 141"/>
            <p:cNvGrpSpPr/>
            <p:nvPr/>
          </p:nvGrpSpPr>
          <p:grpSpPr>
            <a:xfrm>
              <a:off x="4163112" y="3535502"/>
              <a:ext cx="290644" cy="275409"/>
              <a:chOff x="1918044" y="4143262"/>
              <a:chExt cx="290644" cy="275409"/>
            </a:xfrm>
          </p:grpSpPr>
          <p:pic>
            <p:nvPicPr>
              <p:cNvPr id="143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Oval 143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4023274" y="1714065"/>
            <a:ext cx="1230792" cy="275409"/>
            <a:chOff x="4023274" y="1958624"/>
            <a:chExt cx="1230792" cy="275409"/>
          </a:xfrm>
        </p:grpSpPr>
        <p:grpSp>
          <p:nvGrpSpPr>
            <p:cNvPr id="178" name="Group 177"/>
            <p:cNvGrpSpPr/>
            <p:nvPr/>
          </p:nvGrpSpPr>
          <p:grpSpPr>
            <a:xfrm>
              <a:off x="4963422" y="1958624"/>
              <a:ext cx="290644" cy="275409"/>
              <a:chOff x="1918044" y="4143262"/>
              <a:chExt cx="290644" cy="275409"/>
            </a:xfrm>
          </p:grpSpPr>
          <p:pic>
            <p:nvPicPr>
              <p:cNvPr id="180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1" name="Oval 180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4023274" y="1969370"/>
              <a:ext cx="8739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Dataset DOI</a:t>
              </a:r>
              <a:endParaRPr lang="en-GB" sz="1050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754098" y="1320723"/>
            <a:ext cx="1457864" cy="2373447"/>
            <a:chOff x="6349039" y="1565282"/>
            <a:chExt cx="1457864" cy="2373447"/>
          </a:xfrm>
        </p:grpSpPr>
        <p:sp>
          <p:nvSpPr>
            <p:cNvPr id="183" name="Folded Corner 182"/>
            <p:cNvSpPr/>
            <p:nvPr/>
          </p:nvSpPr>
          <p:spPr>
            <a:xfrm>
              <a:off x="6349039" y="1599627"/>
              <a:ext cx="1457864" cy="2339102"/>
            </a:xfrm>
            <a:prstGeom prst="foldedCorner">
              <a:avLst>
                <a:gd name="adj" fmla="val 1783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739192" y="1565282"/>
              <a:ext cx="67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Paper</a:t>
              </a:r>
              <a:endParaRPr lang="en-US" sz="1600" b="1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6621251" y="2473205"/>
              <a:ext cx="913440" cy="825294"/>
              <a:chOff x="7310409" y="3065914"/>
              <a:chExt cx="913440" cy="825294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7310409" y="3065914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7310409" y="3230972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7310409" y="3396030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310409" y="356108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310409" y="3726146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7310409" y="3148443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7310409" y="3313501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7310409" y="3478559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310409" y="3643617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310409" y="3808675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7310409" y="389120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6607561" y="3483451"/>
              <a:ext cx="940821" cy="279852"/>
              <a:chOff x="6621251" y="3220272"/>
              <a:chExt cx="940821" cy="279852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6621251" y="3220272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9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Oval 19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>
                <a:off x="7271428" y="322471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91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2" name="Oval 191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sng">
                  <a:solidFill>
                    <a:schemeClr val="accent5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87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7400710" y="195873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" name="TextBox 187"/>
            <p:cNvSpPr txBox="1"/>
            <p:nvPr/>
          </p:nvSpPr>
          <p:spPr>
            <a:xfrm>
              <a:off x="6446329" y="1956247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Paper DOI</a:t>
              </a:r>
              <a:endParaRPr lang="en-GB" sz="105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026865" y="1355068"/>
            <a:ext cx="1489390" cy="2339102"/>
            <a:chOff x="1497780" y="1599627"/>
            <a:chExt cx="1489390" cy="2339102"/>
          </a:xfrm>
        </p:grpSpPr>
        <p:sp>
          <p:nvSpPr>
            <p:cNvPr id="221" name="TextBox 220"/>
            <p:cNvSpPr txBox="1"/>
            <p:nvPr/>
          </p:nvSpPr>
          <p:spPr>
            <a:xfrm>
              <a:off x="149778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GBIF download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600" b="1" dirty="0" smtClean="0"/>
            </a:p>
            <a:p>
              <a:pPr algn="ctr"/>
              <a:endParaRPr lang="da-DK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 smtClean="0"/>
            </a:p>
          </p:txBody>
        </p:sp>
        <p:pic>
          <p:nvPicPr>
            <p:cNvPr id="2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82" y="2514286"/>
              <a:ext cx="104298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9" name="TextBox 228"/>
            <p:cNvSpPr txBox="1"/>
            <p:nvPr/>
          </p:nvSpPr>
          <p:spPr>
            <a:xfrm>
              <a:off x="1570347" y="2260370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570347" y="3200958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659950" y="3454874"/>
              <a:ext cx="1165050" cy="398335"/>
              <a:chOff x="2055917" y="2759113"/>
              <a:chExt cx="1165050" cy="398335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2133449" y="2820576"/>
                <a:ext cx="1009986" cy="275409"/>
                <a:chOff x="2048469" y="2804033"/>
                <a:chExt cx="1009986" cy="275409"/>
              </a:xfrm>
            </p:grpSpPr>
            <p:grpSp>
              <p:nvGrpSpPr>
                <p:cNvPr id="244" name="Group 243"/>
                <p:cNvGrpSpPr/>
                <p:nvPr/>
              </p:nvGrpSpPr>
              <p:grpSpPr>
                <a:xfrm>
                  <a:off x="2048469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60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61" name="Oval 260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2408140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57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8" name="Oval 257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2767811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52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3" name="Oval 252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42" name="Rectangle 241"/>
              <p:cNvSpPr/>
              <p:nvPr/>
            </p:nvSpPr>
            <p:spPr>
              <a:xfrm>
                <a:off x="2055917" y="2759113"/>
                <a:ext cx="1165050" cy="398335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576105" y="1958624"/>
              <a:ext cx="1287104" cy="275409"/>
              <a:chOff x="1576105" y="1958624"/>
              <a:chExt cx="1287104" cy="275409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2572565" y="1958624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39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0" name="Oval 239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5" name="TextBox 234"/>
              <p:cNvSpPr txBox="1"/>
              <p:nvPr/>
            </p:nvSpPr>
            <p:spPr>
              <a:xfrm>
                <a:off x="1576105" y="1969370"/>
                <a:ext cx="9781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50" dirty="0" smtClean="0"/>
                  <a:t>Download DOI</a:t>
                </a:r>
                <a:endParaRPr lang="en-GB" sz="105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78411" y="4265886"/>
            <a:ext cx="1645920" cy="1131920"/>
            <a:chOff x="-459569" y="5058065"/>
            <a:chExt cx="1645920" cy="1131920"/>
          </a:xfrm>
        </p:grpSpPr>
        <p:pic>
          <p:nvPicPr>
            <p:cNvPr id="278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02" y="546297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9" name="TextBox 278"/>
            <p:cNvSpPr txBox="1"/>
            <p:nvPr/>
          </p:nvSpPr>
          <p:spPr>
            <a:xfrm>
              <a:off x="-459569" y="505806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Data Publisher</a:t>
              </a:r>
              <a:endParaRPr lang="en-GB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658" y="1489345"/>
            <a:ext cx="1645920" cy="1131920"/>
            <a:chOff x="6981237" y="1489345"/>
            <a:chExt cx="1645920" cy="1131920"/>
          </a:xfrm>
        </p:grpSpPr>
        <p:pic>
          <p:nvPicPr>
            <p:cNvPr id="280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189425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" name="TextBox 280"/>
            <p:cNvSpPr txBox="1"/>
            <p:nvPr/>
          </p:nvSpPr>
          <p:spPr>
            <a:xfrm>
              <a:off x="6981237" y="148934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Reader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74658" y="4265886"/>
            <a:ext cx="1645920" cy="1131920"/>
            <a:chOff x="6981237" y="4978297"/>
            <a:chExt cx="1645920" cy="1131920"/>
          </a:xfrm>
        </p:grpSpPr>
        <p:pic>
          <p:nvPicPr>
            <p:cNvPr id="282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5383202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3" name="TextBox 282"/>
            <p:cNvSpPr txBox="1"/>
            <p:nvPr/>
          </p:nvSpPr>
          <p:spPr>
            <a:xfrm>
              <a:off x="6981237" y="4978297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GBIF</a:t>
              </a:r>
              <a:endParaRPr lang="en-GB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3920" y="2640014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Cite data sources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Linked results to data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Suggest data corrections</a:t>
            </a:r>
            <a:endParaRPr lang="en-US" sz="1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-15359" y="5415355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Discover data usage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Receive suggested data corrections</a:t>
            </a:r>
            <a:endParaRPr lang="en-US" sz="1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7180888" y="5421303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Monitor data usage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Enhance fitness-for-use</a:t>
            </a:r>
            <a:endParaRPr lang="en-US" sz="1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7180888" y="2641500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Retrieve source data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Reproduce results</a:t>
            </a:r>
            <a:endParaRPr lang="en-US" sz="1400" dirty="0"/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mtClean="0"/>
              <a:t>GBIF and Digital Object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4" grpId="0"/>
      <p:bldP spid="285" grpId="0"/>
      <p:bldP spid="2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digital object identifiers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http://www.gbif.org/dataset/7e380070-f762-11e1-a439-</a:t>
            </a:r>
            <a:r>
              <a:rPr lang="pl-PL" dirty="0" smtClean="0">
                <a:hlinkClick r:id="rId2"/>
              </a:rPr>
              <a:t>00145eb45e9a</a:t>
            </a:r>
            <a:r>
              <a:rPr lang="pl-PL" dirty="0" smtClean="0"/>
              <a:t> </a:t>
            </a:r>
            <a:endParaRPr lang="en-US" dirty="0"/>
          </a:p>
        </p:txBody>
      </p:sp>
      <p:pic>
        <p:nvPicPr>
          <p:cNvPr id="6" name="Picture 5" descr="Screenshot 2015-04-21 06.1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4" y="863245"/>
            <a:ext cx="7026275" cy="4554611"/>
          </a:xfrm>
          <a:prstGeom prst="rect">
            <a:avLst/>
          </a:prstGeom>
        </p:spPr>
      </p:pic>
      <p:pic>
        <p:nvPicPr>
          <p:cNvPr id="7" name="Picture 6" descr="Screenshot 2015-04-21 06.1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4149475"/>
            <a:ext cx="4563532" cy="21855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18667" y="4234142"/>
            <a:ext cx="1422400" cy="3717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digital object identifiers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http://www.gbif.org/dataset/7e380070-f762-11e1-a439-</a:t>
            </a:r>
            <a:r>
              <a:rPr lang="pl-PL" dirty="0" smtClean="0">
                <a:hlinkClick r:id="rId2"/>
              </a:rPr>
              <a:t>00145eb45e9a</a:t>
            </a:r>
            <a:r>
              <a:rPr lang="pl-PL" dirty="0" smtClean="0"/>
              <a:t> </a:t>
            </a:r>
            <a:endParaRPr lang="en-US" dirty="0"/>
          </a:p>
        </p:txBody>
      </p:sp>
      <p:pic>
        <p:nvPicPr>
          <p:cNvPr id="3" name="Picture 2" descr="Screenshot 2015-04-21 06.2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248044"/>
            <a:ext cx="7797800" cy="5022312"/>
          </a:xfrm>
          <a:prstGeom prst="rect">
            <a:avLst/>
          </a:prstGeom>
        </p:spPr>
      </p:pic>
      <p:pic>
        <p:nvPicPr>
          <p:cNvPr id="1030" name="Picture 6" descr="https://photos-5.dropbox.com/t/2/AACALWlf0xbxBgnPknWk0sTXzYvr94oHeOOAXHUfu9Np_w/12/608155/png/32x32/1/1433764800/0/2/Screenshot%202015-06-08%2012.39.54.png/CJuPJSABIAIgAyAEIAUgBiAHKAEoAigH/Qzxrogx87Wl9WElh8gL_G_gwYAMV8-K25rS_X2l6ws8?size_mode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6544"/>
            <a:ext cx="6838950" cy="455295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data from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shot 2015-04-21 06.5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866778"/>
            <a:ext cx="2070100" cy="584200"/>
          </a:xfrm>
          <a:prstGeom prst="rect">
            <a:avLst/>
          </a:prstGeom>
        </p:spPr>
      </p:pic>
      <p:pic>
        <p:nvPicPr>
          <p:cNvPr id="5" name="Picture 4" descr="Screenshot 2015-04-21 06.5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910906"/>
            <a:ext cx="3695700" cy="1080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shot 2015-04-21 06.5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2565400"/>
            <a:ext cx="2039379" cy="1943100"/>
          </a:xfrm>
          <a:prstGeom prst="rect">
            <a:avLst/>
          </a:prstGeom>
        </p:spPr>
      </p:pic>
      <p:pic>
        <p:nvPicPr>
          <p:cNvPr id="7" name="Picture 6" descr="Screenshot 2015-04-21 06.51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096144"/>
            <a:ext cx="5266749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data from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http://www.gbif.org/dataset/4bde5856-6d9f-41cd-880a-</a:t>
            </a:r>
            <a:r>
              <a:rPr lang="en-US" dirty="0" smtClean="0">
                <a:hlinkClick r:id="rId2"/>
              </a:rPr>
              <a:t>2d64eac05b0d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shot 2015-04-21 06.5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022350"/>
            <a:ext cx="2039379" cy="1943100"/>
          </a:xfrm>
          <a:prstGeom prst="rect">
            <a:avLst/>
          </a:prstGeom>
        </p:spPr>
      </p:pic>
      <p:pic>
        <p:nvPicPr>
          <p:cNvPr id="10" name="Picture 9" descr="Screenshot 2015-04-21 06.47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12839"/>
            <a:ext cx="6493300" cy="4324376"/>
          </a:xfrm>
          <a:prstGeom prst="rect">
            <a:avLst/>
          </a:prstGeom>
        </p:spPr>
      </p:pic>
      <p:pic>
        <p:nvPicPr>
          <p:cNvPr id="9" name="Picture 8" descr="Screenshot 2015-04-21 06.57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965450"/>
            <a:ext cx="4622800" cy="32095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210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35496" y="4581128"/>
            <a:ext cx="5436604" cy="1512168"/>
          </a:xfrm>
          <a:prstGeom prst="rightArrow">
            <a:avLst>
              <a:gd name="adj1" fmla="val 50000"/>
              <a:gd name="adj2" fmla="val 1348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Dataset publication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5496" y="3573016"/>
            <a:ext cx="5436604" cy="1512168"/>
          </a:xfrm>
          <a:prstGeom prst="rightArrow">
            <a:avLst>
              <a:gd name="adj1" fmla="val 50000"/>
              <a:gd name="adj2" fmla="val 134887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	</a:t>
            </a:r>
            <a:r>
              <a:rPr lang="en-US" dirty="0" smtClean="0">
                <a:solidFill>
                  <a:schemeClr val="tx1"/>
                </a:solidFill>
              </a:rPr>
              <a:t>Data paper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496" y="692696"/>
            <a:ext cx="5256584" cy="1512168"/>
          </a:xfrm>
          <a:prstGeom prst="rightArrow">
            <a:avLst>
              <a:gd name="adj1" fmla="val 50000"/>
              <a:gd name="adj2" fmla="val 13488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                  </a:t>
            </a:r>
            <a:r>
              <a:rPr lang="en-US" sz="1600" dirty="0" smtClean="0"/>
              <a:t>Research paper</a:t>
            </a:r>
            <a:endParaRPr lang="en-US" sz="1600" dirty="0"/>
          </a:p>
        </p:txBody>
      </p:sp>
      <p:sp>
        <p:nvSpPr>
          <p:cNvPr id="8" name="Isosceles Triangle 7"/>
          <p:cNvSpPr/>
          <p:nvPr/>
        </p:nvSpPr>
        <p:spPr>
          <a:xfrm>
            <a:off x="35496" y="692696"/>
            <a:ext cx="1800200" cy="52565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1153662" y="692696"/>
            <a:ext cx="1800200" cy="51845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03299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Interpretation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80112" y="5013176"/>
            <a:ext cx="122413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GBIF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0112" y="3861048"/>
            <a:ext cx="1224136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BDJ, other journals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0112" y="1052736"/>
            <a:ext cx="1224136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Peer-reviewed journals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188640"/>
            <a:ext cx="125963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Measure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200" dirty="0" smtClean="0"/>
              <a:t>count, downloads, research gate </a:t>
            </a:r>
            <a:r>
              <a:rPr lang="en-US" sz="1200" dirty="0" err="1" smtClean="0"/>
              <a:t>index.IF</a:t>
            </a:r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Downloads,</a:t>
            </a:r>
          </a:p>
          <a:p>
            <a:r>
              <a:rPr lang="en-US" sz="1200" dirty="0" smtClean="0"/>
              <a:t>Data citation index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Online stats: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ctivity, downloads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focus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188640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Publishing avenue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84368" y="223014"/>
            <a:ext cx="12596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Aim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200" dirty="0" smtClean="0"/>
              <a:t>Communicating research results,  </a:t>
            </a:r>
            <a:endParaRPr lang="en-US" sz="1200" dirty="0"/>
          </a:p>
          <a:p>
            <a:r>
              <a:rPr lang="en-US" sz="1200" dirty="0" smtClean="0"/>
              <a:t>career, funding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Data availability 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Data availability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62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422</Words>
  <Application>Microsoft Office PowerPoint</Application>
  <PresentationFormat>On-screen Show (4:3)</PresentationFormat>
  <Paragraphs>204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Data papers and DOIs</vt:lpstr>
      <vt:lpstr>GBIF and Digital Object Identifiers</vt:lpstr>
      <vt:lpstr>PowerPoint Presentation</vt:lpstr>
      <vt:lpstr>PowerPoint Presentation</vt:lpstr>
      <vt:lpstr>GBIF and digital object identifiers </vt:lpstr>
      <vt:lpstr>GBIF and digital object identifiers </vt:lpstr>
      <vt:lpstr>Publishing data from research</vt:lpstr>
      <vt:lpstr>Publishing data from research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dschigel</dc:creator>
  <cp:lastModifiedBy>dschigel</cp:lastModifiedBy>
  <cp:revision>8</cp:revision>
  <dcterms:created xsi:type="dcterms:W3CDTF">2015-05-06T07:41:31Z</dcterms:created>
  <dcterms:modified xsi:type="dcterms:W3CDTF">2015-06-08T10:46:08Z</dcterms:modified>
</cp:coreProperties>
</file>