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769" r:id="rId3"/>
    <p:sldMasterId id="2147483874" r:id="rId4"/>
    <p:sldMasterId id="2147483885" r:id="rId5"/>
    <p:sldMasterId id="2147483901" r:id="rId6"/>
    <p:sldMasterId id="2147483953" r:id="rId7"/>
  </p:sldMasterIdLst>
  <p:notesMasterIdLst>
    <p:notesMasterId r:id="rId56"/>
  </p:notesMasterIdLst>
  <p:sldIdLst>
    <p:sldId id="415" r:id="rId8"/>
    <p:sldId id="272" r:id="rId9"/>
    <p:sldId id="421" r:id="rId10"/>
    <p:sldId id="489" r:id="rId11"/>
    <p:sldId id="490" r:id="rId12"/>
    <p:sldId id="493" r:id="rId13"/>
    <p:sldId id="516" r:id="rId14"/>
    <p:sldId id="334" r:id="rId15"/>
    <p:sldId id="618" r:id="rId16"/>
    <p:sldId id="568" r:id="rId17"/>
    <p:sldId id="572" r:id="rId18"/>
    <p:sldId id="576" r:id="rId19"/>
    <p:sldId id="575" r:id="rId20"/>
    <p:sldId id="619" r:id="rId21"/>
    <p:sldId id="622" r:id="rId22"/>
    <p:sldId id="419" r:id="rId23"/>
    <p:sldId id="528" r:id="rId24"/>
    <p:sldId id="529" r:id="rId25"/>
    <p:sldId id="531" r:id="rId26"/>
    <p:sldId id="532" r:id="rId27"/>
    <p:sldId id="533" r:id="rId28"/>
    <p:sldId id="612" r:id="rId29"/>
    <p:sldId id="418" r:id="rId30"/>
    <p:sldId id="474" r:id="rId31"/>
    <p:sldId id="475" r:id="rId32"/>
    <p:sldId id="509" r:id="rId33"/>
    <p:sldId id="510" r:id="rId34"/>
    <p:sldId id="426" r:id="rId35"/>
    <p:sldId id="597" r:id="rId36"/>
    <p:sldId id="600" r:id="rId37"/>
    <p:sldId id="601" r:id="rId38"/>
    <p:sldId id="602" r:id="rId39"/>
    <p:sldId id="477" r:id="rId40"/>
    <p:sldId id="511" r:id="rId41"/>
    <p:sldId id="478" r:id="rId42"/>
    <p:sldId id="598" r:id="rId43"/>
    <p:sldId id="599" r:id="rId44"/>
    <p:sldId id="486" r:id="rId45"/>
    <p:sldId id="485" r:id="rId46"/>
    <p:sldId id="624" r:id="rId47"/>
    <p:sldId id="417" r:id="rId48"/>
    <p:sldId id="481" r:id="rId49"/>
    <p:sldId id="480" r:id="rId50"/>
    <p:sldId id="625" r:id="rId51"/>
    <p:sldId id="626" r:id="rId52"/>
    <p:sldId id="487" r:id="rId53"/>
    <p:sldId id="488" r:id="rId54"/>
    <p:sldId id="51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ona Lehtomäki" initials="" lastIdx="28" clrIdx="0"/>
  <p:cmAuthor id="1" name="Leo Lahti" initials=""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53" d="100"/>
          <a:sy n="53" d="100"/>
        </p:scale>
        <p:origin x="-1866" y="-462"/>
      </p:cViewPr>
      <p:guideLst>
        <p:guide orient="horz" pos="2160"/>
        <p:guide pos="2880"/>
      </p:guideLst>
    </p:cSldViewPr>
  </p:slideViewPr>
  <p:notesTextViewPr>
    <p:cViewPr>
      <p:scale>
        <a:sx n="1" d="1"/>
        <a:sy n="1" d="1"/>
      </p:scale>
      <p:origin x="0" y="0"/>
    </p:cViewPr>
  </p:notesTextViewPr>
  <p:sorterViewPr>
    <p:cViewPr>
      <p:scale>
        <a:sx n="42" d="100"/>
        <a:sy n="42" d="100"/>
      </p:scale>
      <p:origin x="0" y="0"/>
    </p:cViewPr>
  </p:sorterViewPr>
  <p:notesViewPr>
    <p:cSldViewPr showGuides="1">
      <p:cViewPr varScale="1">
        <p:scale>
          <a:sx n="57" d="100"/>
          <a:sy n="57" d="100"/>
        </p:scale>
        <p:origin x="-281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ipanjiguly:Downloads:GBIF_statistic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41854155493415E-2"/>
          <c:y val="2.0305555513687307E-2"/>
          <c:w val="0.92143742916841598"/>
          <c:h val="0.89685536595454518"/>
        </c:manualLayout>
      </c:layout>
      <c:barChart>
        <c:barDir val="col"/>
        <c:grouping val="clustered"/>
        <c:varyColors val="0"/>
        <c:ser>
          <c:idx val="2"/>
          <c:order val="0"/>
          <c:tx>
            <c:strRef>
              <c:f>Publications!$D$17</c:f>
              <c:strCache>
                <c:ptCount val="1"/>
                <c:pt idx="0">
                  <c:v>GBIF-mediated data used</c:v>
                </c:pt>
              </c:strCache>
            </c:strRef>
          </c:tx>
          <c:spPr>
            <a:solidFill>
              <a:srgbClr val="A9DC93"/>
            </a:solidFill>
            <a:ln>
              <a:noFill/>
            </a:ln>
            <a:effectLst>
              <a:outerShdw blurRad="40005" dist="22987" dir="5400000" algn="tl" rotWithShape="0">
                <a:srgbClr val="000000">
                  <a:alpha val="35000"/>
                </a:srgbClr>
              </a:outerShdw>
            </a:effectLst>
          </c:spPr>
          <c:invertIfNegative val="0"/>
          <c:dLbls>
            <c:txPr>
              <a:bodyPr/>
              <a:lstStyle/>
              <a:p>
                <a:pPr>
                  <a:defRPr sz="1000" b="1" i="0" u="none" strike="noStrike" baseline="0">
                    <a:solidFill>
                      <a:srgbClr val="006600"/>
                    </a:solidFill>
                    <a:latin typeface="Calibri"/>
                    <a:ea typeface="Calibri"/>
                    <a:cs typeface="Calibri"/>
                  </a:defRPr>
                </a:pPr>
                <a:endParaRPr lang="en-US"/>
              </a:p>
            </c:txPr>
            <c:dLblPos val="inEnd"/>
            <c:showLegendKey val="0"/>
            <c:showVal val="1"/>
            <c:showCatName val="0"/>
            <c:showSerName val="0"/>
            <c:showPercent val="0"/>
            <c:showBubbleSize val="0"/>
            <c:showLeaderLines val="0"/>
          </c:dLbls>
          <c:cat>
            <c:strRef>
              <c:f>Publications!$A$18:$A$25</c:f>
              <c:strCache>
                <c:ptCount val="8"/>
                <c:pt idx="0">
                  <c:v>2008</c:v>
                </c:pt>
                <c:pt idx="1">
                  <c:v>2009</c:v>
                </c:pt>
                <c:pt idx="2">
                  <c:v>2010</c:v>
                </c:pt>
                <c:pt idx="3">
                  <c:v>2011</c:v>
                </c:pt>
                <c:pt idx="4">
                  <c:v>2012</c:v>
                </c:pt>
                <c:pt idx="5">
                  <c:v>2013</c:v>
                </c:pt>
                <c:pt idx="6">
                  <c:v>2014</c:v>
                </c:pt>
                <c:pt idx="7">
                  <c:v>2015 (Jan-Jun)</c:v>
                </c:pt>
              </c:strCache>
            </c:strRef>
          </c:cat>
          <c:val>
            <c:numRef>
              <c:f>Publications!$D$18:$D$25</c:f>
              <c:numCache>
                <c:formatCode>General</c:formatCode>
                <c:ptCount val="8"/>
                <c:pt idx="0">
                  <c:v>52</c:v>
                </c:pt>
                <c:pt idx="1">
                  <c:v>89</c:v>
                </c:pt>
                <c:pt idx="2">
                  <c:v>148</c:v>
                </c:pt>
                <c:pt idx="3">
                  <c:v>169</c:v>
                </c:pt>
                <c:pt idx="4">
                  <c:v>229</c:v>
                </c:pt>
                <c:pt idx="5">
                  <c:v>249</c:v>
                </c:pt>
                <c:pt idx="6">
                  <c:v>357</c:v>
                </c:pt>
                <c:pt idx="7">
                  <c:v>193</c:v>
                </c:pt>
              </c:numCache>
            </c:numRef>
          </c:val>
        </c:ser>
        <c:dLbls>
          <c:showLegendKey val="0"/>
          <c:showVal val="0"/>
          <c:showCatName val="0"/>
          <c:showSerName val="0"/>
          <c:showPercent val="0"/>
          <c:showBubbleSize val="0"/>
        </c:dLbls>
        <c:gapWidth val="150"/>
        <c:axId val="114582272"/>
        <c:axId val="114583808"/>
      </c:barChart>
      <c:catAx>
        <c:axId val="114582272"/>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14583808"/>
        <c:crosses val="autoZero"/>
        <c:auto val="1"/>
        <c:lblAlgn val="ctr"/>
        <c:lblOffset val="100"/>
        <c:noMultiLvlLbl val="0"/>
      </c:catAx>
      <c:valAx>
        <c:axId val="114583808"/>
        <c:scaling>
          <c:orientation val="minMax"/>
        </c:scaling>
        <c:delete val="0"/>
        <c:axPos val="l"/>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14582272"/>
        <c:crosses val="autoZero"/>
        <c:crossBetween val="between"/>
      </c:valAx>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manualLayout>
                  <c:x val="-0.18663998250218733"/>
                  <c:y val="0.17395341207349094"/>
                </c:manualLayout>
              </c:layout>
              <c:tx>
                <c:rich>
                  <a:bodyPr/>
                  <a:lstStyle/>
                  <a:p>
                    <a:r>
                      <a:rPr lang="en-US" b="1" dirty="0">
                        <a:solidFill>
                          <a:schemeClr val="bg1"/>
                        </a:solidFill>
                      </a:rPr>
                      <a:t>Citizen Science</a:t>
                    </a:r>
                  </a:p>
                  <a:p>
                    <a:r>
                      <a:rPr lang="en-US" b="1" dirty="0">
                        <a:solidFill>
                          <a:schemeClr val="bg1"/>
                        </a:solidFill>
                      </a:rPr>
                      <a:t>33%</a:t>
                    </a:r>
                    <a:endParaRPr lang="en-US" dirty="0">
                      <a:solidFill>
                        <a:schemeClr val="bg1"/>
                      </a:solidFill>
                    </a:endParaRPr>
                  </a:p>
                </c:rich>
              </c:tx>
              <c:showLegendKey val="0"/>
              <c:showVal val="0"/>
              <c:showCatName val="0"/>
              <c:showSerName val="0"/>
              <c:showPercent val="1"/>
              <c:showBubbleSize val="0"/>
            </c:dLbl>
            <c:txPr>
              <a:bodyPr/>
              <a:lstStyle/>
              <a:p>
                <a:pPr>
                  <a:defRPr b="1">
                    <a:solidFill>
                      <a:schemeClr val="bg1"/>
                    </a:solidFill>
                  </a:defRPr>
                </a:pPr>
                <a:endParaRPr lang="en-US"/>
              </a:p>
            </c:txPr>
            <c:showLegendKey val="0"/>
            <c:showVal val="0"/>
            <c:showCatName val="0"/>
            <c:showSerName val="0"/>
            <c:showPercent val="1"/>
            <c:showBubbleSize val="0"/>
            <c:showLeaderLines val="1"/>
          </c:dLbls>
          <c:val>
            <c:numRef>
              <c:f>'GBIF Citizen Science stats'!$G$4:$G$5</c:f>
              <c:numCache>
                <c:formatCode>#,##0</c:formatCode>
                <c:ptCount val="2"/>
                <c:pt idx="0" formatCode="General">
                  <c:v>255952488</c:v>
                </c:pt>
                <c:pt idx="1">
                  <c:v>517325592</c:v>
                </c:pt>
              </c:numCache>
            </c:numRef>
          </c:val>
        </c:ser>
        <c:dLbls>
          <c:showLegendKey val="0"/>
          <c:showVal val="0"/>
          <c:showCatName val="0"/>
          <c:showSerName val="0"/>
          <c:showPercent val="1"/>
          <c:showBubbleSize val="0"/>
          <c:showLeaderLines val="1"/>
        </c:dLbls>
        <c:firstSliceAng val="0"/>
      </c:pieChart>
    </c:plotArea>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F77C8A-8311-4067-BFCF-A456B284A5B9}" type="datetimeFigureOut">
              <a:rPr lang="en-US" smtClean="0"/>
              <a:t>9/21/2015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67BAE9-9BAB-4E05-9418-CA3123BD6DD6}" type="slidenum">
              <a:rPr lang="en-US" smtClean="0"/>
              <a:t>‹#›</a:t>
            </a:fld>
            <a:endParaRPr lang="en-US"/>
          </a:p>
        </p:txBody>
      </p:sp>
    </p:spTree>
    <p:extLst>
      <p:ext uri="{BB962C8B-B14F-4D97-AF65-F5344CB8AC3E}">
        <p14:creationId xmlns:p14="http://schemas.microsoft.com/office/powerpoint/2010/main" val="32615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67BAE9-9BAB-4E05-9418-CA3123BD6DD6}" type="slidenum">
              <a:rPr lang="en-US" smtClean="0"/>
              <a:t>8</a:t>
            </a:fld>
            <a:endParaRPr lang="en-US"/>
          </a:p>
        </p:txBody>
      </p:sp>
    </p:spTree>
    <p:extLst>
      <p:ext uri="{BB962C8B-B14F-4D97-AF65-F5344CB8AC3E}">
        <p14:creationId xmlns:p14="http://schemas.microsoft.com/office/powerpoint/2010/main" val="327179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t>34</a:t>
            </a:fld>
            <a:endParaRPr lang="en-US"/>
          </a:p>
        </p:txBody>
      </p:sp>
    </p:spTree>
    <p:extLst>
      <p:ext uri="{BB962C8B-B14F-4D97-AF65-F5344CB8AC3E}">
        <p14:creationId xmlns:p14="http://schemas.microsoft.com/office/powerpoint/2010/main" val="226797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pPr/>
              <a:t>35</a:t>
            </a:fld>
            <a:endParaRPr lang="en-US" dirty="0"/>
          </a:p>
        </p:txBody>
      </p:sp>
    </p:spTree>
    <p:extLst>
      <p:ext uri="{BB962C8B-B14F-4D97-AF65-F5344CB8AC3E}">
        <p14:creationId xmlns:p14="http://schemas.microsoft.com/office/powerpoint/2010/main" val="67444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 time</a:t>
            </a:r>
          </a:p>
          <a:p>
            <a:endParaRPr lang="en-US"/>
          </a:p>
          <a:p>
            <a:r>
              <a:rPr lang="en-US"/>
              <a:t>Filters on Darwin Core terms</a:t>
            </a:r>
          </a:p>
          <a:p>
            <a:endParaRPr lang="en-US"/>
          </a:p>
          <a:p>
            <a:r>
              <a:rPr lang="en-US"/>
              <a:t>Live</a:t>
            </a:r>
            <a:r>
              <a:rPr lang="en-US" baseline="0"/>
              <a:t> screen-capture to show the system’s performance</a:t>
            </a:r>
            <a:endParaRPr lang="en-US"/>
          </a:p>
          <a:p>
            <a:endParaRPr lang="en-US"/>
          </a:p>
          <a:p>
            <a:r>
              <a:rPr lang="en-US"/>
              <a:t>Passenger</a:t>
            </a:r>
            <a:r>
              <a:rPr lang="en-US" baseline="0"/>
              <a:t> pigeon: once the most abundant bird in North America. Find earliest human observation.</a:t>
            </a:r>
          </a:p>
          <a:p>
            <a:endParaRPr lang="en-US" baseline="0"/>
          </a:p>
          <a:p>
            <a:endParaRPr lang="en-US"/>
          </a:p>
        </p:txBody>
      </p:sp>
      <p:sp>
        <p:nvSpPr>
          <p:cNvPr id="4" name="Slide Number Placeholder 3"/>
          <p:cNvSpPr>
            <a:spLocks noGrp="1"/>
          </p:cNvSpPr>
          <p:nvPr>
            <p:ph type="sldNum" sz="quarter" idx="10"/>
          </p:nvPr>
        </p:nvSpPr>
        <p:spPr/>
        <p:txBody>
          <a:bodyPr/>
          <a:lstStyle/>
          <a:p>
            <a:fld id="{37A0329C-91F7-CD43-B485-EB526DB269DE}" type="slidenum">
              <a:rPr lang="en-US" smtClean="0"/>
              <a:t>36</a:t>
            </a:fld>
            <a:endParaRPr lang="en-US"/>
          </a:p>
        </p:txBody>
      </p:sp>
    </p:spTree>
    <p:extLst>
      <p:ext uri="{BB962C8B-B14F-4D97-AF65-F5344CB8AC3E}">
        <p14:creationId xmlns:p14="http://schemas.microsoft.com/office/powerpoint/2010/main" val="3601297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87011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7BAE9-9BAB-4E05-9418-CA3123BD6DD6}" type="slidenum">
              <a:rPr lang="en-US" smtClean="0"/>
              <a:t>47</a:t>
            </a:fld>
            <a:endParaRPr lang="en-US"/>
          </a:p>
        </p:txBody>
      </p:sp>
    </p:spTree>
    <p:extLst>
      <p:ext uri="{BB962C8B-B14F-4D97-AF65-F5344CB8AC3E}">
        <p14:creationId xmlns:p14="http://schemas.microsoft.com/office/powerpoint/2010/main" val="377447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pPr/>
              <a:t>24</a:t>
            </a:fld>
            <a:endParaRPr lang="en-US" dirty="0"/>
          </a:p>
        </p:txBody>
      </p:sp>
    </p:spTree>
    <p:extLst>
      <p:ext uri="{BB962C8B-B14F-4D97-AF65-F5344CB8AC3E}">
        <p14:creationId xmlns:p14="http://schemas.microsoft.com/office/powerpoint/2010/main" val="1545397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pPr/>
              <a:t>25</a:t>
            </a:fld>
            <a:endParaRPr lang="en-US" dirty="0"/>
          </a:p>
        </p:txBody>
      </p:sp>
    </p:spTree>
    <p:extLst>
      <p:ext uri="{BB962C8B-B14F-4D97-AF65-F5344CB8AC3E}">
        <p14:creationId xmlns:p14="http://schemas.microsoft.com/office/powerpoint/2010/main" val="206819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A0329C-91F7-CD43-B485-EB526DB269DE}" type="slidenum">
              <a:rPr lang="en-US" smtClean="0"/>
              <a:t>26</a:t>
            </a:fld>
            <a:endParaRPr lang="en-US"/>
          </a:p>
        </p:txBody>
      </p:sp>
    </p:spTree>
    <p:extLst>
      <p:ext uri="{BB962C8B-B14F-4D97-AF65-F5344CB8AC3E}">
        <p14:creationId xmlns:p14="http://schemas.microsoft.com/office/powerpoint/2010/main" val="18058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Narrow"/>
              </a:rPr>
              <a:t>How does all this happen? It all comes</a:t>
            </a:r>
            <a:r>
              <a:rPr lang="en-US" sz="1400" baseline="0">
                <a:latin typeface="Arial Narrow"/>
              </a:rPr>
              <a:t> togerther in </a:t>
            </a:r>
            <a:r>
              <a:rPr lang="en-US" sz="1400">
                <a:latin typeface="Arial Narrow"/>
              </a:rPr>
              <a:t>GBIF.org, which is now </a:t>
            </a:r>
            <a:r>
              <a:rPr lang="en-US" sz="1400" baseline="0">
                <a:latin typeface="Arial Narrow"/>
              </a:rPr>
              <a:t>a f</a:t>
            </a:r>
            <a:r>
              <a:rPr lang="en-US" sz="1400">
                <a:latin typeface="Arial Narrow"/>
              </a:rPr>
              <a:t>unctional,</a:t>
            </a:r>
            <a:r>
              <a:rPr lang="en-US" sz="1400" baseline="0">
                <a:latin typeface="Arial Narrow"/>
              </a:rPr>
              <a:t> near real-time infrastructure.</a:t>
            </a:r>
          </a:p>
        </p:txBody>
      </p:sp>
      <p:sp>
        <p:nvSpPr>
          <p:cNvPr id="4" name="Slide Number Placeholder 3"/>
          <p:cNvSpPr>
            <a:spLocks noGrp="1"/>
          </p:cNvSpPr>
          <p:nvPr>
            <p:ph type="sldNum" sz="quarter" idx="10"/>
          </p:nvPr>
        </p:nvSpPr>
        <p:spPr/>
        <p:txBody>
          <a:bodyPr/>
          <a:lstStyle/>
          <a:p>
            <a:fld id="{37A0329C-91F7-CD43-B485-EB526DB269DE}" type="slidenum">
              <a:rPr lang="en-US" smtClean="0"/>
              <a:t>27</a:t>
            </a:fld>
            <a:endParaRPr lang="en-US"/>
          </a:p>
        </p:txBody>
      </p:sp>
    </p:spTree>
    <p:extLst>
      <p:ext uri="{BB962C8B-B14F-4D97-AF65-F5344CB8AC3E}">
        <p14:creationId xmlns:p14="http://schemas.microsoft.com/office/powerpoint/2010/main" val="83185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Snapshot of what</a:t>
            </a:r>
            <a:r>
              <a:rPr lang="en-US" baseline="0"/>
              <a:t> we provide</a:t>
            </a:r>
            <a:endParaRPr lang="en-US"/>
          </a:p>
        </p:txBody>
      </p:sp>
      <p:sp>
        <p:nvSpPr>
          <p:cNvPr id="4" name="Slide Number Placeholder 3"/>
          <p:cNvSpPr>
            <a:spLocks noGrp="1"/>
          </p:cNvSpPr>
          <p:nvPr>
            <p:ph type="sldNum" sz="quarter" idx="10"/>
          </p:nvPr>
        </p:nvSpPr>
        <p:spPr/>
        <p:txBody>
          <a:bodyPr/>
          <a:lstStyle/>
          <a:p>
            <a:fld id="{37A0329C-91F7-CD43-B485-EB526DB269DE}" type="slidenum">
              <a:rPr lang="en-US" smtClean="0"/>
              <a:t>28</a:t>
            </a:fld>
            <a:endParaRPr lang="en-US"/>
          </a:p>
        </p:txBody>
      </p:sp>
    </p:spTree>
    <p:extLst>
      <p:ext uri="{BB962C8B-B14F-4D97-AF65-F5344CB8AC3E}">
        <p14:creationId xmlns:p14="http://schemas.microsoft.com/office/powerpoint/2010/main" val="332692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infrastructure is maturing</a:t>
            </a:r>
            <a:r>
              <a:rPr lang="en-US" baseline="0"/>
              <a:t>, and while we are still very much engaged in content mobilization, we are also coming to grips with questions data quality and data gaps. Global and national metrics on data trends are one way of doing that. Not simply numbers, but also geographic or taxonomic completeness and precision, for example.</a:t>
            </a:r>
            <a:endParaRPr lang="en-US"/>
          </a:p>
        </p:txBody>
      </p:sp>
      <p:sp>
        <p:nvSpPr>
          <p:cNvPr id="4" name="Slide Number Placeholder 3"/>
          <p:cNvSpPr>
            <a:spLocks noGrp="1"/>
          </p:cNvSpPr>
          <p:nvPr>
            <p:ph type="sldNum" sz="quarter" idx="10"/>
          </p:nvPr>
        </p:nvSpPr>
        <p:spPr/>
        <p:txBody>
          <a:bodyPr/>
          <a:lstStyle/>
          <a:p>
            <a:fld id="{37A0329C-91F7-CD43-B485-EB526DB269DE}" type="slidenum">
              <a:rPr lang="en-US" smtClean="0"/>
              <a:t>29</a:t>
            </a:fld>
            <a:endParaRPr lang="en-US"/>
          </a:p>
        </p:txBody>
      </p:sp>
    </p:spTree>
    <p:extLst>
      <p:ext uri="{BB962C8B-B14F-4D97-AF65-F5344CB8AC3E}">
        <p14:creationId xmlns:p14="http://schemas.microsoft.com/office/powerpoint/2010/main" val="1018539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2477778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8846472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88506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15461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7039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8110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53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477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4635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6553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72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88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3418846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7248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8645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387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3320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5400" b="0" i="0" cap="none">
                <a:solidFill>
                  <a:srgbClr val="6EB33E"/>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descr="GBIF-2015-fu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317" y="80209"/>
            <a:ext cx="3283283" cy="1247648"/>
          </a:xfrm>
          <a:prstGeom prst="rect">
            <a:avLst/>
          </a:prstGeom>
        </p:spPr>
      </p:pic>
    </p:spTree>
    <p:extLst>
      <p:ext uri="{BB962C8B-B14F-4D97-AF65-F5344CB8AC3E}">
        <p14:creationId xmlns:p14="http://schemas.microsoft.com/office/powerpoint/2010/main" val="309846784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328127"/>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3" y="1169690"/>
            <a:ext cx="3765248" cy="480462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58378931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Factoid Slide-REV">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6EB33E"/>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7202" y="1309688"/>
            <a:ext cx="3754107" cy="464234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4"/>
          <p:cNvSpPr>
            <a:spLocks noGrp="1"/>
          </p:cNvSpPr>
          <p:nvPr>
            <p:ph type="body" sz="quarter" idx="10" hasCustomPrompt="1"/>
          </p:nvPr>
        </p:nvSpPr>
        <p:spPr>
          <a:xfrm>
            <a:off x="2753356" y="6407149"/>
            <a:ext cx="4579408" cy="383119"/>
          </a:xfrm>
        </p:spPr>
        <p:txBody>
          <a:bodyPr lIns="0" anchor="ctr" anchorCtr="0">
            <a:noAutofit/>
          </a:bodyPr>
          <a:lstStyle>
            <a:lvl1pPr marL="0" indent="0" algn="r">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cxnSp>
        <p:nvCxnSpPr>
          <p:cNvPr id="10" name="Straight Connector 9"/>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7645400" y="6083261"/>
            <a:ext cx="1176867" cy="781088"/>
          </a:xfrm>
          <a:prstGeom prst="rect">
            <a:avLst/>
          </a:prstGeom>
        </p:spPr>
      </p:pic>
    </p:spTree>
    <p:extLst>
      <p:ext uri="{BB962C8B-B14F-4D97-AF65-F5344CB8AC3E}">
        <p14:creationId xmlns:p14="http://schemas.microsoft.com/office/powerpoint/2010/main" val="228594657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16156254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09654099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1240319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5400" b="0" i="0" cap="none">
                <a:solidFill>
                  <a:srgbClr val="6EB33E"/>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descr="GBIF-2015-fu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317" y="80209"/>
            <a:ext cx="3283283" cy="1247648"/>
          </a:xfrm>
          <a:prstGeom prst="rect">
            <a:avLst/>
          </a:prstGeom>
        </p:spPr>
      </p:pic>
    </p:spTree>
    <p:extLst>
      <p:ext uri="{BB962C8B-B14F-4D97-AF65-F5344CB8AC3E}">
        <p14:creationId xmlns:p14="http://schemas.microsoft.com/office/powerpoint/2010/main" val="94586048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32812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55361582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6EB33E"/>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72079158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Data-in-Use-Case-Study">
    <p:spTree>
      <p:nvGrpSpPr>
        <p:cNvPr id="1" name=""/>
        <p:cNvGrpSpPr/>
        <p:nvPr/>
      </p:nvGrpSpPr>
      <p:grpSpPr>
        <a:xfrm>
          <a:off x="0" y="0"/>
          <a:ext cx="0" cy="0"/>
          <a:chOff x="0" y="0"/>
          <a:chExt cx="0" cy="0"/>
        </a:xfrm>
      </p:grpSpPr>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31371"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47667186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331845524"/>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96321684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370200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36904876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623777575"/>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195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72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328127"/>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3" y="1169690"/>
            <a:ext cx="3765248" cy="480462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45385815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17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8088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4229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0876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82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6876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02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7240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3003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5400" b="0" i="0" cap="none">
                <a:solidFill>
                  <a:srgbClr val="6EB33E"/>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descr="GBIF-2015-fu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317" y="80209"/>
            <a:ext cx="3283283" cy="1247648"/>
          </a:xfrm>
          <a:prstGeom prst="rect">
            <a:avLst/>
          </a:prstGeom>
        </p:spPr>
      </p:pic>
    </p:spTree>
    <p:extLst>
      <p:ext uri="{BB962C8B-B14F-4D97-AF65-F5344CB8AC3E}">
        <p14:creationId xmlns:p14="http://schemas.microsoft.com/office/powerpoint/2010/main" val="12696025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actoid Slide-REV">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6EB33E"/>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7202" y="1309688"/>
            <a:ext cx="3754107" cy="464234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4"/>
          <p:cNvSpPr>
            <a:spLocks noGrp="1"/>
          </p:cNvSpPr>
          <p:nvPr>
            <p:ph type="body" sz="quarter" idx="10" hasCustomPrompt="1"/>
          </p:nvPr>
        </p:nvSpPr>
        <p:spPr>
          <a:xfrm>
            <a:off x="2753356" y="6407149"/>
            <a:ext cx="4579408" cy="383119"/>
          </a:xfrm>
        </p:spPr>
        <p:txBody>
          <a:bodyPr lIns="0" anchor="ctr" anchorCtr="0">
            <a:noAutofit/>
          </a:bodyPr>
          <a:lstStyle>
            <a:lvl1pPr marL="0" indent="0" algn="r">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cxnSp>
        <p:nvCxnSpPr>
          <p:cNvPr id="10" name="Straight Connector 9"/>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7645400" y="6083261"/>
            <a:ext cx="1176867" cy="781088"/>
          </a:xfrm>
          <a:prstGeom prst="rect">
            <a:avLst/>
          </a:prstGeom>
        </p:spPr>
      </p:pic>
    </p:spTree>
    <p:extLst>
      <p:ext uri="{BB962C8B-B14F-4D97-AF65-F5344CB8AC3E}">
        <p14:creationId xmlns:p14="http://schemas.microsoft.com/office/powerpoint/2010/main" val="1258678787"/>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328127"/>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3" y="1169690"/>
            <a:ext cx="3765248" cy="480462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61419337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Factoid Slide-REV">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6EB33E"/>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7202" y="1309688"/>
            <a:ext cx="3754107" cy="464234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4"/>
          <p:cNvSpPr>
            <a:spLocks noGrp="1"/>
          </p:cNvSpPr>
          <p:nvPr>
            <p:ph type="body" sz="quarter" idx="10" hasCustomPrompt="1"/>
          </p:nvPr>
        </p:nvSpPr>
        <p:spPr>
          <a:xfrm>
            <a:off x="2753356" y="6407149"/>
            <a:ext cx="4579408" cy="383119"/>
          </a:xfrm>
        </p:spPr>
        <p:txBody>
          <a:bodyPr lIns="0" anchor="ctr" anchorCtr="0">
            <a:noAutofit/>
          </a:bodyPr>
          <a:lstStyle>
            <a:lvl1pPr marL="0" indent="0" algn="r">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cxnSp>
        <p:nvCxnSpPr>
          <p:cNvPr id="10" name="Straight Connector 9"/>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7645400" y="6083261"/>
            <a:ext cx="1176867" cy="781088"/>
          </a:xfrm>
          <a:prstGeom prst="rect">
            <a:avLst/>
          </a:prstGeom>
        </p:spPr>
      </p:pic>
    </p:spTree>
    <p:extLst>
      <p:ext uri="{BB962C8B-B14F-4D97-AF65-F5344CB8AC3E}">
        <p14:creationId xmlns:p14="http://schemas.microsoft.com/office/powerpoint/2010/main" val="176701343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82387829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63232507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32812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938317738"/>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6EB33E"/>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35518398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Data-in-Use-Case-Study">
    <p:spTree>
      <p:nvGrpSpPr>
        <p:cNvPr id="1" name=""/>
        <p:cNvGrpSpPr/>
        <p:nvPr/>
      </p:nvGrpSpPr>
      <p:grpSpPr>
        <a:xfrm>
          <a:off x="0" y="0"/>
          <a:ext cx="0" cy="0"/>
          <a:chOff x="0" y="0"/>
          <a:chExt cx="0" cy="0"/>
        </a:xfrm>
      </p:grpSpPr>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31371"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1647906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23379829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24404562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1419280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32812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239431148"/>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7188313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787115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6EB33E"/>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9061471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ata-in-Use-Case-Study">
    <p:spTree>
      <p:nvGrpSpPr>
        <p:cNvPr id="1" name=""/>
        <p:cNvGrpSpPr/>
        <p:nvPr/>
      </p:nvGrpSpPr>
      <p:grpSpPr>
        <a:xfrm>
          <a:off x="0" y="0"/>
          <a:ext cx="0" cy="0"/>
          <a:chOff x="0" y="0"/>
          <a:chExt cx="0" cy="0"/>
        </a:xfrm>
      </p:grpSpPr>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31371"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1660671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0374351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0351367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893556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81739611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9517005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8867756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1826887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Clr>
                <a:schemeClr val="lt1"/>
              </a:buClr>
              <a:buFont typeface="Calibri"/>
              <a:buNone/>
              <a:defRPr sz="2000">
                <a:solidFill>
                  <a:schemeClr val="lt1"/>
                </a:solidFill>
              </a:defRPr>
            </a:lvl1pPr>
            <a:lvl2pPr marL="457200" indent="0" rtl="0">
              <a:buClr>
                <a:schemeClr val="lt1"/>
              </a:buClr>
              <a:buFont typeface="Calibri"/>
              <a:buNone/>
              <a:defRPr sz="1800">
                <a:solidFill>
                  <a:schemeClr val="lt1"/>
                </a:solidFill>
              </a:defRPr>
            </a:lvl2pPr>
            <a:lvl3pPr marL="914400" indent="0" rtl="0">
              <a:buClr>
                <a:schemeClr val="lt1"/>
              </a:buClr>
              <a:buFont typeface="Calibri"/>
              <a:buNone/>
              <a:defRPr sz="1600">
                <a:solidFill>
                  <a:schemeClr val="lt1"/>
                </a:solidFill>
              </a:defRPr>
            </a:lvl3pPr>
            <a:lvl4pPr marL="1371600" indent="0" rtl="0">
              <a:buClr>
                <a:schemeClr val="lt1"/>
              </a:buClr>
              <a:buFont typeface="Calibri"/>
              <a:buNone/>
              <a:defRPr sz="1400">
                <a:solidFill>
                  <a:schemeClr val="lt1"/>
                </a:solidFill>
              </a:defRPr>
            </a:lvl4pPr>
            <a:lvl5pPr marL="1828800" indent="0" rtl="0">
              <a:buClr>
                <a:schemeClr val="lt1"/>
              </a:buClr>
              <a:buFont typeface="Calibri"/>
              <a:buNone/>
              <a:defRPr sz="1400">
                <a:solidFill>
                  <a:schemeClr val="lt1"/>
                </a:solidFill>
              </a:defRPr>
            </a:lvl5pPr>
            <a:lvl6pPr marL="2286000" indent="0" rtl="0">
              <a:buClr>
                <a:schemeClr val="lt1"/>
              </a:buClr>
              <a:buFont typeface="Calibri"/>
              <a:buNone/>
              <a:defRPr sz="1400">
                <a:solidFill>
                  <a:schemeClr val="lt1"/>
                </a:solidFill>
              </a:defRPr>
            </a:lvl6pPr>
            <a:lvl7pPr marL="2743200" indent="0" rtl="0">
              <a:buClr>
                <a:schemeClr val="lt1"/>
              </a:buClr>
              <a:buFont typeface="Calibri"/>
              <a:buNone/>
              <a:defRPr sz="1400">
                <a:solidFill>
                  <a:schemeClr val="lt1"/>
                </a:solidFill>
              </a:defRPr>
            </a:lvl7pPr>
            <a:lvl8pPr marL="3200400" indent="0" rtl="0">
              <a:buClr>
                <a:schemeClr val="lt1"/>
              </a:buClr>
              <a:buFont typeface="Calibri"/>
              <a:buNone/>
              <a:defRPr sz="1400">
                <a:solidFill>
                  <a:schemeClr val="lt1"/>
                </a:solidFill>
              </a:defRPr>
            </a:lvl8pPr>
            <a:lvl9pPr marL="3657600" indent="0" rtl="0">
              <a:buClr>
                <a:schemeClr val="lt1"/>
              </a:buClr>
              <a:buFont typeface="Calibri"/>
              <a:buNone/>
              <a:defRPr sz="1400">
                <a:solidFill>
                  <a:schemeClr val="lt1"/>
                </a:solidFill>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1229527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150988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1752742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2709779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393043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buClr>
                <a:schemeClr val="lt1"/>
              </a:buClr>
              <a:buFont typeface="Calibri"/>
              <a:buNone/>
              <a:defRPr sz="3200" b="0" i="0" u="none" strike="noStrike" cap="none" baseline="0">
                <a:solidFill>
                  <a:schemeClr val="lt1"/>
                </a:solidFill>
                <a:latin typeface="Calibri"/>
                <a:ea typeface="Calibri"/>
                <a:cs typeface="Calibri"/>
                <a:sym typeface="Calibri"/>
              </a:defRPr>
            </a:lvl1pPr>
            <a:lvl2pPr marL="457200" marR="0" indent="0" algn="l" rtl="0">
              <a:buClr>
                <a:schemeClr val="lt1"/>
              </a:buClr>
              <a:buFont typeface="Calibri"/>
              <a:buNone/>
              <a:defRPr sz="2800" b="0" i="0" u="none" strike="noStrike" cap="none" baseline="0">
                <a:solidFill>
                  <a:schemeClr val="lt1"/>
                </a:solidFill>
                <a:latin typeface="Calibri"/>
                <a:ea typeface="Calibri"/>
                <a:cs typeface="Calibri"/>
                <a:sym typeface="Calibri"/>
              </a:defRPr>
            </a:lvl2pPr>
            <a:lvl3pPr marL="914400" marR="0" indent="0" algn="l" rtl="0">
              <a:buClr>
                <a:schemeClr val="lt1"/>
              </a:buClr>
              <a:buFont typeface="Calibri"/>
              <a:buNone/>
              <a:defRPr sz="2400" b="0" i="0" u="none" strike="noStrike" cap="none" baseline="0">
                <a:solidFill>
                  <a:schemeClr val="lt1"/>
                </a:solidFill>
                <a:latin typeface="Calibri"/>
                <a:ea typeface="Calibri"/>
                <a:cs typeface="Calibri"/>
                <a:sym typeface="Calibri"/>
              </a:defRPr>
            </a:lvl3pPr>
            <a:lvl4pPr marL="13716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4pPr>
            <a:lvl5pPr marL="18288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5pPr>
            <a:lvl6pPr marL="22860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6pPr>
            <a:lvl7pPr marL="27432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7pPr>
            <a:lvl8pPr marL="32004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8pPr>
            <a:lvl9pPr marL="36576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64556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D9718-ADFA-4FD5-9F0C-CFCF9693E9D6}"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1440697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2356917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4145415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991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55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6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478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221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28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852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73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D9718-ADFA-4FD5-9F0C-CFCF9693E9D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4003556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395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25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721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5400" b="0" i="0" cap="none">
                <a:solidFill>
                  <a:srgbClr val="6EB33E"/>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descr="GBIF-2015-fu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317" y="80209"/>
            <a:ext cx="3283283" cy="1247648"/>
          </a:xfrm>
          <a:prstGeom prst="rect">
            <a:avLst/>
          </a:prstGeom>
        </p:spPr>
      </p:pic>
    </p:spTree>
    <p:extLst>
      <p:ext uri="{BB962C8B-B14F-4D97-AF65-F5344CB8AC3E}">
        <p14:creationId xmlns:p14="http://schemas.microsoft.com/office/powerpoint/2010/main" val="299412608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341201"/>
            <a:ext cx="8054116" cy="3601485"/>
          </a:xfrm>
        </p:spPr>
        <p:txBody>
          <a:bodyPr anchor="b" anchorCtr="0">
            <a:noAutofit/>
          </a:bodyPr>
          <a:lstStyle>
            <a:lvl1pPr algn="l">
              <a:defRPr sz="4400" b="1" i="0" cap="none">
                <a:solidFill>
                  <a:srgbClr val="328127"/>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958366"/>
            <a:ext cx="8054116" cy="436439"/>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p>
        </p:txBody>
      </p:sp>
      <p:pic>
        <p:nvPicPr>
          <p:cNvPr id="4" name="Picture 3" descr="GBIF-2015-ful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317" y="80208"/>
            <a:ext cx="3139059" cy="119284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1003" t="9009" r="10587" b="33893"/>
          <a:stretch/>
        </p:blipFill>
        <p:spPr>
          <a:xfrm>
            <a:off x="0" y="1130573"/>
            <a:ext cx="9144000" cy="4036786"/>
          </a:xfrm>
          <a:prstGeom prst="rect">
            <a:avLst/>
          </a:prstGeom>
          <a:ln>
            <a:noFill/>
          </a:ln>
          <a:effectLst/>
          <a:scene3d>
            <a:camera prst="orthographicFront"/>
            <a:lightRig rig="threePt" dir="t">
              <a:rot lat="0" lon="0" rev="2700000"/>
            </a:lightRig>
          </a:scene3d>
          <a:sp3d/>
        </p:spPr>
      </p:pic>
    </p:spTree>
    <p:extLst>
      <p:ext uri="{BB962C8B-B14F-4D97-AF65-F5344CB8AC3E}">
        <p14:creationId xmlns:p14="http://schemas.microsoft.com/office/powerpoint/2010/main" val="79197444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31237059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77864194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328127"/>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3" y="1169690"/>
            <a:ext cx="3765248" cy="480462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60917262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actoid Slide-REV">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6EB33E"/>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7202" y="1309688"/>
            <a:ext cx="3754107" cy="464234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4"/>
          <p:cNvSpPr>
            <a:spLocks noGrp="1"/>
          </p:cNvSpPr>
          <p:nvPr>
            <p:ph type="body" sz="quarter" idx="10" hasCustomPrompt="1"/>
          </p:nvPr>
        </p:nvSpPr>
        <p:spPr>
          <a:xfrm>
            <a:off x="2753356" y="6407149"/>
            <a:ext cx="4579408" cy="383119"/>
          </a:xfrm>
        </p:spPr>
        <p:txBody>
          <a:bodyPr lIns="0" anchor="ctr" anchorCtr="0">
            <a:noAutofit/>
          </a:bodyPr>
          <a:lstStyle>
            <a:lvl1pPr marL="0" indent="0" algn="r">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cxnSp>
        <p:nvCxnSpPr>
          <p:cNvPr id="10" name="Straight Connector 9"/>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7645400" y="6083261"/>
            <a:ext cx="1176867" cy="781088"/>
          </a:xfrm>
          <a:prstGeom prst="rect">
            <a:avLst/>
          </a:prstGeom>
        </p:spPr>
      </p:pic>
    </p:spTree>
    <p:extLst>
      <p:ext uri="{BB962C8B-B14F-4D97-AF65-F5344CB8AC3E}">
        <p14:creationId xmlns:p14="http://schemas.microsoft.com/office/powerpoint/2010/main" val="334338505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9827591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D9718-ADFA-4FD5-9F0C-CFCF9693E9D6}" type="datetimeFigureOut">
              <a:rPr lang="en-US" smtClean="0"/>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452653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hree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33983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42999" y="2940050"/>
            <a:ext cx="2628000" cy="3186114"/>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045399" y="2940050"/>
            <a:ext cx="2628000" cy="3186114"/>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2"/>
          <p:cNvSpPr>
            <a:spLocks noGrp="1"/>
          </p:cNvSpPr>
          <p:nvPr>
            <p:ph sz="half" idx="11"/>
          </p:nvPr>
        </p:nvSpPr>
        <p:spPr>
          <a:xfrm>
            <a:off x="440598" y="2940050"/>
            <a:ext cx="2628000" cy="3186114"/>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Picture Placeholder 9"/>
          <p:cNvSpPr>
            <a:spLocks noGrp="1"/>
          </p:cNvSpPr>
          <p:nvPr>
            <p:ph type="pic" sz="quarter" idx="12"/>
          </p:nvPr>
        </p:nvSpPr>
        <p:spPr>
          <a:xfrm>
            <a:off x="440598" y="860425"/>
            <a:ext cx="2628040" cy="2079625"/>
          </a:xfrm>
        </p:spPr>
        <p:txBody>
          <a:bodyPr/>
          <a:lstStyle>
            <a:lvl1pPr>
              <a:defRPr>
                <a:solidFill>
                  <a:schemeClr val="bg1"/>
                </a:solidFill>
              </a:defRPr>
            </a:lvl1pPr>
          </a:lstStyle>
          <a:p>
            <a:endParaRPr lang="en-US"/>
          </a:p>
        </p:txBody>
      </p:sp>
      <p:sp>
        <p:nvSpPr>
          <p:cNvPr id="13" name="Picture Placeholder 9"/>
          <p:cNvSpPr>
            <a:spLocks noGrp="1"/>
          </p:cNvSpPr>
          <p:nvPr>
            <p:ph type="pic" sz="quarter" idx="13"/>
          </p:nvPr>
        </p:nvSpPr>
        <p:spPr>
          <a:xfrm>
            <a:off x="6045359" y="860425"/>
            <a:ext cx="2628040" cy="2079625"/>
          </a:xfrm>
        </p:spPr>
        <p:txBody>
          <a:bodyPr/>
          <a:lstStyle>
            <a:lvl1pPr>
              <a:defRPr>
                <a:solidFill>
                  <a:schemeClr val="bg1"/>
                </a:solidFill>
              </a:defRPr>
            </a:lvl1pPr>
          </a:lstStyle>
          <a:p>
            <a:endParaRPr lang="en-US"/>
          </a:p>
        </p:txBody>
      </p:sp>
      <p:sp>
        <p:nvSpPr>
          <p:cNvPr id="15" name="Picture Placeholder 9"/>
          <p:cNvSpPr>
            <a:spLocks noGrp="1"/>
          </p:cNvSpPr>
          <p:nvPr>
            <p:ph type="pic" sz="quarter" idx="14"/>
          </p:nvPr>
        </p:nvSpPr>
        <p:spPr>
          <a:xfrm>
            <a:off x="3242959" y="860425"/>
            <a:ext cx="2628040" cy="2079625"/>
          </a:xfrm>
        </p:spPr>
        <p:txBody>
          <a:bodyPr/>
          <a:lstStyle>
            <a:lvl1pPr>
              <a:defRPr>
                <a:solidFill>
                  <a:schemeClr val="bg1"/>
                </a:solidFill>
              </a:defRPr>
            </a:lvl1pPr>
          </a:lstStyle>
          <a:p>
            <a:endParaRPr lang="en-US"/>
          </a:p>
        </p:txBody>
      </p:sp>
      <p:sp>
        <p:nvSpPr>
          <p:cNvPr id="12" name="Text Placeholder 4"/>
          <p:cNvSpPr>
            <a:spLocks noGrp="1"/>
          </p:cNvSpPr>
          <p:nvPr>
            <p:ph type="body" sz="quarter" idx="10" hasCustomPrompt="1"/>
          </p:nvPr>
        </p:nvSpPr>
        <p:spPr>
          <a:xfrm>
            <a:off x="2753356" y="6407149"/>
            <a:ext cx="4579408" cy="383119"/>
          </a:xfrm>
        </p:spPr>
        <p:txBody>
          <a:bodyPr lIns="0" anchor="ctr" anchorCtr="0">
            <a:noAutofit/>
          </a:bodyPr>
          <a:lstStyle>
            <a:lvl1pPr marL="0" indent="0" algn="r">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cxnSp>
        <p:nvCxnSpPr>
          <p:cNvPr id="14" name="Straight Connector 13"/>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3818" y="6052223"/>
            <a:ext cx="1366898" cy="738045"/>
          </a:xfrm>
          <a:prstGeom prst="rect">
            <a:avLst/>
          </a:prstGeom>
        </p:spPr>
      </p:pic>
    </p:spTree>
    <p:extLst>
      <p:ext uri="{BB962C8B-B14F-4D97-AF65-F5344CB8AC3E}">
        <p14:creationId xmlns:p14="http://schemas.microsoft.com/office/powerpoint/2010/main" val="333346188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95214548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67440208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43053941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1752600"/>
            <a:ext cx="4568968" cy="4378679"/>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smtClean="0"/>
              <a:t>Highlighting</a:t>
            </a:r>
            <a:endParaRPr lang="en-US" dirty="0" smtClean="0"/>
          </a:p>
          <a:p>
            <a:pPr lvl="0"/>
            <a:r>
              <a:rPr lang="en-US" dirty="0" smtClean="0"/>
              <a:t>Use case</a:t>
            </a:r>
          </a:p>
          <a:p>
            <a:pPr lvl="0"/>
            <a:endParaRPr lang="en-US" dirty="0" smtClean="0"/>
          </a:p>
        </p:txBody>
      </p:sp>
      <p:sp>
        <p:nvSpPr>
          <p:cNvPr id="16" name="Picture Placeholder 15"/>
          <p:cNvSpPr>
            <a:spLocks noGrp="1"/>
          </p:cNvSpPr>
          <p:nvPr>
            <p:ph type="pic" sz="quarter" idx="14" hasCustomPrompt="1"/>
          </p:nvPr>
        </p:nvSpPr>
        <p:spPr>
          <a:xfrm>
            <a:off x="5346700" y="1752600"/>
            <a:ext cx="3340100" cy="4378325"/>
          </a:xfrm>
        </p:spPr>
        <p:txBody>
          <a:bodyPr/>
          <a:lstStyle>
            <a:lvl1pPr>
              <a:defRPr baseline="0"/>
            </a:lvl1pPr>
          </a:lstStyle>
          <a:p>
            <a:r>
              <a:rPr lang="en-US" dirty="0" smtClean="0"/>
              <a:t>Representative graphic / map / visual from article</a:t>
            </a:r>
            <a:endParaRPr lang="en-US"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2" y="274642"/>
            <a:ext cx="8150367" cy="574672"/>
          </a:xfrm>
        </p:spPr>
        <p:txBody>
          <a:bodyPr>
            <a:noAutofit/>
          </a:bodyPr>
          <a:lstStyle>
            <a:lvl1pPr marL="0" indent="0" algn="l" defTabSz="457200" rtl="0" eaLnBrk="1" latinLnBrk="0" hangingPunct="1">
              <a:lnSpc>
                <a:spcPct val="120000"/>
              </a:lnSpc>
              <a:spcBef>
                <a:spcPct val="0"/>
              </a:spcBef>
              <a:spcAft>
                <a:spcPts val="300"/>
              </a:spcAft>
              <a:buFont typeface="Arial"/>
              <a:buNone/>
              <a:defRPr lang="en-US" sz="2800" b="1" kern="1200" cap="all" dirty="0" smtClean="0">
                <a:solidFill>
                  <a:srgbClr val="328127"/>
                </a:solidFill>
                <a:latin typeface="Arial"/>
                <a:ea typeface="+mj-ea"/>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Title</a:t>
            </a:r>
            <a:endParaRPr lang="en-US" dirty="0" smtClean="0"/>
          </a:p>
        </p:txBody>
      </p:sp>
      <p:sp>
        <p:nvSpPr>
          <p:cNvPr id="21"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US" smtClean="0"/>
              <a:t>Subhed</a:t>
            </a:r>
          </a:p>
        </p:txBody>
      </p:sp>
    </p:spTree>
    <p:extLst>
      <p:ext uri="{BB962C8B-B14F-4D97-AF65-F5344CB8AC3E}">
        <p14:creationId xmlns:p14="http://schemas.microsoft.com/office/powerpoint/2010/main" val="9412604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1039558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11837066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99001251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5806973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1752600"/>
            <a:ext cx="4568968" cy="4378679"/>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smtClean="0"/>
              <a:t>Highlighting</a:t>
            </a:r>
            <a:endParaRPr lang="en-US" dirty="0" smtClean="0"/>
          </a:p>
          <a:p>
            <a:pPr lvl="0"/>
            <a:r>
              <a:rPr lang="en-US" dirty="0" smtClean="0"/>
              <a:t>Use case</a:t>
            </a:r>
          </a:p>
          <a:p>
            <a:pPr lvl="0"/>
            <a:endParaRPr lang="en-US" dirty="0" smtClean="0"/>
          </a:p>
        </p:txBody>
      </p:sp>
      <p:sp>
        <p:nvSpPr>
          <p:cNvPr id="16" name="Picture Placeholder 15"/>
          <p:cNvSpPr>
            <a:spLocks noGrp="1"/>
          </p:cNvSpPr>
          <p:nvPr>
            <p:ph type="pic" sz="quarter" idx="14" hasCustomPrompt="1"/>
          </p:nvPr>
        </p:nvSpPr>
        <p:spPr>
          <a:xfrm>
            <a:off x="5346700" y="1752600"/>
            <a:ext cx="3340100" cy="4378325"/>
          </a:xfrm>
        </p:spPr>
        <p:txBody>
          <a:bodyPr/>
          <a:lstStyle>
            <a:lvl1pPr>
              <a:defRPr baseline="0"/>
            </a:lvl1pPr>
          </a:lstStyle>
          <a:p>
            <a:r>
              <a:rPr lang="en-US" dirty="0" smtClean="0"/>
              <a:t>Representative graphic / map / visual from article</a:t>
            </a:r>
            <a:endParaRPr lang="en-US"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2" y="274642"/>
            <a:ext cx="8150367" cy="574672"/>
          </a:xfrm>
        </p:spPr>
        <p:txBody>
          <a:bodyPr>
            <a:noAutofit/>
          </a:bodyPr>
          <a:lstStyle>
            <a:lvl1pPr marL="0" indent="0" algn="l" defTabSz="457200" rtl="0" eaLnBrk="1" latinLnBrk="0" hangingPunct="1">
              <a:lnSpc>
                <a:spcPct val="120000"/>
              </a:lnSpc>
              <a:spcBef>
                <a:spcPct val="0"/>
              </a:spcBef>
              <a:spcAft>
                <a:spcPts val="300"/>
              </a:spcAft>
              <a:buFont typeface="Arial"/>
              <a:buNone/>
              <a:defRPr lang="en-US" sz="2800" b="1" kern="1200" cap="all" dirty="0" smtClean="0">
                <a:solidFill>
                  <a:srgbClr val="328127"/>
                </a:solidFill>
                <a:latin typeface="Arial"/>
                <a:ea typeface="+mj-ea"/>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Title</a:t>
            </a:r>
            <a:endParaRPr lang="en-US" dirty="0" smtClean="0"/>
          </a:p>
        </p:txBody>
      </p:sp>
      <p:sp>
        <p:nvSpPr>
          <p:cNvPr id="21"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US" smtClean="0"/>
              <a:t>Subhed</a:t>
            </a:r>
          </a:p>
        </p:txBody>
      </p:sp>
    </p:spTree>
    <p:extLst>
      <p:ext uri="{BB962C8B-B14F-4D97-AF65-F5344CB8AC3E}">
        <p14:creationId xmlns:p14="http://schemas.microsoft.com/office/powerpoint/2010/main" val="1003825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D9718-ADFA-4FD5-9F0C-CFCF9693E9D6}"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2888231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40355404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32812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68400"/>
            <a:ext cx="40386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00538923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6EB33E"/>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54682194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2812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55700"/>
            <a:ext cx="8229600" cy="4970465"/>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15237030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51125313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80346881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0043876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47547892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83634842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9614049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D9718-ADFA-4FD5-9F0C-CFCF9693E9D6}" type="datetimeFigureOut">
              <a:rPr lang="en-US" smtClean="0"/>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1900943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2365873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022497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25258817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80500852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28091523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13830958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4142218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97816918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19607454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8952681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3471445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339837"/>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25223972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Data-in-Use-Case-Study">
    <p:spTree>
      <p:nvGrpSpPr>
        <p:cNvPr id="1" name=""/>
        <p:cNvGrpSpPr/>
        <p:nvPr/>
      </p:nvGrpSpPr>
      <p:grpSpPr>
        <a:xfrm>
          <a:off x="0" y="0"/>
          <a:ext cx="0" cy="0"/>
          <a:chOff x="0" y="0"/>
          <a:chExt cx="0" cy="0"/>
        </a:xfrm>
      </p:grpSpPr>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31371"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15362008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339837"/>
                </a:solidFill>
              </a:defRPr>
            </a:lvl1pPr>
          </a:lstStyle>
          <a:p>
            <a:r>
              <a:rPr lang="en-US" smtClean="0"/>
              <a:t>Click to edit Master title style</a:t>
            </a:r>
            <a:endParaRPr lang="en-US" dirty="0"/>
          </a:p>
        </p:txBody>
      </p:sp>
      <p:cxnSp>
        <p:nvCxnSpPr>
          <p:cNvPr id="6" name="Straight Connector 5"/>
          <p:cNvCxnSpPr/>
          <p:nvPr userDrawn="1"/>
        </p:nvCxnSpPr>
        <p:spPr>
          <a:xfrm>
            <a:off x="440598" y="6349719"/>
            <a:ext cx="7157051"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7597649" y="6056655"/>
            <a:ext cx="1374699" cy="736557"/>
          </a:xfrm>
          <a:prstGeom prst="rect">
            <a:avLst/>
          </a:prstGeom>
        </p:spPr>
      </p:pic>
    </p:spTree>
    <p:extLst>
      <p:ext uri="{BB962C8B-B14F-4D97-AF65-F5344CB8AC3E}">
        <p14:creationId xmlns:p14="http://schemas.microsoft.com/office/powerpoint/2010/main" val="265594329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24783331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Head" type="secHead">
  <p:cSld name="secHead">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defRPr sz="4000" b="1" cap="small"/>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buClr>
                <a:schemeClr val="lt1"/>
              </a:buClr>
              <a:buFont typeface="Calibri"/>
              <a:buNone/>
              <a:defRPr sz="2000">
                <a:solidFill>
                  <a:schemeClr val="lt1"/>
                </a:solidFill>
              </a:defRPr>
            </a:lvl1pPr>
            <a:lvl2pPr marL="457200" indent="0" rtl="0">
              <a:buClr>
                <a:schemeClr val="lt1"/>
              </a:buClr>
              <a:buFont typeface="Calibri"/>
              <a:buNone/>
              <a:defRPr sz="1800">
                <a:solidFill>
                  <a:schemeClr val="lt1"/>
                </a:solidFill>
              </a:defRPr>
            </a:lvl2pPr>
            <a:lvl3pPr marL="914400" indent="0" rtl="0">
              <a:buClr>
                <a:schemeClr val="lt1"/>
              </a:buClr>
              <a:buFont typeface="Calibri"/>
              <a:buNone/>
              <a:defRPr sz="1600">
                <a:solidFill>
                  <a:schemeClr val="lt1"/>
                </a:solidFill>
              </a:defRPr>
            </a:lvl3pPr>
            <a:lvl4pPr marL="1371600" indent="0" rtl="0">
              <a:buClr>
                <a:schemeClr val="lt1"/>
              </a:buClr>
              <a:buFont typeface="Calibri"/>
              <a:buNone/>
              <a:defRPr sz="1400">
                <a:solidFill>
                  <a:schemeClr val="lt1"/>
                </a:solidFill>
              </a:defRPr>
            </a:lvl4pPr>
            <a:lvl5pPr marL="1828800" indent="0" rtl="0">
              <a:buClr>
                <a:schemeClr val="lt1"/>
              </a:buClr>
              <a:buFont typeface="Calibri"/>
              <a:buNone/>
              <a:defRPr sz="1400">
                <a:solidFill>
                  <a:schemeClr val="lt1"/>
                </a:solidFill>
              </a:defRPr>
            </a:lvl5pPr>
            <a:lvl6pPr marL="2286000" indent="0" rtl="0">
              <a:buClr>
                <a:schemeClr val="lt1"/>
              </a:buClr>
              <a:buFont typeface="Calibri"/>
              <a:buNone/>
              <a:defRPr sz="1400">
                <a:solidFill>
                  <a:schemeClr val="lt1"/>
                </a:solidFill>
              </a:defRPr>
            </a:lvl6pPr>
            <a:lvl7pPr marL="2743200" indent="0" rtl="0">
              <a:buClr>
                <a:schemeClr val="lt1"/>
              </a:buClr>
              <a:buFont typeface="Calibri"/>
              <a:buNone/>
              <a:defRPr sz="1400">
                <a:solidFill>
                  <a:schemeClr val="lt1"/>
                </a:solidFill>
              </a:defRPr>
            </a:lvl7pPr>
            <a:lvl8pPr marL="3200400" indent="0" rtl="0">
              <a:buClr>
                <a:schemeClr val="lt1"/>
              </a:buClr>
              <a:buFont typeface="Calibri"/>
              <a:buNone/>
              <a:defRPr sz="1400">
                <a:solidFill>
                  <a:schemeClr val="lt1"/>
                </a:solidFill>
              </a:defRPr>
            </a:lvl8pPr>
            <a:lvl9pPr marL="3657600" indent="0" rtl="0">
              <a:buClr>
                <a:schemeClr val="lt1"/>
              </a:buClr>
              <a:buFont typeface="Calibri"/>
              <a:buNone/>
              <a:defRPr sz="1400">
                <a:solidFill>
                  <a:schemeClr val="lt1"/>
                </a:solidFill>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938413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Obj" type="twoObj">
  <p:cSld name="twoObj">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392238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Calibri"/>
              <a:buNone/>
              <a:defRPr sz="2400" b="1"/>
            </a:lvl1pPr>
            <a:lvl2pPr marL="457200" indent="0" rtl="0">
              <a:buFont typeface="Calibri"/>
              <a:buNone/>
              <a:defRPr sz="2000" b="1"/>
            </a:lvl2pPr>
            <a:lvl3pPr marL="914400" indent="0" rtl="0">
              <a:buFont typeface="Calibri"/>
              <a:buNone/>
              <a:defRPr sz="1800" b="1"/>
            </a:lvl3pPr>
            <a:lvl4pPr marL="1371600" indent="0" rtl="0">
              <a:buFont typeface="Calibri"/>
              <a:buNone/>
              <a:defRPr sz="1600" b="1"/>
            </a:lvl4pPr>
            <a:lvl5pPr marL="1828800" indent="0" rtl="0">
              <a:buFont typeface="Calibri"/>
              <a:buNone/>
              <a:defRPr sz="1600" b="1"/>
            </a:lvl5pPr>
            <a:lvl6pPr marL="2286000" indent="0" rtl="0">
              <a:buFont typeface="Calibri"/>
              <a:buNone/>
              <a:defRPr sz="1600" b="1"/>
            </a:lvl6pPr>
            <a:lvl7pPr marL="2743200" indent="0" rtl="0">
              <a:buFont typeface="Calibri"/>
              <a:buNone/>
              <a:defRPr sz="1600" b="1"/>
            </a:lvl7pPr>
            <a:lvl8pPr marL="3200400" indent="0" rtl="0">
              <a:buFont typeface="Calibri"/>
              <a:buNone/>
              <a:defRPr sz="1600" b="1"/>
            </a:lvl8pPr>
            <a:lvl9pPr marL="3657600" indent="0" rtl="0">
              <a:buFont typeface="Calibri"/>
              <a:buNone/>
              <a:defRPr sz="1600" b="1"/>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1306637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2306266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bjTx" type="objTx">
  <p:cSld name="objTx">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1646400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x" type="picTx">
  <p:cSld name="picTx">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defRPr sz="2000" b="1"/>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buClr>
                <a:schemeClr val="lt1"/>
              </a:buClr>
              <a:buFont typeface="Calibri"/>
              <a:buNone/>
              <a:defRPr sz="3200" b="0" i="0" u="none" strike="noStrike" cap="none" baseline="0">
                <a:solidFill>
                  <a:schemeClr val="lt1"/>
                </a:solidFill>
                <a:latin typeface="Calibri"/>
                <a:ea typeface="Calibri"/>
                <a:cs typeface="Calibri"/>
                <a:sym typeface="Calibri"/>
              </a:defRPr>
            </a:lvl1pPr>
            <a:lvl2pPr marL="457200" marR="0" indent="0" algn="l" rtl="0">
              <a:buClr>
                <a:schemeClr val="lt1"/>
              </a:buClr>
              <a:buFont typeface="Calibri"/>
              <a:buNone/>
              <a:defRPr sz="2800" b="0" i="0" u="none" strike="noStrike" cap="none" baseline="0">
                <a:solidFill>
                  <a:schemeClr val="lt1"/>
                </a:solidFill>
                <a:latin typeface="Calibri"/>
                <a:ea typeface="Calibri"/>
                <a:cs typeface="Calibri"/>
                <a:sym typeface="Calibri"/>
              </a:defRPr>
            </a:lvl2pPr>
            <a:lvl3pPr marL="914400" marR="0" indent="0" algn="l" rtl="0">
              <a:buClr>
                <a:schemeClr val="lt1"/>
              </a:buClr>
              <a:buFont typeface="Calibri"/>
              <a:buNone/>
              <a:defRPr sz="2400" b="0" i="0" u="none" strike="noStrike" cap="none" baseline="0">
                <a:solidFill>
                  <a:schemeClr val="lt1"/>
                </a:solidFill>
                <a:latin typeface="Calibri"/>
                <a:ea typeface="Calibri"/>
                <a:cs typeface="Calibri"/>
                <a:sym typeface="Calibri"/>
              </a:defRPr>
            </a:lvl3pPr>
            <a:lvl4pPr marL="13716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4pPr>
            <a:lvl5pPr marL="18288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5pPr>
            <a:lvl6pPr marL="22860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6pPr>
            <a:lvl7pPr marL="27432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7pPr>
            <a:lvl8pPr marL="32004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8pPr>
            <a:lvl9pPr marL="3657600" marR="0" indent="0" algn="l" rtl="0">
              <a:buClr>
                <a:schemeClr val="lt1"/>
              </a:buClr>
              <a:buFont typeface="Calibri"/>
              <a:buNone/>
              <a:defRPr sz="2000" b="0" i="0" u="none" strike="noStrike" cap="none" baseline="0">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buFont typeface="Calibri"/>
              <a:buNone/>
              <a:defRPr sz="1400"/>
            </a:lvl1pPr>
            <a:lvl2pPr marL="457200" indent="0" rtl="0">
              <a:buFont typeface="Calibri"/>
              <a:buNone/>
              <a:defRPr sz="1200"/>
            </a:lvl2pPr>
            <a:lvl3pPr marL="914400" indent="0" rtl="0">
              <a:buFont typeface="Calibri"/>
              <a:buNone/>
              <a:defRPr sz="1000"/>
            </a:lvl3pPr>
            <a:lvl4pPr marL="1371600" indent="0" rtl="0">
              <a:buFont typeface="Calibri"/>
              <a:buNone/>
              <a:defRPr sz="900"/>
            </a:lvl4pPr>
            <a:lvl5pPr marL="1828800" indent="0" rtl="0">
              <a:buFont typeface="Calibri"/>
              <a:buNone/>
              <a:defRPr sz="900"/>
            </a:lvl5pPr>
            <a:lvl6pPr marL="2286000" indent="0" rtl="0">
              <a:buFont typeface="Calibri"/>
              <a:buNone/>
              <a:defRPr sz="900"/>
            </a:lvl6pPr>
            <a:lvl7pPr marL="2743200" indent="0" rtl="0">
              <a:buFont typeface="Calibri"/>
              <a:buNone/>
              <a:defRPr sz="900"/>
            </a:lvl7pPr>
            <a:lvl8pPr marL="3200400" indent="0" rtl="0">
              <a:buFont typeface="Calibri"/>
              <a:buNone/>
              <a:defRPr sz="900"/>
            </a:lvl8pPr>
            <a:lvl9pPr marL="3657600" indent="0" rtl="0">
              <a:buFont typeface="Calibri"/>
              <a:buNone/>
              <a:defRPr sz="900"/>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4159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D9718-ADFA-4FD5-9F0C-CFCF9693E9D6}"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72FD0-2970-49AA-8CB5-E7250C2F6046}" type="slidenum">
              <a:rPr lang="en-US" smtClean="0"/>
              <a:t>‹#›</a:t>
            </a:fld>
            <a:endParaRPr lang="en-US"/>
          </a:p>
        </p:txBody>
      </p:sp>
    </p:spTree>
    <p:extLst>
      <p:ext uri="{BB962C8B-B14F-4D97-AF65-F5344CB8AC3E}">
        <p14:creationId xmlns:p14="http://schemas.microsoft.com/office/powerpoint/2010/main" val="17603251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Tx" type="vertTx">
  <p:cSld name="vertTx">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2242680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vertTitleAndTx" type="vertTitleAndTx">
  <p:cSld name="vertTitleAndTx">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37909420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6166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lvl1pPr>
              <a:defRPr sz="6000">
                <a:solidFill>
                  <a:schemeClr val="bg1"/>
                </a:solidFill>
                <a:latin typeface="League Gothic" pitchFamily="50" charset="0"/>
              </a:defRPr>
            </a:lvl1pPr>
          </a:lstStyle>
          <a:p>
            <a:r>
              <a:rPr lang="en-US" noProof="0" dirty="0" err="1" smtClean="0"/>
              <a:t>Muokkaa</a:t>
            </a:r>
            <a:r>
              <a:rPr lang="en-US" noProof="0" dirty="0" smtClean="0"/>
              <a:t> </a:t>
            </a:r>
            <a:r>
              <a:rPr lang="en-US" noProof="0" dirty="0" err="1" smtClean="0"/>
              <a:t>perustyyl</a:t>
            </a:r>
            <a:r>
              <a:rPr lang="en-US" noProof="0" dirty="0" smtClean="0"/>
              <a:t>. </a:t>
            </a:r>
            <a:r>
              <a:rPr lang="en-US" noProof="0" dirty="0" err="1" smtClean="0"/>
              <a:t>napsautt</a:t>
            </a:r>
            <a:r>
              <a:rPr lang="en-US" noProof="0" dirty="0" smtClean="0"/>
              <a:t>.</a:t>
            </a:r>
            <a:endParaRPr lang="en-US" noProof="0" dirty="0"/>
          </a:p>
        </p:txBody>
      </p:sp>
      <p:sp>
        <p:nvSpPr>
          <p:cNvPr id="3" name="Sisällön paikkamerkki 2"/>
          <p:cNvSpPr>
            <a:spLocks noGrp="1"/>
          </p:cNvSpPr>
          <p:nvPr>
            <p:ph idx="1"/>
          </p:nvPr>
        </p:nvSpPr>
        <p:spPr/>
        <p:txBody>
          <a:bodyPr/>
          <a:lstStyle>
            <a:lvl1pPr>
              <a:defRPr>
                <a:solidFill>
                  <a:schemeClr val="bg1"/>
                </a:solidFill>
                <a:latin typeface="Lato" panose="020F0502020204030203" pitchFamily="34" charset="0"/>
              </a:defRPr>
            </a:lvl1pPr>
            <a:lvl2pPr>
              <a:defRPr>
                <a:solidFill>
                  <a:schemeClr val="bg1"/>
                </a:solidFill>
                <a:latin typeface="Lato" panose="020F0502020204030203" pitchFamily="34" charset="0"/>
              </a:defRPr>
            </a:lvl2pPr>
            <a:lvl3pPr>
              <a:defRPr>
                <a:solidFill>
                  <a:schemeClr val="bg1"/>
                </a:solidFill>
                <a:latin typeface="Lato" panose="020F0502020204030203" pitchFamily="34" charset="0"/>
              </a:defRPr>
            </a:lvl3pPr>
            <a:lvl4pPr>
              <a:defRPr>
                <a:solidFill>
                  <a:schemeClr val="bg1"/>
                </a:solidFill>
                <a:latin typeface="Lato" panose="020F0502020204030203" pitchFamily="34" charset="0"/>
              </a:defRPr>
            </a:lvl4pPr>
            <a:lvl5pPr>
              <a:defRPr>
                <a:solidFill>
                  <a:schemeClr val="bg1"/>
                </a:solidFill>
                <a:latin typeface="Lato" panose="020F0502020204030203" pitchFamily="34" charset="0"/>
              </a:defRPr>
            </a:lvl5pPr>
          </a:lstStyle>
          <a:p>
            <a:pPr lvl="0"/>
            <a:r>
              <a:rPr lang="en-US" noProof="0" dirty="0" err="1" smtClean="0"/>
              <a:t>Muokkaa</a:t>
            </a:r>
            <a:r>
              <a:rPr lang="en-US" noProof="0" dirty="0" smtClean="0"/>
              <a:t> </a:t>
            </a:r>
            <a:r>
              <a:rPr lang="en-US" noProof="0" dirty="0" err="1" smtClean="0"/>
              <a:t>tekstin</a:t>
            </a:r>
            <a:r>
              <a:rPr lang="en-US" noProof="0" dirty="0" smtClean="0"/>
              <a:t> </a:t>
            </a:r>
            <a:r>
              <a:rPr lang="en-US" noProof="0" dirty="0" err="1" smtClean="0"/>
              <a:t>perustyylejä</a:t>
            </a:r>
            <a:r>
              <a:rPr lang="en-US" noProof="0" dirty="0" smtClean="0"/>
              <a:t> </a:t>
            </a:r>
            <a:r>
              <a:rPr lang="en-US" noProof="0" dirty="0" err="1" smtClean="0"/>
              <a:t>napsauttamalla</a:t>
            </a:r>
            <a:endParaRPr lang="en-US" noProof="0" dirty="0" smtClean="0"/>
          </a:p>
          <a:p>
            <a:pPr lvl="1"/>
            <a:r>
              <a:rPr lang="en-US" noProof="0" dirty="0" err="1" smtClean="0"/>
              <a:t>toinen</a:t>
            </a:r>
            <a:r>
              <a:rPr lang="en-US" noProof="0" dirty="0" smtClean="0"/>
              <a:t> </a:t>
            </a:r>
            <a:r>
              <a:rPr lang="en-US" noProof="0" dirty="0" err="1" smtClean="0"/>
              <a:t>taso</a:t>
            </a:r>
            <a:endParaRPr lang="en-US" noProof="0" dirty="0" smtClean="0"/>
          </a:p>
          <a:p>
            <a:pPr lvl="2"/>
            <a:r>
              <a:rPr lang="en-US" noProof="0" dirty="0" err="1" smtClean="0"/>
              <a:t>kolmas</a:t>
            </a:r>
            <a:r>
              <a:rPr lang="en-US" noProof="0" dirty="0" smtClean="0"/>
              <a:t> </a:t>
            </a:r>
            <a:r>
              <a:rPr lang="en-US" noProof="0" dirty="0" err="1" smtClean="0"/>
              <a:t>taso</a:t>
            </a:r>
            <a:endParaRPr lang="en-US" noProof="0" dirty="0" smtClean="0"/>
          </a:p>
          <a:p>
            <a:pPr lvl="3"/>
            <a:r>
              <a:rPr lang="en-US" noProof="0" dirty="0" err="1" smtClean="0"/>
              <a:t>neljäs</a:t>
            </a:r>
            <a:r>
              <a:rPr lang="en-US" noProof="0" dirty="0" smtClean="0"/>
              <a:t> </a:t>
            </a:r>
            <a:r>
              <a:rPr lang="en-US" noProof="0" dirty="0" err="1" smtClean="0"/>
              <a:t>taso</a:t>
            </a:r>
            <a:endParaRPr lang="en-US" noProof="0" dirty="0" smtClean="0"/>
          </a:p>
          <a:p>
            <a:pPr lvl="4"/>
            <a:r>
              <a:rPr lang="en-US" noProof="0" dirty="0" err="1" smtClean="0"/>
              <a:t>viides</a:t>
            </a:r>
            <a:r>
              <a:rPr lang="en-US" noProof="0" dirty="0" smtClean="0"/>
              <a:t> </a:t>
            </a:r>
            <a:r>
              <a:rPr lang="en-US" noProof="0" dirty="0" err="1" smtClean="0"/>
              <a:t>taso</a:t>
            </a:r>
            <a:endParaRPr lang="en-US" noProof="0" dirty="0"/>
          </a:p>
        </p:txBody>
      </p:sp>
      <p:sp>
        <p:nvSpPr>
          <p:cNvPr id="4" name="Päivämäärän paikkamerkki 3"/>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03810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505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0292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22529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46008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5102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37463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png"/><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5.png"/><Relationship Id="rId5" Type="http://schemas.openxmlformats.org/officeDocument/2006/relationships/slideLayout" Target="../slideLayouts/slideLayout87.xml"/><Relationship Id="rId10" Type="http://schemas.openxmlformats.org/officeDocument/2006/relationships/theme" Target="../theme/theme4.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5.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5.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6.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theme" Target="../theme/theme7.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D9718-ADFA-4FD5-9F0C-CFCF9693E9D6}" type="datetimeFigureOut">
              <a:rPr lang="en-US" smtClean="0"/>
              <a:t>9/21/2015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72FD0-2970-49AA-8CB5-E7250C2F6046}" type="slidenum">
              <a:rPr lang="en-US" smtClean="0"/>
              <a:t>‹#›</a:t>
            </a:fld>
            <a:endParaRPr lang="en-US"/>
          </a:p>
        </p:txBody>
      </p:sp>
    </p:spTree>
    <p:extLst>
      <p:ext uri="{BB962C8B-B14F-4D97-AF65-F5344CB8AC3E}">
        <p14:creationId xmlns:p14="http://schemas.microsoft.com/office/powerpoint/2010/main" val="336747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34" r:id="rId13"/>
    <p:sldLayoutId id="2147483735" r:id="rId14"/>
    <p:sldLayoutId id="2147483748" r:id="rId15"/>
    <p:sldLayoutId id="2147483749" r:id="rId16"/>
    <p:sldLayoutId id="2147483768" r:id="rId17"/>
    <p:sldLayoutId id="2147483873" r:id="rId18"/>
    <p:sldLayoutId id="2147483897" r:id="rId19"/>
    <p:sldLayoutId id="2147483898" r:id="rId20"/>
    <p:sldLayoutId id="2147483899" r:id="rId21"/>
    <p:sldLayoutId id="2147483900"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7000" r="-7000"/>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6" name="Shape 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buClr>
                <a:schemeClr val="lt1"/>
              </a:buClr>
              <a:buFont typeface="Arial"/>
              <a:buChar char="•"/>
              <a:defRPr sz="3200" b="0" i="0" u="none" strike="noStrike" cap="none" baseline="0">
                <a:solidFill>
                  <a:schemeClr val="lt1"/>
                </a:solidFill>
                <a:latin typeface="Calibri"/>
                <a:ea typeface="Calibri"/>
                <a:cs typeface="Calibri"/>
                <a:sym typeface="Calibri"/>
              </a:defRPr>
            </a:lvl1pPr>
            <a:lvl2pPr marL="742950" marR="0" indent="-177800" algn="l" rtl="0">
              <a:spcBef>
                <a:spcPts val="560"/>
              </a:spcBef>
              <a:buClr>
                <a:schemeClr val="lt1"/>
              </a:buClr>
              <a:buFont typeface="Arial"/>
              <a:buChar char="•"/>
              <a:defRPr sz="2800" b="0" i="0" u="none" strike="noStrike" cap="none" baseline="0">
                <a:solidFill>
                  <a:schemeClr val="lt1"/>
                </a:solidFill>
                <a:latin typeface="Calibri"/>
                <a:ea typeface="Calibri"/>
                <a:cs typeface="Calibri"/>
                <a:sym typeface="Calibri"/>
              </a:defRPr>
            </a:lvl2pPr>
            <a:lvl3pPr marL="1143000" marR="0" indent="-136525" algn="l" rtl="0">
              <a:spcBef>
                <a:spcPts val="480"/>
              </a:spcBef>
              <a:buClr>
                <a:schemeClr val="lt1"/>
              </a:buClr>
              <a:buFont typeface="Arial"/>
              <a:buChar char="•"/>
              <a:defRPr sz="2400" b="0" i="0" u="none" strike="noStrike" cap="none" baseline="0">
                <a:solidFill>
                  <a:schemeClr val="lt1"/>
                </a:solidFill>
                <a:latin typeface="Calibri"/>
                <a:ea typeface="Calibri"/>
                <a:cs typeface="Calibri"/>
                <a:sym typeface="Calibri"/>
              </a:defRPr>
            </a:lvl3pPr>
            <a:lvl4pPr marL="16002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4pPr>
            <a:lvl5pPr marL="20574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5pPr>
            <a:lvl6pPr marL="25146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6pPr>
            <a:lvl7pPr marL="29718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7pPr>
            <a:lvl8pPr marL="34290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8pPr>
            <a:lvl9pPr marL="38862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9pPr>
          </a:lstStyle>
          <a:p>
            <a:endParaRPr/>
          </a:p>
        </p:txBody>
      </p:sp>
      <p:sp>
        <p:nvSpPr>
          <p:cNvPr id="7" name="Shape 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kern="0">
              <a:solidFill>
                <a:srgbClr val="FFFFFF"/>
              </a:solidFill>
              <a:rtl val="0"/>
            </a:endParaRPr>
          </a:p>
        </p:txBody>
      </p:sp>
      <p:sp>
        <p:nvSpPr>
          <p:cNvPr id="8" name="Shape 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kern="0">
              <a:solidFill>
                <a:srgbClr val="FFFFFF"/>
              </a:solidFill>
              <a:rtl val="0"/>
            </a:endParaRPr>
          </a:p>
        </p:txBody>
      </p:sp>
      <p:sp>
        <p:nvSpPr>
          <p:cNvPr id="9" name="Shape 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kern="0">
              <a:solidFill>
                <a:srgbClr val="FFFFFF"/>
              </a:solidFill>
              <a:rtl val="0"/>
            </a:endParaRPr>
          </a:p>
        </p:txBody>
      </p:sp>
    </p:spTree>
    <p:extLst>
      <p:ext uri="{BB962C8B-B14F-4D97-AF65-F5344CB8AC3E}">
        <p14:creationId xmlns:p14="http://schemas.microsoft.com/office/powerpoint/2010/main" val="287128955"/>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8" r:id="rId6"/>
    <p:sldLayoutId id="2147483719" r:id="rId7"/>
    <p:sldLayoutId id="2147483720" r:id="rId8"/>
    <p:sldLayoutId id="2147483721" r:id="rId9"/>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52634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1" r:id="rId5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7000" r="-7000"/>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6" name="Shape 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buClr>
                <a:schemeClr val="lt1"/>
              </a:buClr>
              <a:buFont typeface="Arial"/>
              <a:buChar char="•"/>
              <a:defRPr sz="3200" b="0" i="0" u="none" strike="noStrike" cap="none" baseline="0">
                <a:solidFill>
                  <a:schemeClr val="lt1"/>
                </a:solidFill>
                <a:latin typeface="Calibri"/>
                <a:ea typeface="Calibri"/>
                <a:cs typeface="Calibri"/>
                <a:sym typeface="Calibri"/>
              </a:defRPr>
            </a:lvl1pPr>
            <a:lvl2pPr marL="742950" marR="0" indent="-177800" algn="l" rtl="0">
              <a:spcBef>
                <a:spcPts val="560"/>
              </a:spcBef>
              <a:buClr>
                <a:schemeClr val="lt1"/>
              </a:buClr>
              <a:buFont typeface="Arial"/>
              <a:buChar char="•"/>
              <a:defRPr sz="2800" b="0" i="0" u="none" strike="noStrike" cap="none" baseline="0">
                <a:solidFill>
                  <a:schemeClr val="lt1"/>
                </a:solidFill>
                <a:latin typeface="Calibri"/>
                <a:ea typeface="Calibri"/>
                <a:cs typeface="Calibri"/>
                <a:sym typeface="Calibri"/>
              </a:defRPr>
            </a:lvl2pPr>
            <a:lvl3pPr marL="1143000" marR="0" indent="-136525" algn="l" rtl="0">
              <a:spcBef>
                <a:spcPts val="480"/>
              </a:spcBef>
              <a:buClr>
                <a:schemeClr val="lt1"/>
              </a:buClr>
              <a:buFont typeface="Arial"/>
              <a:buChar char="•"/>
              <a:defRPr sz="2400" b="0" i="0" u="none" strike="noStrike" cap="none" baseline="0">
                <a:solidFill>
                  <a:schemeClr val="lt1"/>
                </a:solidFill>
                <a:latin typeface="Calibri"/>
                <a:ea typeface="Calibri"/>
                <a:cs typeface="Calibri"/>
                <a:sym typeface="Calibri"/>
              </a:defRPr>
            </a:lvl3pPr>
            <a:lvl4pPr marL="16002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4pPr>
            <a:lvl5pPr marL="20574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5pPr>
            <a:lvl6pPr marL="25146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6pPr>
            <a:lvl7pPr marL="29718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7pPr>
            <a:lvl8pPr marL="34290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8pPr>
            <a:lvl9pPr marL="38862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9pPr>
          </a:lstStyle>
          <a:p>
            <a:endParaRPr/>
          </a:p>
        </p:txBody>
      </p:sp>
      <p:sp>
        <p:nvSpPr>
          <p:cNvPr id="7" name="Shape 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kern="0">
              <a:solidFill>
                <a:srgbClr val="FFFFFF"/>
              </a:solidFill>
              <a:rtl val="0"/>
            </a:endParaRPr>
          </a:p>
        </p:txBody>
      </p:sp>
      <p:sp>
        <p:nvSpPr>
          <p:cNvPr id="8" name="Shape 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kern="0">
              <a:solidFill>
                <a:srgbClr val="FFFFFF"/>
              </a:solidFill>
              <a:rtl val="0"/>
            </a:endParaRPr>
          </a:p>
        </p:txBody>
      </p:sp>
      <p:sp>
        <p:nvSpPr>
          <p:cNvPr id="9" name="Shape 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chemeClr val="lt1"/>
                </a:solidFill>
                <a:latin typeface="Calibri"/>
                <a:ea typeface="Calibri"/>
                <a:cs typeface="Calibri"/>
                <a:sym typeface="Calibri"/>
              </a:defRPr>
            </a:lvl1pPr>
            <a:lvl2pPr marL="457200" marR="0" indent="0" algn="l" rtl="0">
              <a:defRPr sz="1800" b="0" i="0" u="none" strike="noStrike" cap="none" baseline="0">
                <a:solidFill>
                  <a:schemeClr val="lt1"/>
                </a:solidFill>
                <a:latin typeface="Calibri"/>
                <a:ea typeface="Calibri"/>
                <a:cs typeface="Calibri"/>
                <a:sym typeface="Calibri"/>
              </a:defRPr>
            </a:lvl2pPr>
            <a:lvl3pPr marL="914400" marR="0" indent="0" algn="l" rtl="0">
              <a:defRPr sz="1800" b="0" i="0" u="none" strike="noStrike" cap="none" baseline="0">
                <a:solidFill>
                  <a:schemeClr val="lt1"/>
                </a:solidFill>
                <a:latin typeface="Calibri"/>
                <a:ea typeface="Calibri"/>
                <a:cs typeface="Calibri"/>
                <a:sym typeface="Calibri"/>
              </a:defRPr>
            </a:lvl3pPr>
            <a:lvl4pPr marL="1371600" marR="0" indent="0" algn="l" rtl="0">
              <a:defRPr sz="1800" b="0" i="0" u="none" strike="noStrike" cap="none" baseline="0">
                <a:solidFill>
                  <a:schemeClr val="lt1"/>
                </a:solidFill>
                <a:latin typeface="Calibri"/>
                <a:ea typeface="Calibri"/>
                <a:cs typeface="Calibri"/>
                <a:sym typeface="Calibri"/>
              </a:defRPr>
            </a:lvl4pPr>
            <a:lvl5pPr marL="1828800" marR="0" indent="0" algn="l" rtl="0">
              <a:defRPr sz="1800" b="0" i="0" u="none" strike="noStrike" cap="none" baseline="0">
                <a:solidFill>
                  <a:schemeClr val="lt1"/>
                </a:solidFill>
                <a:latin typeface="Calibri"/>
                <a:ea typeface="Calibri"/>
                <a:cs typeface="Calibri"/>
                <a:sym typeface="Calibri"/>
              </a:defRPr>
            </a:lvl5pPr>
            <a:lvl6pPr marL="2286000" marR="0" indent="0" algn="l" rtl="0">
              <a:defRPr sz="1800" b="0" i="0" u="none" strike="noStrike" cap="none" baseline="0">
                <a:solidFill>
                  <a:schemeClr val="lt1"/>
                </a:solidFill>
                <a:latin typeface="Calibri"/>
                <a:ea typeface="Calibri"/>
                <a:cs typeface="Calibri"/>
                <a:sym typeface="Calibri"/>
              </a:defRPr>
            </a:lvl6pPr>
            <a:lvl7pPr marL="2743200" marR="0" indent="0" algn="l" rtl="0">
              <a:defRPr sz="1800" b="0" i="0" u="none" strike="noStrike" cap="none" baseline="0">
                <a:solidFill>
                  <a:schemeClr val="lt1"/>
                </a:solidFill>
                <a:latin typeface="Calibri"/>
                <a:ea typeface="Calibri"/>
                <a:cs typeface="Calibri"/>
                <a:sym typeface="Calibri"/>
              </a:defRPr>
            </a:lvl7pPr>
            <a:lvl8pPr marL="3200400" marR="0" indent="0" algn="l" rtl="0">
              <a:defRPr sz="1800" b="0" i="0" u="none" strike="noStrike" cap="none" baseline="0">
                <a:solidFill>
                  <a:schemeClr val="lt1"/>
                </a:solidFill>
                <a:latin typeface="Calibri"/>
                <a:ea typeface="Calibri"/>
                <a:cs typeface="Calibri"/>
                <a:sym typeface="Calibri"/>
              </a:defRPr>
            </a:lvl8pPr>
            <a:lvl9pPr marL="3657600" marR="0" indent="0" algn="l" rtl="0">
              <a:defRPr sz="1800" b="0" i="0" u="none" strike="noStrike" cap="none" baseline="0">
                <a:solidFill>
                  <a:schemeClr val="lt1"/>
                </a:solidFill>
                <a:latin typeface="Calibri"/>
                <a:ea typeface="Calibri"/>
                <a:cs typeface="Calibri"/>
                <a:sym typeface="Calibri"/>
              </a:defRPr>
            </a:lvl9pPr>
          </a:lstStyle>
          <a:p>
            <a:endParaRPr kern="0">
              <a:solidFill>
                <a:srgbClr val="FFFFFF"/>
              </a:solidFill>
              <a:rtl val="0"/>
            </a:endParaRPr>
          </a:p>
        </p:txBody>
      </p:sp>
    </p:spTree>
    <p:extLst>
      <p:ext uri="{BB962C8B-B14F-4D97-AF65-F5344CB8AC3E}">
        <p14:creationId xmlns:p14="http://schemas.microsoft.com/office/powerpoint/2010/main" val="4265396390"/>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2AF66-0BE7-423D-A1D1-0E9F1936AD3A}" type="datetimeFigureOut">
              <a:rPr lang="fi-FI" smtClean="0">
                <a:solidFill>
                  <a:prstClr val="black">
                    <a:tint val="75000"/>
                  </a:prstClr>
                </a:solidFill>
              </a:rPr>
              <a:pPr/>
              <a:t>21.9.2015</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91F16-78E2-4C6D-9D0C-86236917104C}"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1806037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16378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D9718-ADFA-4FD5-9F0C-CFCF9693E9D6}" type="datetimeFigureOut">
              <a:rPr lang="en-US" smtClean="0">
                <a:solidFill>
                  <a:prstClr val="black">
                    <a:tint val="75000"/>
                  </a:prstClr>
                </a:solidFill>
              </a:rPr>
              <a:pPr/>
              <a:t>9/21/2015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72FD0-2970-49AA-8CB5-E7250C2F60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60101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3.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www.gbif.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www.gbif.org/analytics/globa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gbif.org" TargetMode="Externa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hyperlink" Target="mailto:comms@gbif.org|" TargetMode="External"/><Relationship Id="rId2" Type="http://schemas.openxmlformats.org/officeDocument/2006/relationships/image" Target="../media/image50.tiff"/><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chart" Target="../charts/char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3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1.xml"/><Relationship Id="rId5" Type="http://schemas.openxmlformats.org/officeDocument/2006/relationships/image" Target="../media/image77.pn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2.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2.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2.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81.xml"/><Relationship Id="rId6" Type="http://schemas.openxmlformats.org/officeDocument/2006/relationships/image" Target="../media/image90.jpeg"/><Relationship Id="rId11" Type="http://schemas.openxmlformats.org/officeDocument/2006/relationships/image" Target="../media/image95.gif"/><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9586" b="23848"/>
          <a:stretch/>
        </p:blipFill>
        <p:spPr>
          <a:xfrm>
            <a:off x="0" y="1706879"/>
            <a:ext cx="9144000" cy="2936241"/>
          </a:xfrm>
          <a:prstGeom prst="rect">
            <a:avLst/>
          </a:prstGeom>
          <a:ln>
            <a:noFill/>
          </a:ln>
          <a:effectLst/>
          <a:scene3d>
            <a:camera prst="orthographicFront"/>
            <a:lightRig rig="threePt" dir="t">
              <a:rot lat="0" lon="0" rev="2700000"/>
            </a:lightRig>
          </a:scene3d>
          <a:sp3d/>
        </p:spPr>
      </p:pic>
      <p:sp>
        <p:nvSpPr>
          <p:cNvPr id="3" name="Title 2"/>
          <p:cNvSpPr>
            <a:spLocks noGrp="1"/>
          </p:cNvSpPr>
          <p:nvPr>
            <p:ph type="title"/>
          </p:nvPr>
        </p:nvSpPr>
        <p:spPr>
          <a:xfrm>
            <a:off x="179512" y="2132856"/>
            <a:ext cx="8703404" cy="3234267"/>
          </a:xfrm>
        </p:spPr>
        <p:txBody>
          <a:bodyPr/>
          <a:lstStyle/>
          <a:p>
            <a:r>
              <a:rPr lang="en-US" sz="3200" b="1" dirty="0"/>
              <a:t>Biodiversity informatics and fungal data</a:t>
            </a:r>
            <a:endParaRPr lang="en-GB" sz="3200" b="1" dirty="0"/>
          </a:p>
        </p:txBody>
      </p:sp>
      <p:sp>
        <p:nvSpPr>
          <p:cNvPr id="4" name="Text Placeholder 3"/>
          <p:cNvSpPr>
            <a:spLocks noGrp="1"/>
          </p:cNvSpPr>
          <p:nvPr>
            <p:ph type="body" idx="1"/>
          </p:nvPr>
        </p:nvSpPr>
        <p:spPr/>
        <p:txBody>
          <a:bodyPr/>
          <a:lstStyle/>
          <a:p>
            <a:r>
              <a:rPr lang="en-US" dirty="0"/>
              <a:t>Dmitry Schigel</a:t>
            </a:r>
            <a:endParaRPr lang="en-GB" dirty="0"/>
          </a:p>
        </p:txBody>
      </p:sp>
    </p:spTree>
    <p:extLst>
      <p:ext uri="{BB962C8B-B14F-4D97-AF65-F5344CB8AC3E}">
        <p14:creationId xmlns:p14="http://schemas.microsoft.com/office/powerpoint/2010/main" val="1535766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b="1" dirty="0" smtClean="0">
                <a:solidFill>
                  <a:schemeClr val="tx1"/>
                </a:solidFill>
                <a:latin typeface="+mj-lt"/>
              </a:rPr>
              <a:t>Tools – GIS</a:t>
            </a:r>
            <a:endParaRPr lang="en-US" sz="4400" b="1" dirty="0">
              <a:solidFill>
                <a:schemeClr val="tx1"/>
              </a:solidFill>
              <a:latin typeface="+mj-lt"/>
            </a:endParaRPr>
          </a:p>
        </p:txBody>
      </p:sp>
      <p:sp>
        <p:nvSpPr>
          <p:cNvPr id="4" name="Content Placeholder 2"/>
          <p:cNvSpPr>
            <a:spLocks noGrp="1"/>
          </p:cNvSpPr>
          <p:nvPr>
            <p:ph idx="1"/>
          </p:nvPr>
        </p:nvSpPr>
        <p:spPr>
          <a:xfrm>
            <a:off x="457200" y="1600200"/>
            <a:ext cx="8229600" cy="4525963"/>
          </a:xfrm>
        </p:spPr>
        <p:txBody>
          <a:bodyPr/>
          <a:lstStyle/>
          <a:p>
            <a:pPr>
              <a:spcBef>
                <a:spcPts val="1200"/>
              </a:spcBef>
              <a:spcAft>
                <a:spcPts val="600"/>
              </a:spcAft>
            </a:pPr>
            <a:r>
              <a:rPr lang="en-US" dirty="0" smtClean="0">
                <a:solidFill>
                  <a:schemeClr val="tx1"/>
                </a:solidFill>
                <a:latin typeface="+mn-lt"/>
              </a:rPr>
              <a:t>Geographic Information System</a:t>
            </a:r>
          </a:p>
          <a:p>
            <a:pPr>
              <a:spcBef>
                <a:spcPts val="1200"/>
              </a:spcBef>
              <a:spcAft>
                <a:spcPts val="600"/>
              </a:spcAft>
            </a:pPr>
            <a:r>
              <a:rPr lang="en-US" dirty="0" smtClean="0">
                <a:solidFill>
                  <a:schemeClr val="tx1"/>
                </a:solidFill>
                <a:latin typeface="+mn-lt"/>
              </a:rPr>
              <a:t>Unavoidable if doing anything serious with spatial data</a:t>
            </a:r>
          </a:p>
          <a:p>
            <a:pPr>
              <a:spcBef>
                <a:spcPts val="1200"/>
              </a:spcBef>
              <a:spcAft>
                <a:spcPts val="600"/>
              </a:spcAft>
            </a:pPr>
            <a:r>
              <a:rPr lang="en-US" dirty="0" smtClean="0">
                <a:solidFill>
                  <a:schemeClr val="tx1"/>
                </a:solidFill>
                <a:latin typeface="+mn-lt"/>
              </a:rPr>
              <a:t>Excellent for: </a:t>
            </a:r>
          </a:p>
          <a:p>
            <a:pPr lvl="1">
              <a:spcBef>
                <a:spcPts val="1200"/>
              </a:spcBef>
              <a:spcAft>
                <a:spcPts val="600"/>
              </a:spcAft>
            </a:pPr>
            <a:r>
              <a:rPr lang="en-US" dirty="0" smtClean="0">
                <a:solidFill>
                  <a:schemeClr val="tx1"/>
                </a:solidFill>
                <a:latin typeface="+mn-lt"/>
              </a:rPr>
              <a:t>Data entry</a:t>
            </a:r>
          </a:p>
          <a:p>
            <a:pPr lvl="1">
              <a:spcBef>
                <a:spcPts val="1200"/>
              </a:spcBef>
              <a:spcAft>
                <a:spcPts val="600"/>
              </a:spcAft>
            </a:pPr>
            <a:r>
              <a:rPr lang="en-US" dirty="0">
                <a:solidFill>
                  <a:schemeClr val="tx1"/>
                </a:solidFill>
                <a:latin typeface="+mn-lt"/>
              </a:rPr>
              <a:t>E</a:t>
            </a:r>
            <a:r>
              <a:rPr lang="en-US" dirty="0" smtClean="0">
                <a:solidFill>
                  <a:schemeClr val="tx1"/>
                </a:solidFill>
                <a:latin typeface="+mn-lt"/>
              </a:rPr>
              <a:t>xploratory analyses</a:t>
            </a:r>
          </a:p>
          <a:p>
            <a:pPr lvl="1">
              <a:spcBef>
                <a:spcPts val="1200"/>
              </a:spcBef>
              <a:spcAft>
                <a:spcPts val="600"/>
              </a:spcAft>
            </a:pPr>
            <a:r>
              <a:rPr lang="en-US" dirty="0">
                <a:solidFill>
                  <a:schemeClr val="tx1"/>
                </a:solidFill>
                <a:latin typeface="+mn-lt"/>
              </a:rPr>
              <a:t>Q</a:t>
            </a:r>
            <a:r>
              <a:rPr lang="en-US" dirty="0" smtClean="0">
                <a:solidFill>
                  <a:schemeClr val="tx1"/>
                </a:solidFill>
                <a:latin typeface="+mn-lt"/>
              </a:rPr>
              <a:t>uality control</a:t>
            </a:r>
            <a:endParaRPr lang="en-US" dirty="0">
              <a:solidFill>
                <a:schemeClr val="tx1"/>
              </a:solidFill>
              <a:latin typeface="+mn-lt"/>
            </a:endParaRPr>
          </a:p>
        </p:txBody>
      </p:sp>
      <p:pic>
        <p:nvPicPr>
          <p:cNvPr id="5" name="Picture 2" descr="C:\Users\localadmin_jlehtoma\Dropbox\Courses\ForBio14\Lectures\Lecture5\Images\QG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40968"/>
            <a:ext cx="4353447" cy="3270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48264" y="6412686"/>
            <a:ext cx="2046651"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pic>
        <p:nvPicPr>
          <p:cNvPr id="7" name="Picture 2" descr="http://2012books.lardbucket.org/books/geographic-information-system-basics/section_06/8c5c63aacfa3743ed4962745a77d782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88640"/>
            <a:ext cx="1689151" cy="209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6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b="1" dirty="0" smtClean="0">
                <a:solidFill>
                  <a:schemeClr val="tx1"/>
                </a:solidFill>
                <a:latin typeface="+mj-lt"/>
              </a:rPr>
              <a:t>Tools – Programmatic tools</a:t>
            </a:r>
            <a:endParaRPr lang="en-US" sz="4400" b="1" dirty="0">
              <a:solidFill>
                <a:schemeClr val="tx1"/>
              </a:solidFill>
              <a:latin typeface="+mj-lt"/>
            </a:endParaRPr>
          </a:p>
        </p:txBody>
      </p:sp>
      <p:sp>
        <p:nvSpPr>
          <p:cNvPr id="4" name="Content Placeholder 2"/>
          <p:cNvSpPr>
            <a:spLocks noGrp="1"/>
          </p:cNvSpPr>
          <p:nvPr>
            <p:ph idx="1"/>
          </p:nvPr>
        </p:nvSpPr>
        <p:spPr>
          <a:xfrm>
            <a:off x="457200" y="1600200"/>
            <a:ext cx="8229600" cy="4525963"/>
          </a:xfrm>
        </p:spPr>
        <p:txBody>
          <a:bodyPr/>
          <a:lstStyle/>
          <a:p>
            <a:pPr>
              <a:spcBef>
                <a:spcPts val="1200"/>
              </a:spcBef>
              <a:spcAft>
                <a:spcPts val="600"/>
              </a:spcAft>
            </a:pPr>
            <a:r>
              <a:rPr lang="en-US" dirty="0" smtClean="0">
                <a:solidFill>
                  <a:schemeClr val="tx1"/>
                </a:solidFill>
                <a:latin typeface="+mn-lt"/>
              </a:rPr>
              <a:t>Many languages such as </a:t>
            </a:r>
            <a:r>
              <a:rPr lang="en-US" dirty="0" smtClean="0">
                <a:solidFill>
                  <a:srgbClr val="00B050"/>
                </a:solidFill>
                <a:latin typeface="+mn-lt"/>
              </a:rPr>
              <a:t>R</a:t>
            </a:r>
            <a:r>
              <a:rPr lang="en-US" dirty="0" smtClean="0">
                <a:solidFill>
                  <a:schemeClr val="tx1"/>
                </a:solidFill>
                <a:latin typeface="+mn-lt"/>
              </a:rPr>
              <a:t> and </a:t>
            </a:r>
            <a:r>
              <a:rPr lang="en-US" dirty="0" smtClean="0">
                <a:solidFill>
                  <a:srgbClr val="00B050"/>
                </a:solidFill>
                <a:latin typeface="+mn-lt"/>
              </a:rPr>
              <a:t>Python</a:t>
            </a:r>
            <a:r>
              <a:rPr lang="en-US" dirty="0" smtClean="0">
                <a:solidFill>
                  <a:schemeClr val="tx1"/>
                </a:solidFill>
                <a:latin typeface="+mn-lt"/>
              </a:rPr>
              <a:t> have extensive spatial capabilities</a:t>
            </a:r>
          </a:p>
          <a:p>
            <a:pPr>
              <a:spcBef>
                <a:spcPts val="1200"/>
              </a:spcBef>
              <a:spcAft>
                <a:spcPts val="600"/>
              </a:spcAft>
            </a:pPr>
            <a:r>
              <a:rPr lang="en-US" dirty="0" smtClean="0">
                <a:solidFill>
                  <a:schemeClr val="tx1"/>
                </a:solidFill>
                <a:latin typeface="+mn-lt"/>
              </a:rPr>
              <a:t>Maximal flexibility and power</a:t>
            </a:r>
          </a:p>
          <a:p>
            <a:pPr>
              <a:spcBef>
                <a:spcPts val="1200"/>
              </a:spcBef>
              <a:spcAft>
                <a:spcPts val="600"/>
              </a:spcAft>
            </a:pPr>
            <a:r>
              <a:rPr lang="en-US" dirty="0" smtClean="0">
                <a:solidFill>
                  <a:schemeClr val="tx1"/>
                </a:solidFill>
                <a:latin typeface="+mn-lt"/>
              </a:rPr>
              <a:t>Isolate repetitive tasks into functions/packages/libraries</a:t>
            </a:r>
          </a:p>
          <a:p>
            <a:pPr>
              <a:spcBef>
                <a:spcPts val="1200"/>
              </a:spcBef>
              <a:spcAft>
                <a:spcPts val="600"/>
              </a:spcAft>
            </a:pPr>
            <a:r>
              <a:rPr lang="en-US" dirty="0" smtClean="0">
                <a:solidFill>
                  <a:schemeClr val="tx1"/>
                </a:solidFill>
                <a:latin typeface="+mn-lt"/>
              </a:rPr>
              <a:t>A script is a complete documentation of what was done</a:t>
            </a:r>
            <a:endParaRPr lang="en-US" dirty="0">
              <a:solidFill>
                <a:schemeClr val="tx1"/>
              </a:solidFill>
              <a:latin typeface="+mn-lt"/>
            </a:endParaRPr>
          </a:p>
        </p:txBody>
      </p:sp>
      <p:pic>
        <p:nvPicPr>
          <p:cNvPr id="4098" name="Picture 2" descr="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5768376"/>
            <a:ext cx="1152637" cy="8760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python.org/static/community_logos/python-logo-master-v3-TM.png"/>
          <p:cNvPicPr>
            <a:picLocks noChangeAspect="1" noChangeArrowheads="1"/>
          </p:cNvPicPr>
          <p:nvPr/>
        </p:nvPicPr>
        <p:blipFill rotWithShape="1">
          <a:blip r:embed="rId3">
            <a:extLst>
              <a:ext uri="{28A0092B-C50C-407E-A947-70E740481C1C}">
                <a14:useLocalDpi xmlns:a14="http://schemas.microsoft.com/office/drawing/2010/main" val="0"/>
              </a:ext>
            </a:extLst>
          </a:blip>
          <a:srcRect l="9784" t="13623" r="6296" b="20029"/>
          <a:stretch/>
        </p:blipFill>
        <p:spPr bwMode="auto">
          <a:xfrm>
            <a:off x="5539990" y="5768377"/>
            <a:ext cx="3280357" cy="876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40" y="6414763"/>
            <a:ext cx="2046651"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spTree>
    <p:extLst>
      <p:ext uri="{BB962C8B-B14F-4D97-AF65-F5344CB8AC3E}">
        <p14:creationId xmlns:p14="http://schemas.microsoft.com/office/powerpoint/2010/main" val="1094095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tx1"/>
                </a:solidFill>
                <a:latin typeface="+mj-lt"/>
              </a:rPr>
              <a:t>Tools – Recommendations</a:t>
            </a:r>
            <a:endParaRPr lang="en-US" b="1" dirty="0">
              <a:solidFill>
                <a:schemeClr val="tx1"/>
              </a:solidFill>
              <a:latin typeface="+mj-lt"/>
            </a:endParaRPr>
          </a:p>
        </p:txBody>
      </p:sp>
      <p:sp>
        <p:nvSpPr>
          <p:cNvPr id="3" name="Content Placeholder 2"/>
          <p:cNvSpPr>
            <a:spLocks noGrp="1"/>
          </p:cNvSpPr>
          <p:nvPr>
            <p:ph idx="1"/>
          </p:nvPr>
        </p:nvSpPr>
        <p:spPr>
          <a:xfrm>
            <a:off x="457200" y="1855365"/>
            <a:ext cx="8229600" cy="4525963"/>
          </a:xfrm>
        </p:spPr>
        <p:txBody>
          <a:bodyPr/>
          <a:lstStyle/>
          <a:p>
            <a:pPr>
              <a:spcBef>
                <a:spcPts val="1200"/>
              </a:spcBef>
              <a:spcAft>
                <a:spcPts val="600"/>
              </a:spcAft>
            </a:pPr>
            <a:r>
              <a:rPr lang="en-US" dirty="0" smtClean="0">
                <a:solidFill>
                  <a:schemeClr val="tx1"/>
                </a:solidFill>
                <a:latin typeface="+mn-lt"/>
              </a:rPr>
              <a:t>It’s worth importing your spatial data to a GIS for quality control </a:t>
            </a:r>
          </a:p>
          <a:p>
            <a:pPr>
              <a:spcBef>
                <a:spcPts val="1200"/>
              </a:spcBef>
              <a:spcAft>
                <a:spcPts val="600"/>
              </a:spcAft>
            </a:pPr>
            <a:r>
              <a:rPr lang="en-US" dirty="0" smtClean="0">
                <a:solidFill>
                  <a:schemeClr val="tx1"/>
                </a:solidFill>
                <a:latin typeface="+mn-lt"/>
              </a:rPr>
              <a:t>Doing stats in R? </a:t>
            </a:r>
            <a:r>
              <a:rPr lang="en-US" dirty="0">
                <a:solidFill>
                  <a:schemeClr val="tx1"/>
                </a:solidFill>
                <a:latin typeface="+mn-lt"/>
              </a:rPr>
              <a:t>U</a:t>
            </a:r>
            <a:r>
              <a:rPr lang="en-US" dirty="0" smtClean="0">
                <a:solidFill>
                  <a:schemeClr val="tx1"/>
                </a:solidFill>
                <a:latin typeface="+mn-lt"/>
              </a:rPr>
              <a:t>se programmatic tools for spatial data too!</a:t>
            </a:r>
          </a:p>
          <a:p>
            <a:pPr>
              <a:spcBef>
                <a:spcPts val="1200"/>
              </a:spcBef>
              <a:spcAft>
                <a:spcPts val="600"/>
              </a:spcAft>
            </a:pPr>
            <a:r>
              <a:rPr lang="en-US" dirty="0" smtClean="0">
                <a:solidFill>
                  <a:schemeClr val="tx1"/>
                </a:solidFill>
                <a:latin typeface="+mn-lt"/>
              </a:rPr>
              <a:t>For large datasets and performance, consider a database-approach </a:t>
            </a:r>
            <a:endParaRPr lang="en-US" dirty="0">
              <a:solidFill>
                <a:schemeClr val="tx1"/>
              </a:solidFill>
              <a:latin typeface="+mn-lt"/>
            </a:endParaRPr>
          </a:p>
        </p:txBody>
      </p:sp>
      <p:sp>
        <p:nvSpPr>
          <p:cNvPr id="5" name="TextBox 4"/>
          <p:cNvSpPr txBox="1"/>
          <p:nvPr/>
        </p:nvSpPr>
        <p:spPr>
          <a:xfrm>
            <a:off x="6948264" y="6412686"/>
            <a:ext cx="2046651"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spTree>
    <p:extLst>
      <p:ext uri="{BB962C8B-B14F-4D97-AF65-F5344CB8AC3E}">
        <p14:creationId xmlns:p14="http://schemas.microsoft.com/office/powerpoint/2010/main" val="94991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localadmin_jlehtoma\Dropbox\Courses\ForBio14\Lectures\Lecture5\Images\gradu_workfl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9001000" cy="57279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96" y="6505599"/>
            <a:ext cx="4536504" cy="307777"/>
          </a:xfrm>
          <a:prstGeom prst="rect">
            <a:avLst/>
          </a:prstGeom>
          <a:noFill/>
        </p:spPr>
        <p:txBody>
          <a:bodyPr wrap="square" rtlCol="0">
            <a:spAutoFit/>
          </a:bodyPr>
          <a:lstStyle/>
          <a:p>
            <a:r>
              <a:rPr lang="fi-FI" sz="1400" dirty="0" smtClean="0">
                <a:solidFill>
                  <a:prstClr val="black">
                    <a:lumMod val="65000"/>
                    <a:lumOff val="35000"/>
                  </a:prstClr>
                </a:solidFill>
              </a:rPr>
              <a:t>Image: Joona Lehtomäki (CC-BY </a:t>
            </a:r>
            <a:r>
              <a:rPr lang="fi-FI" sz="1400" dirty="0">
                <a:solidFill>
                  <a:prstClr val="black">
                    <a:lumMod val="65000"/>
                    <a:lumOff val="35000"/>
                  </a:prstClr>
                </a:solidFill>
              </a:rPr>
              <a:t>4</a:t>
            </a:r>
            <a:r>
              <a:rPr lang="fi-FI" sz="1400" dirty="0" smtClean="0">
                <a:solidFill>
                  <a:prstClr val="black">
                    <a:lumMod val="65000"/>
                    <a:lumOff val="35000"/>
                  </a:prstClr>
                </a:solidFill>
              </a:rPr>
              <a:t>.0)</a:t>
            </a:r>
            <a:endParaRPr lang="fi-FI" sz="1400" dirty="0">
              <a:solidFill>
                <a:prstClr val="black">
                  <a:lumMod val="65000"/>
                  <a:lumOff val="35000"/>
                </a:prstClr>
              </a:solidFill>
            </a:endParaRPr>
          </a:p>
        </p:txBody>
      </p:sp>
    </p:spTree>
    <p:extLst>
      <p:ext uri="{BB962C8B-B14F-4D97-AF65-F5344CB8AC3E}">
        <p14:creationId xmlns:p14="http://schemas.microsoft.com/office/powerpoint/2010/main" val="91352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88640"/>
            <a:ext cx="8229600" cy="1143000"/>
          </a:xfrm>
        </p:spPr>
        <p:txBody>
          <a:bodyPr/>
          <a:lstStyle/>
          <a:p>
            <a:r>
              <a:rPr lang="en-US" b="1" dirty="0" smtClean="0"/>
              <a:t>e-Mycology</a:t>
            </a:r>
            <a:endParaRPr lang="en-US" b="1" dirty="0"/>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Index </a:t>
            </a:r>
            <a:r>
              <a:rPr lang="en-US" dirty="0" err="1" smtClean="0"/>
              <a:t>Fungorum</a:t>
            </a:r>
            <a:r>
              <a:rPr lang="en-US" dirty="0" smtClean="0"/>
              <a:t> &amp; </a:t>
            </a:r>
            <a:r>
              <a:rPr lang="en-US" dirty="0" err="1" smtClean="0"/>
              <a:t>MycoBank</a:t>
            </a:r>
            <a:endParaRPr lang="en-US" dirty="0"/>
          </a:p>
          <a:p>
            <a:r>
              <a:rPr lang="en-US" dirty="0"/>
              <a:t>UNITE &amp; </a:t>
            </a:r>
            <a:r>
              <a:rPr lang="en-US" dirty="0" err="1" smtClean="0"/>
              <a:t>PlutoF</a:t>
            </a:r>
            <a:endParaRPr lang="en-US" dirty="0" smtClean="0"/>
          </a:p>
          <a:p>
            <a:r>
              <a:rPr lang="en-US" dirty="0" err="1" smtClean="0"/>
              <a:t>Cybertruffle</a:t>
            </a:r>
            <a:endParaRPr lang="en-US" dirty="0" smtClean="0"/>
          </a:p>
          <a:p>
            <a:r>
              <a:rPr lang="en-US" dirty="0" smtClean="0"/>
              <a:t>Regional and national portals and databases</a:t>
            </a:r>
          </a:p>
          <a:p>
            <a:r>
              <a:rPr lang="en-US" dirty="0" smtClean="0"/>
              <a:t>Thematic </a:t>
            </a:r>
            <a:r>
              <a:rPr lang="en-US" dirty="0"/>
              <a:t>portals and </a:t>
            </a:r>
            <a:r>
              <a:rPr lang="en-US" dirty="0" smtClean="0"/>
              <a:t>databases</a:t>
            </a:r>
          </a:p>
          <a:p>
            <a:r>
              <a:rPr lang="en-US" dirty="0" smtClean="0"/>
              <a:t>General biological portals with mycological content</a:t>
            </a:r>
          </a:p>
          <a:p>
            <a:r>
              <a:rPr lang="en-US" dirty="0" smtClean="0"/>
              <a:t>e-</a:t>
            </a:r>
            <a:r>
              <a:rPr lang="en-US" dirty="0" err="1" smtClean="0"/>
              <a:t>publicaftions</a:t>
            </a:r>
            <a:r>
              <a:rPr lang="en-US" dirty="0" smtClean="0"/>
              <a:t> and data repositories</a:t>
            </a:r>
            <a:endParaRPr lang="en-US" dirty="0"/>
          </a:p>
        </p:txBody>
      </p:sp>
    </p:spTree>
    <p:extLst>
      <p:ext uri="{BB962C8B-B14F-4D97-AF65-F5344CB8AC3E}">
        <p14:creationId xmlns:p14="http://schemas.microsoft.com/office/powerpoint/2010/main" val="476976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Next-generation sequencing</a:t>
            </a:r>
            <a:r>
              <a:rPr lang="en-US" dirty="0"/>
              <a:t>:</a:t>
            </a:r>
            <a:r>
              <a:rPr lang="en-US" dirty="0" smtClean="0"/>
              <a:t/>
            </a:r>
            <a:br>
              <a:rPr lang="en-US" dirty="0" smtClean="0"/>
            </a:br>
            <a:r>
              <a:rPr lang="en-US" dirty="0" smtClean="0"/>
              <a:t>pipelines, codes, libraries</a:t>
            </a:r>
            <a:endParaRPr lang="en-US" dirty="0"/>
          </a:p>
        </p:txBody>
      </p:sp>
      <p:sp>
        <p:nvSpPr>
          <p:cNvPr id="3" name="Content Placeholder 2"/>
          <p:cNvSpPr>
            <a:spLocks noGrp="1"/>
          </p:cNvSpPr>
          <p:nvPr>
            <p:ph idx="1"/>
          </p:nvPr>
        </p:nvSpPr>
        <p:spPr/>
        <p:txBody>
          <a:bodyPr/>
          <a:lstStyle/>
          <a:p>
            <a:r>
              <a:rPr lang="en-US" dirty="0" err="1" smtClean="0"/>
              <a:t>ITSx</a:t>
            </a:r>
            <a:endParaRPr lang="en-US" dirty="0" smtClean="0"/>
          </a:p>
          <a:p>
            <a:r>
              <a:rPr lang="en-US" dirty="0" smtClean="0"/>
              <a:t>QUIIME</a:t>
            </a:r>
          </a:p>
          <a:p>
            <a:r>
              <a:rPr lang="en-US" dirty="0" smtClean="0"/>
              <a:t>SCATA</a:t>
            </a:r>
          </a:p>
          <a:p>
            <a:r>
              <a:rPr lang="en-US" dirty="0" smtClean="0"/>
              <a:t>MRC </a:t>
            </a:r>
            <a:r>
              <a:rPr lang="da-DK" dirty="0" smtClean="0"/>
              <a:t>/ University of Helsinki </a:t>
            </a:r>
            <a:r>
              <a:rPr lang="en-US" dirty="0" smtClean="0"/>
              <a:t>pipeline</a:t>
            </a:r>
          </a:p>
          <a:p>
            <a:r>
              <a:rPr lang="en-US" dirty="0" smtClean="0"/>
              <a:t>University if Copenhagen</a:t>
            </a:r>
          </a:p>
          <a:p>
            <a:r>
              <a:rPr lang="en-US" dirty="0" smtClean="0"/>
              <a:t>… and many more.</a:t>
            </a:r>
          </a:p>
        </p:txBody>
      </p:sp>
    </p:spTree>
    <p:extLst>
      <p:ext uri="{BB962C8B-B14F-4D97-AF65-F5344CB8AC3E}">
        <p14:creationId xmlns:p14="http://schemas.microsoft.com/office/powerpoint/2010/main" val="1090622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08920"/>
            <a:ext cx="8229600" cy="1143000"/>
          </a:xfrm>
        </p:spPr>
        <p:txBody>
          <a:bodyPr/>
          <a:lstStyle/>
          <a:p>
            <a:r>
              <a:rPr lang="en-US" dirty="0"/>
              <a:t>[Open] </a:t>
            </a:r>
            <a:r>
              <a:rPr lang="en-US" b="1" dirty="0" smtClean="0"/>
              <a:t>Data </a:t>
            </a:r>
            <a:r>
              <a:rPr lang="en-US" b="1" dirty="0"/>
              <a:t>afterlife</a:t>
            </a:r>
          </a:p>
        </p:txBody>
      </p:sp>
    </p:spTree>
    <p:extLst>
      <p:ext uri="{BB962C8B-B14F-4D97-AF65-F5344CB8AC3E}">
        <p14:creationId xmlns:p14="http://schemas.microsoft.com/office/powerpoint/2010/main" val="3389551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635000" indent="-514350">
              <a:spcBef>
                <a:spcPts val="1200"/>
              </a:spcBef>
              <a:spcAft>
                <a:spcPts val="600"/>
              </a:spcAft>
              <a:buFont typeface="+mj-lt"/>
              <a:buAutoNum type="arabicPeriod"/>
            </a:pPr>
            <a:r>
              <a:rPr lang="en-US" dirty="0" smtClean="0">
                <a:solidFill>
                  <a:schemeClr val="tx1"/>
                </a:solidFill>
                <a:latin typeface="Calibri" panose="020F0502020204030204" pitchFamily="34" charset="0"/>
              </a:rPr>
              <a:t>Increases </a:t>
            </a:r>
            <a:r>
              <a:rPr lang="en-US" dirty="0">
                <a:solidFill>
                  <a:schemeClr val="tx1"/>
                </a:solidFill>
                <a:latin typeface="Calibri" panose="020F0502020204030204" pitchFamily="34" charset="0"/>
              </a:rPr>
              <a:t>the efficiency of </a:t>
            </a:r>
            <a:r>
              <a:rPr lang="en-US" dirty="0" smtClean="0">
                <a:solidFill>
                  <a:schemeClr val="tx1"/>
                </a:solidFill>
                <a:latin typeface="Calibri" panose="020F0502020204030204" pitchFamily="34" charset="0"/>
              </a:rPr>
              <a:t>research</a:t>
            </a:r>
          </a:p>
          <a:p>
            <a:pPr marL="635000" indent="-514350">
              <a:spcBef>
                <a:spcPts val="1200"/>
              </a:spcBef>
              <a:spcAft>
                <a:spcPts val="600"/>
              </a:spcAft>
              <a:buFont typeface="+mj-lt"/>
              <a:buAutoNum type="arabicPeriod"/>
            </a:pPr>
            <a:r>
              <a:rPr lang="en-US" dirty="0" smtClean="0">
                <a:solidFill>
                  <a:schemeClr val="tx1"/>
                </a:solidFill>
                <a:latin typeface="Calibri" panose="020F0502020204030204" pitchFamily="34" charset="0"/>
              </a:rPr>
              <a:t>Promotes </a:t>
            </a:r>
            <a:r>
              <a:rPr lang="en-US" dirty="0">
                <a:solidFill>
                  <a:schemeClr val="tx1"/>
                </a:solidFill>
                <a:latin typeface="Calibri" panose="020F0502020204030204" pitchFamily="34" charset="0"/>
              </a:rPr>
              <a:t>scholarly </a:t>
            </a:r>
            <a:r>
              <a:rPr lang="en-US" dirty="0" err="1">
                <a:solidFill>
                  <a:schemeClr val="tx1"/>
                </a:solidFill>
                <a:latin typeface="Calibri" panose="020F0502020204030204" pitchFamily="34" charset="0"/>
              </a:rPr>
              <a:t>rigour</a:t>
            </a:r>
            <a:r>
              <a:rPr lang="en-US" dirty="0">
                <a:solidFill>
                  <a:schemeClr val="tx1"/>
                </a:solidFill>
                <a:latin typeface="Calibri" panose="020F0502020204030204" pitchFamily="34" charset="0"/>
              </a:rPr>
              <a:t> and enhancements to the quality of </a:t>
            </a:r>
            <a:r>
              <a:rPr lang="en-US" dirty="0" smtClean="0">
                <a:solidFill>
                  <a:schemeClr val="tx1"/>
                </a:solidFill>
                <a:latin typeface="Calibri" panose="020F0502020204030204" pitchFamily="34" charset="0"/>
              </a:rPr>
              <a:t>research</a:t>
            </a:r>
          </a:p>
          <a:p>
            <a:pPr marL="635000" indent="-514350">
              <a:spcBef>
                <a:spcPts val="1200"/>
              </a:spcBef>
              <a:spcAft>
                <a:spcPts val="600"/>
              </a:spcAft>
              <a:buFont typeface="+mj-lt"/>
              <a:buAutoNum type="arabicPeriod"/>
            </a:pPr>
            <a:r>
              <a:rPr lang="en-US" dirty="0" smtClean="0">
                <a:solidFill>
                  <a:schemeClr val="tx1"/>
                </a:solidFill>
                <a:latin typeface="Calibri" panose="020F0502020204030204" pitchFamily="34" charset="0"/>
              </a:rPr>
              <a:t>Enhances visibility </a:t>
            </a:r>
            <a:r>
              <a:rPr lang="en-US" dirty="0">
                <a:solidFill>
                  <a:schemeClr val="tx1"/>
                </a:solidFill>
                <a:latin typeface="Calibri" panose="020F0502020204030204" pitchFamily="34" charset="0"/>
              </a:rPr>
              <a:t>and scope for </a:t>
            </a:r>
            <a:r>
              <a:rPr lang="en-US" dirty="0" smtClean="0">
                <a:solidFill>
                  <a:schemeClr val="tx1"/>
                </a:solidFill>
                <a:latin typeface="Calibri" panose="020F0502020204030204" pitchFamily="34" charset="0"/>
              </a:rPr>
              <a:t>engagement</a:t>
            </a:r>
            <a:endParaRPr lang="en-US" i="1" dirty="0">
              <a:solidFill>
                <a:schemeClr val="tx1"/>
              </a:solidFill>
              <a:latin typeface="Calibri" panose="020F0502020204030204" pitchFamily="34" charset="0"/>
            </a:endParaRPr>
          </a:p>
        </p:txBody>
      </p:sp>
      <p:sp>
        <p:nvSpPr>
          <p:cNvPr id="4" name="Shape 263"/>
          <p:cNvSpPr txBox="1"/>
          <p:nvPr/>
        </p:nvSpPr>
        <p:spPr>
          <a:xfrm>
            <a:off x="28858" y="190961"/>
            <a:ext cx="9115142" cy="784830"/>
          </a:xfrm>
          <a:prstGeom prst="rect">
            <a:avLst/>
          </a:prstGeom>
          <a:noFill/>
          <a:ln>
            <a:noFill/>
          </a:ln>
        </p:spPr>
        <p:txBody>
          <a:bodyPr lIns="91425" tIns="45700" rIns="91425" bIns="45700" anchor="t" anchorCtr="0">
            <a:noAutofit/>
          </a:bodyPr>
          <a:lstStyle/>
          <a:p>
            <a:pPr algn="ctr">
              <a:buSzPct val="25000"/>
            </a:pPr>
            <a:r>
              <a:rPr lang="en-GB" sz="4800" b="1" kern="0" dirty="0" smtClean="0">
                <a:latin typeface="Calibri" panose="020F0502020204030204" pitchFamily="34" charset="0"/>
                <a:cs typeface="Arial"/>
                <a:sym typeface="Arial"/>
                <a:rtl val="0"/>
              </a:rPr>
              <a:t>Benefits of </a:t>
            </a:r>
            <a:r>
              <a:rPr lang="en-GB" sz="4800" b="1" kern="0" dirty="0" err="1" smtClean="0">
                <a:latin typeface="Calibri" panose="020F0502020204030204" pitchFamily="34" charset="0"/>
                <a:cs typeface="Arial"/>
                <a:sym typeface="Arial"/>
                <a:rtl val="0"/>
              </a:rPr>
              <a:t>openess</a:t>
            </a:r>
            <a:endParaRPr lang="en-GB" sz="4800" b="1" kern="0" dirty="0">
              <a:latin typeface="Calibri" panose="020F0502020204030204" pitchFamily="34" charset="0"/>
              <a:cs typeface="Arial"/>
              <a:sym typeface="Arial"/>
              <a:rtl val="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837" b="35467"/>
          <a:stretch/>
        </p:blipFill>
        <p:spPr bwMode="auto">
          <a:xfrm>
            <a:off x="3092" y="6083283"/>
            <a:ext cx="4628363" cy="77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8264" y="6412686"/>
            <a:ext cx="2249334"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spTree>
    <p:extLst>
      <p:ext uri="{BB962C8B-B14F-4D97-AF65-F5344CB8AC3E}">
        <p14:creationId xmlns:p14="http://schemas.microsoft.com/office/powerpoint/2010/main" val="520928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635000" indent="-514350">
              <a:spcBef>
                <a:spcPts val="1200"/>
              </a:spcBef>
              <a:spcAft>
                <a:spcPts val="600"/>
              </a:spcAft>
              <a:buFont typeface="+mj-lt"/>
              <a:buAutoNum type="arabicPeriod" startAt="4"/>
            </a:pPr>
            <a:r>
              <a:rPr lang="en-US" dirty="0">
                <a:solidFill>
                  <a:schemeClr val="tx1"/>
                </a:solidFill>
                <a:latin typeface="Calibri" panose="020F0502020204030204" pitchFamily="34" charset="0"/>
              </a:rPr>
              <a:t>Enables researchers to ask new research </a:t>
            </a:r>
            <a:r>
              <a:rPr lang="en-US" dirty="0" smtClean="0">
                <a:solidFill>
                  <a:schemeClr val="tx1"/>
                </a:solidFill>
                <a:latin typeface="Calibri" panose="020F0502020204030204" pitchFamily="34" charset="0"/>
              </a:rPr>
              <a:t>questions</a:t>
            </a:r>
          </a:p>
          <a:p>
            <a:pPr marL="635000" indent="-514350">
              <a:spcBef>
                <a:spcPts val="1200"/>
              </a:spcBef>
              <a:spcAft>
                <a:spcPts val="600"/>
              </a:spcAft>
              <a:buFont typeface="+mj-lt"/>
              <a:buAutoNum type="arabicPeriod" startAt="4"/>
            </a:pPr>
            <a:r>
              <a:rPr lang="en-US" dirty="0" smtClean="0">
                <a:solidFill>
                  <a:schemeClr val="tx1"/>
                </a:solidFill>
                <a:latin typeface="Calibri" panose="020F0502020204030204" pitchFamily="34" charset="0"/>
              </a:rPr>
              <a:t>Enhances collaboration and community-building</a:t>
            </a:r>
          </a:p>
          <a:p>
            <a:pPr marL="635000" indent="-514350">
              <a:spcBef>
                <a:spcPts val="1200"/>
              </a:spcBef>
              <a:spcAft>
                <a:spcPts val="600"/>
              </a:spcAft>
              <a:buFont typeface="+mj-lt"/>
              <a:buAutoNum type="arabicPeriod" startAt="4"/>
            </a:pPr>
            <a:r>
              <a:rPr lang="en-US" dirty="0" smtClean="0">
                <a:solidFill>
                  <a:schemeClr val="tx1"/>
                </a:solidFill>
                <a:latin typeface="Calibri" panose="020F0502020204030204" pitchFamily="34" charset="0"/>
              </a:rPr>
              <a:t>Increases </a:t>
            </a:r>
            <a:r>
              <a:rPr lang="en-US" dirty="0">
                <a:solidFill>
                  <a:schemeClr val="tx1"/>
                </a:solidFill>
                <a:latin typeface="Calibri" panose="020F0502020204030204" pitchFamily="34" charset="0"/>
              </a:rPr>
              <a:t>the economic and social impact of </a:t>
            </a:r>
            <a:r>
              <a:rPr lang="en-US" dirty="0" smtClean="0">
                <a:solidFill>
                  <a:schemeClr val="tx1"/>
                </a:solidFill>
                <a:latin typeface="Calibri" panose="020F0502020204030204" pitchFamily="34" charset="0"/>
              </a:rPr>
              <a:t>research</a:t>
            </a:r>
            <a:endParaRPr lang="en-US" dirty="0">
              <a:solidFill>
                <a:schemeClr val="tx1"/>
              </a:solidFill>
              <a:latin typeface="Calibri" panose="020F0502020204030204" pitchFamily="34" charset="0"/>
            </a:endParaRPr>
          </a:p>
        </p:txBody>
      </p:sp>
      <p:sp>
        <p:nvSpPr>
          <p:cNvPr id="4" name="Shape 263"/>
          <p:cNvSpPr txBox="1"/>
          <p:nvPr/>
        </p:nvSpPr>
        <p:spPr>
          <a:xfrm>
            <a:off x="28858" y="190961"/>
            <a:ext cx="9115142" cy="784830"/>
          </a:xfrm>
          <a:prstGeom prst="rect">
            <a:avLst/>
          </a:prstGeom>
          <a:noFill/>
          <a:ln>
            <a:noFill/>
          </a:ln>
        </p:spPr>
        <p:txBody>
          <a:bodyPr lIns="91425" tIns="45700" rIns="91425" bIns="45700" anchor="t" anchorCtr="0">
            <a:noAutofit/>
          </a:bodyPr>
          <a:lstStyle/>
          <a:p>
            <a:pPr algn="ctr">
              <a:buSzPct val="25000"/>
            </a:pPr>
            <a:r>
              <a:rPr lang="en-GB" sz="4800" b="1" kern="0" dirty="0" smtClean="0">
                <a:latin typeface="Calibri" panose="020F0502020204030204" pitchFamily="34" charset="0"/>
                <a:cs typeface="Arial"/>
                <a:sym typeface="Arial"/>
                <a:rtl val="0"/>
              </a:rPr>
              <a:t>Benefits of </a:t>
            </a:r>
            <a:r>
              <a:rPr lang="en-GB" sz="4800" b="1" kern="0" dirty="0" err="1" smtClean="0">
                <a:latin typeface="Calibri" panose="020F0502020204030204" pitchFamily="34" charset="0"/>
                <a:cs typeface="Arial"/>
                <a:sym typeface="Arial"/>
                <a:rtl val="0"/>
              </a:rPr>
              <a:t>openess</a:t>
            </a:r>
            <a:endParaRPr lang="en-GB" sz="4800" b="1" kern="0" dirty="0">
              <a:latin typeface="Calibri" panose="020F0502020204030204" pitchFamily="34" charset="0"/>
              <a:cs typeface="Arial"/>
              <a:sym typeface="Arial"/>
              <a:rtl val="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837" b="35467"/>
          <a:stretch/>
        </p:blipFill>
        <p:spPr bwMode="auto">
          <a:xfrm>
            <a:off x="3092" y="6083283"/>
            <a:ext cx="4628363" cy="77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8264" y="6412686"/>
            <a:ext cx="2249334"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spTree>
    <p:extLst>
      <p:ext uri="{BB962C8B-B14F-4D97-AF65-F5344CB8AC3E}">
        <p14:creationId xmlns:p14="http://schemas.microsoft.com/office/powerpoint/2010/main" val="4084911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263"/>
          <p:cNvSpPr txBox="1"/>
          <p:nvPr/>
        </p:nvSpPr>
        <p:spPr>
          <a:xfrm>
            <a:off x="28858" y="190961"/>
            <a:ext cx="9115142" cy="784830"/>
          </a:xfrm>
          <a:prstGeom prst="rect">
            <a:avLst/>
          </a:prstGeom>
          <a:noFill/>
          <a:ln>
            <a:noFill/>
          </a:ln>
        </p:spPr>
        <p:txBody>
          <a:bodyPr lIns="91425" tIns="45700" rIns="91425" bIns="45700" anchor="t" anchorCtr="0">
            <a:noAutofit/>
          </a:bodyPr>
          <a:lstStyle/>
          <a:p>
            <a:pPr algn="ctr">
              <a:buSzPct val="25000"/>
            </a:pPr>
            <a:r>
              <a:rPr lang="en-GB" sz="3600" b="1" kern="0" dirty="0" smtClean="0">
                <a:latin typeface="Calibri" panose="020F0502020204030204" pitchFamily="34" charset="0"/>
                <a:cs typeface="Arial"/>
                <a:sym typeface="Arial"/>
                <a:rtl val="0"/>
              </a:rPr>
              <a:t>Barriers and constraints to </a:t>
            </a:r>
            <a:r>
              <a:rPr lang="en-GB" sz="3600" b="1" kern="0" dirty="0" err="1" smtClean="0">
                <a:latin typeface="Calibri" panose="020F0502020204030204" pitchFamily="34" charset="0"/>
                <a:cs typeface="Arial"/>
                <a:sym typeface="Arial"/>
                <a:rtl val="0"/>
              </a:rPr>
              <a:t>openess</a:t>
            </a:r>
            <a:endParaRPr lang="en-GB" sz="3600" b="1" kern="0" dirty="0">
              <a:latin typeface="Calibri" panose="020F0502020204030204" pitchFamily="34" charset="0"/>
              <a:cs typeface="Arial"/>
              <a:sym typeface="Arial"/>
              <a:rtl val="0"/>
            </a:endParaRPr>
          </a:p>
        </p:txBody>
      </p:sp>
      <p:sp>
        <p:nvSpPr>
          <p:cNvPr id="6" name="Text Placeholder 2"/>
          <p:cNvSpPr>
            <a:spLocks noGrp="1"/>
          </p:cNvSpPr>
          <p:nvPr>
            <p:ph type="body" idx="1"/>
          </p:nvPr>
        </p:nvSpPr>
        <p:spPr>
          <a:xfrm>
            <a:off x="457200" y="1351309"/>
            <a:ext cx="8229600" cy="4525963"/>
          </a:xfrm>
        </p:spPr>
        <p:txBody>
          <a:bodyPr/>
          <a:lstStyle/>
          <a:p>
            <a:pPr marL="635000" indent="-514350">
              <a:spcBef>
                <a:spcPts val="1200"/>
              </a:spcBef>
              <a:spcAft>
                <a:spcPts val="600"/>
              </a:spcAft>
              <a:buFont typeface="+mj-lt"/>
              <a:buAutoNum type="arabicPeriod"/>
            </a:pPr>
            <a:r>
              <a:rPr lang="en-US" sz="2400" dirty="0">
                <a:solidFill>
                  <a:schemeClr val="tx1"/>
                </a:solidFill>
                <a:latin typeface="Calibri" panose="020F0502020204030204" pitchFamily="34" charset="0"/>
              </a:rPr>
              <a:t>L</a:t>
            </a:r>
            <a:r>
              <a:rPr lang="en-US" sz="2400" dirty="0" smtClean="0">
                <a:solidFill>
                  <a:schemeClr val="tx1"/>
                </a:solidFill>
                <a:latin typeface="Calibri" panose="020F0502020204030204" pitchFamily="34" charset="0"/>
              </a:rPr>
              <a:t>ack </a:t>
            </a:r>
            <a:r>
              <a:rPr lang="en-US" sz="2400" dirty="0">
                <a:solidFill>
                  <a:schemeClr val="tx1"/>
                </a:solidFill>
                <a:latin typeface="Calibri" panose="020F0502020204030204" pitchFamily="34" charset="0"/>
              </a:rPr>
              <a:t>of evidence of benefits and </a:t>
            </a:r>
            <a:r>
              <a:rPr lang="en-US" sz="2400" dirty="0" smtClean="0">
                <a:solidFill>
                  <a:schemeClr val="tx1"/>
                </a:solidFill>
                <a:latin typeface="Calibri" panose="020F0502020204030204" pitchFamily="34" charset="0"/>
              </a:rPr>
              <a:t>rewards</a:t>
            </a:r>
          </a:p>
          <a:p>
            <a:pPr marL="635000" indent="-514350">
              <a:spcBef>
                <a:spcPts val="1200"/>
              </a:spcBef>
              <a:spcAft>
                <a:spcPts val="600"/>
              </a:spcAft>
              <a:buFont typeface="+mj-lt"/>
              <a:buAutoNum type="arabicPeriod"/>
            </a:pPr>
            <a:r>
              <a:rPr lang="en-US" sz="2400" dirty="0">
                <a:solidFill>
                  <a:schemeClr val="tx1"/>
                </a:solidFill>
                <a:latin typeface="Calibri" panose="020F0502020204030204" pitchFamily="34" charset="0"/>
              </a:rPr>
              <a:t>L</a:t>
            </a:r>
            <a:r>
              <a:rPr lang="en-US" sz="2400" dirty="0" smtClean="0">
                <a:solidFill>
                  <a:schemeClr val="tx1"/>
                </a:solidFill>
                <a:latin typeface="Calibri" panose="020F0502020204030204" pitchFamily="34" charset="0"/>
              </a:rPr>
              <a:t>ack </a:t>
            </a:r>
            <a:r>
              <a:rPr lang="en-US" sz="2400" dirty="0">
                <a:solidFill>
                  <a:schemeClr val="tx1"/>
                </a:solidFill>
                <a:latin typeface="Calibri" panose="020F0502020204030204" pitchFamily="34" charset="0"/>
              </a:rPr>
              <a:t>of skills, time and other </a:t>
            </a:r>
            <a:r>
              <a:rPr lang="en-US" sz="2400" dirty="0" smtClean="0">
                <a:solidFill>
                  <a:schemeClr val="tx1"/>
                </a:solidFill>
                <a:latin typeface="Calibri" panose="020F0502020204030204" pitchFamily="34" charset="0"/>
              </a:rPr>
              <a:t>resources</a:t>
            </a:r>
          </a:p>
          <a:p>
            <a:pPr marL="635000" indent="-514350">
              <a:spcBef>
                <a:spcPts val="1200"/>
              </a:spcBef>
              <a:spcAft>
                <a:spcPts val="600"/>
              </a:spcAft>
              <a:buFont typeface="+mj-lt"/>
              <a:buAutoNum type="arabicPeriod"/>
            </a:pPr>
            <a:r>
              <a:rPr lang="en-US" sz="2400" dirty="0">
                <a:solidFill>
                  <a:schemeClr val="tx1"/>
                </a:solidFill>
                <a:latin typeface="Calibri" panose="020F0502020204030204" pitchFamily="34" charset="0"/>
              </a:rPr>
              <a:t>C</a:t>
            </a:r>
            <a:r>
              <a:rPr lang="en-US" sz="2400" dirty="0" smtClean="0">
                <a:solidFill>
                  <a:schemeClr val="tx1"/>
                </a:solidFill>
                <a:latin typeface="Calibri" panose="020F0502020204030204" pitchFamily="34" charset="0"/>
              </a:rPr>
              <a:t>ultures </a:t>
            </a:r>
            <a:r>
              <a:rPr lang="en-US" sz="2400" dirty="0">
                <a:solidFill>
                  <a:schemeClr val="tx1"/>
                </a:solidFill>
                <a:latin typeface="Calibri" panose="020F0502020204030204" pitchFamily="34" charset="0"/>
              </a:rPr>
              <a:t>of independence and </a:t>
            </a:r>
            <a:r>
              <a:rPr lang="en-US" sz="2400" dirty="0" smtClean="0">
                <a:solidFill>
                  <a:schemeClr val="tx1"/>
                </a:solidFill>
                <a:latin typeface="Calibri" panose="020F0502020204030204" pitchFamily="34" charset="0"/>
              </a:rPr>
              <a:t>competition</a:t>
            </a:r>
          </a:p>
          <a:p>
            <a:pPr marL="635000" indent="-514350">
              <a:spcBef>
                <a:spcPts val="1200"/>
              </a:spcBef>
              <a:spcAft>
                <a:spcPts val="600"/>
              </a:spcAft>
              <a:buFont typeface="+mj-lt"/>
              <a:buAutoNum type="arabicPeriod"/>
            </a:pPr>
            <a:r>
              <a:rPr lang="en-US" sz="2400" dirty="0" smtClean="0">
                <a:solidFill>
                  <a:schemeClr val="tx1"/>
                </a:solidFill>
                <a:latin typeface="Calibri" panose="020F0502020204030204" pitchFamily="34" charset="0"/>
              </a:rPr>
              <a:t>Concerns about quality</a:t>
            </a:r>
          </a:p>
          <a:p>
            <a:pPr marL="635000" indent="-514350">
              <a:spcBef>
                <a:spcPts val="1200"/>
              </a:spcBef>
              <a:spcAft>
                <a:spcPts val="600"/>
              </a:spcAft>
              <a:buFont typeface="+mj-lt"/>
              <a:buAutoNum type="arabicPeriod"/>
            </a:pPr>
            <a:r>
              <a:rPr lang="en-US" sz="2400" dirty="0">
                <a:solidFill>
                  <a:schemeClr val="tx1"/>
                </a:solidFill>
                <a:latin typeface="Calibri" panose="020F0502020204030204" pitchFamily="34" charset="0"/>
              </a:rPr>
              <a:t>E</a:t>
            </a:r>
            <a:r>
              <a:rPr lang="en-US" sz="2400" dirty="0" smtClean="0">
                <a:solidFill>
                  <a:schemeClr val="tx1"/>
                </a:solidFill>
                <a:latin typeface="Calibri" panose="020F0502020204030204" pitchFamily="34" charset="0"/>
              </a:rPr>
              <a:t>thical</a:t>
            </a:r>
            <a:r>
              <a:rPr lang="en-US" sz="2400" dirty="0">
                <a:solidFill>
                  <a:schemeClr val="tx1"/>
                </a:solidFill>
                <a:latin typeface="Calibri" panose="020F0502020204030204" pitchFamily="34" charset="0"/>
              </a:rPr>
              <a:t>, legal and other restrictions on </a:t>
            </a:r>
            <a:r>
              <a:rPr lang="en-US" sz="2400" dirty="0" smtClean="0">
                <a:solidFill>
                  <a:schemeClr val="tx1"/>
                </a:solidFill>
                <a:latin typeface="Calibri" panose="020F0502020204030204" pitchFamily="34" charset="0"/>
              </a:rPr>
              <a:t>accessibility</a:t>
            </a:r>
            <a:endParaRPr lang="en-US" sz="2400" dirty="0">
              <a:solidFill>
                <a:schemeClr val="tx1"/>
              </a:solidFill>
              <a:latin typeface="Calibri" panose="020F0502020204030204" pitchFamily="34"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837" b="35467"/>
          <a:stretch/>
        </p:blipFill>
        <p:spPr bwMode="auto">
          <a:xfrm>
            <a:off x="3092" y="6083283"/>
            <a:ext cx="4628363" cy="77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8264" y="6412686"/>
            <a:ext cx="2249334"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spTree>
    <p:extLst>
      <p:ext uri="{BB962C8B-B14F-4D97-AF65-F5344CB8AC3E}">
        <p14:creationId xmlns:p14="http://schemas.microsoft.com/office/powerpoint/2010/main" val="2071192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166936" y="1916832"/>
            <a:ext cx="8229600" cy="3196952"/>
          </a:xfrm>
        </p:spPr>
        <p:txBody>
          <a:bodyPr/>
          <a:lstStyle/>
          <a:p>
            <a:r>
              <a:rPr lang="en-US" dirty="0" smtClean="0"/>
              <a:t>Biodiversity informatics</a:t>
            </a:r>
          </a:p>
          <a:p>
            <a:r>
              <a:rPr lang="en-US" dirty="0" smtClean="0"/>
              <a:t>e-Mycology</a:t>
            </a:r>
          </a:p>
          <a:p>
            <a:r>
              <a:rPr lang="en-US" dirty="0" smtClean="0"/>
              <a:t>[Open] Data afterlife</a:t>
            </a:r>
          </a:p>
          <a:p>
            <a:r>
              <a:rPr lang="en-US" dirty="0" smtClean="0"/>
              <a:t>What is GBIF and how does it work</a:t>
            </a:r>
          </a:p>
          <a:p>
            <a:r>
              <a:rPr lang="en-US" dirty="0" smtClean="0"/>
              <a:t>Global and mycological examples</a:t>
            </a:r>
          </a:p>
          <a:p>
            <a:endParaRPr lang="en-US" dirty="0" smtClean="0"/>
          </a:p>
          <a:p>
            <a:endParaRPr lang="en-US" dirty="0"/>
          </a:p>
        </p:txBody>
      </p:sp>
    </p:spTree>
    <p:extLst>
      <p:ext uri="{BB962C8B-B14F-4D97-AF65-F5344CB8AC3E}">
        <p14:creationId xmlns:p14="http://schemas.microsoft.com/office/powerpoint/2010/main" val="738100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3"/>
        <p:cNvGrpSpPr/>
        <p:nvPr/>
      </p:nvGrpSpPr>
      <p:grpSpPr>
        <a:xfrm>
          <a:off x="0" y="0"/>
          <a:ext cx="0" cy="0"/>
          <a:chOff x="0" y="0"/>
          <a:chExt cx="0" cy="0"/>
        </a:xfrm>
      </p:grpSpPr>
      <p:sp>
        <p:nvSpPr>
          <p:cNvPr id="354" name="Shape 354"/>
          <p:cNvSpPr/>
          <p:nvPr/>
        </p:nvSpPr>
        <p:spPr>
          <a:xfrm>
            <a:off x="152400" y="152401"/>
            <a:ext cx="7090950" cy="2568725"/>
          </a:xfrm>
          <a:prstGeom prst="rect">
            <a:avLst/>
          </a:prstGeom>
          <a:blipFill>
            <a:blip r:embed="rId3"/>
            <a:stretch>
              <a:fillRect/>
            </a:stretch>
          </a:blipFill>
          <a:ln>
            <a:noFill/>
          </a:ln>
        </p:spPr>
      </p:sp>
      <p:sp>
        <p:nvSpPr>
          <p:cNvPr id="355" name="Shape 355"/>
          <p:cNvSpPr/>
          <p:nvPr/>
        </p:nvSpPr>
        <p:spPr>
          <a:xfrm>
            <a:off x="152400" y="2927565"/>
            <a:ext cx="5198224" cy="3801200"/>
          </a:xfrm>
          <a:prstGeom prst="rect">
            <a:avLst/>
          </a:prstGeom>
          <a:blipFill>
            <a:blip r:embed="rId4"/>
            <a:stretch>
              <a:fillRect/>
            </a:stretch>
          </a:blipFill>
          <a:ln>
            <a:noFill/>
          </a:ln>
        </p:spPr>
      </p:sp>
      <p:pic>
        <p:nvPicPr>
          <p:cNvPr id="4" name="Picture 3" descr="gbif.org.png"/>
          <p:cNvPicPr>
            <a:picLocks noChangeAspect="1"/>
          </p:cNvPicPr>
          <p:nvPr/>
        </p:nvPicPr>
        <p:blipFill rotWithShape="1">
          <a:blip r:embed="rId5">
            <a:extLst>
              <a:ext uri="{28A0092B-C50C-407E-A947-70E740481C1C}">
                <a14:useLocalDpi xmlns:a14="http://schemas.microsoft.com/office/drawing/2010/main" val="0"/>
              </a:ext>
            </a:extLst>
          </a:blip>
          <a:srcRect l="3763" b="-94"/>
          <a:stretch/>
        </p:blipFill>
        <p:spPr>
          <a:xfrm>
            <a:off x="5580112" y="2927565"/>
            <a:ext cx="9144000" cy="6858000"/>
          </a:xfrm>
          <a:prstGeom prst="rect">
            <a:avLst/>
          </a:prstGeom>
        </p:spPr>
      </p:pic>
      <p:sp>
        <p:nvSpPr>
          <p:cNvPr id="5" name="TextBox 4"/>
          <p:cNvSpPr txBox="1"/>
          <p:nvPr/>
        </p:nvSpPr>
        <p:spPr>
          <a:xfrm rot="16200000">
            <a:off x="7837796" y="1488786"/>
            <a:ext cx="2046651" cy="369332"/>
          </a:xfrm>
          <a:prstGeom prst="rect">
            <a:avLst/>
          </a:prstGeom>
          <a:noFill/>
        </p:spPr>
        <p:txBody>
          <a:bodyPr wrap="none" rtlCol="0">
            <a:spAutoFit/>
          </a:bodyPr>
          <a:lstStyle/>
          <a:p>
            <a:r>
              <a:rPr lang="en-US" dirty="0">
                <a:solidFill>
                  <a:schemeClr val="bg1"/>
                </a:solidFill>
              </a:rPr>
              <a:t>by </a:t>
            </a:r>
            <a:r>
              <a:rPr lang="en-US" dirty="0" err="1">
                <a:solidFill>
                  <a:schemeClr val="bg1"/>
                </a:solidFill>
              </a:rPr>
              <a:t>Joona</a:t>
            </a:r>
            <a:r>
              <a:rPr lang="en-US" dirty="0">
                <a:solidFill>
                  <a:schemeClr val="bg1"/>
                </a:solidFill>
              </a:rPr>
              <a:t> </a:t>
            </a:r>
            <a:r>
              <a:rPr lang="en-US" dirty="0" err="1">
                <a:solidFill>
                  <a:schemeClr val="bg1"/>
                </a:solidFill>
              </a:rPr>
              <a:t>Lehtomäki</a:t>
            </a:r>
            <a:endParaRPr lang="en-US" dirty="0">
              <a:solidFill>
                <a:schemeClr val="bg1"/>
              </a:solidFill>
            </a:endParaRPr>
          </a:p>
        </p:txBody>
      </p:sp>
    </p:spTree>
    <p:extLst>
      <p:ext uri="{BB962C8B-B14F-4D97-AF65-F5344CB8AC3E}">
        <p14:creationId xmlns:p14="http://schemas.microsoft.com/office/powerpoint/2010/main" val="958504"/>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
        <p:cNvGrpSpPr/>
        <p:nvPr/>
      </p:nvGrpSpPr>
      <p:grpSpPr>
        <a:xfrm>
          <a:off x="0" y="0"/>
          <a:ext cx="0" cy="0"/>
          <a:chOff x="0" y="0"/>
          <a:chExt cx="0" cy="0"/>
        </a:xfrm>
      </p:grpSpPr>
      <p:sp>
        <p:nvSpPr>
          <p:cNvPr id="328" name="Shape 328"/>
          <p:cNvSpPr txBox="1"/>
          <p:nvPr/>
        </p:nvSpPr>
        <p:spPr>
          <a:xfrm>
            <a:off x="456489" y="385498"/>
            <a:ext cx="2232248" cy="523219"/>
          </a:xfrm>
          <a:prstGeom prst="rect">
            <a:avLst/>
          </a:prstGeom>
          <a:noFill/>
          <a:ln>
            <a:noFill/>
          </a:ln>
        </p:spPr>
        <p:txBody>
          <a:bodyPr lIns="91425" tIns="45700" rIns="91425" bIns="45700" anchor="t" anchorCtr="0">
            <a:noAutofit/>
          </a:bodyPr>
          <a:lstStyle/>
          <a:p>
            <a:pPr algn="ctr">
              <a:buSzPct val="25000"/>
            </a:pPr>
            <a:r>
              <a:rPr lang="en-GB" sz="2800" b="1" kern="0" dirty="0" smtClean="0">
                <a:latin typeface="Lato" panose="020F0502020204030203" pitchFamily="34" charset="0"/>
                <a:ea typeface="Calibri"/>
                <a:cs typeface="Calibri"/>
                <a:sym typeface="Calibri"/>
                <a:rtl val="0"/>
              </a:rPr>
              <a:t>short term</a:t>
            </a:r>
            <a:endParaRPr lang="en-GB" sz="2800" b="1" kern="0" dirty="0">
              <a:latin typeface="Lato" panose="020F0502020204030203" pitchFamily="34" charset="0"/>
              <a:ea typeface="Calibri"/>
              <a:cs typeface="Calibri"/>
              <a:sym typeface="Calibri"/>
              <a:rtl val="0"/>
            </a:endParaRPr>
          </a:p>
        </p:txBody>
      </p:sp>
      <p:sp>
        <p:nvSpPr>
          <p:cNvPr id="329" name="Shape 329"/>
          <p:cNvSpPr txBox="1"/>
          <p:nvPr/>
        </p:nvSpPr>
        <p:spPr>
          <a:xfrm>
            <a:off x="6444208" y="360653"/>
            <a:ext cx="2232248" cy="523219"/>
          </a:xfrm>
          <a:prstGeom prst="rect">
            <a:avLst/>
          </a:prstGeom>
          <a:noFill/>
          <a:ln>
            <a:noFill/>
          </a:ln>
        </p:spPr>
        <p:txBody>
          <a:bodyPr lIns="91425" tIns="45700" rIns="91425" bIns="45700" anchor="t" anchorCtr="0">
            <a:noAutofit/>
          </a:bodyPr>
          <a:lstStyle/>
          <a:p>
            <a:pPr algn="ctr">
              <a:buSzPct val="25000"/>
            </a:pPr>
            <a:r>
              <a:rPr lang="en-GB" sz="2800" b="1" kern="0" dirty="0" smtClean="0">
                <a:latin typeface="Lato" panose="020F0502020204030203" pitchFamily="34" charset="0"/>
                <a:ea typeface="Calibri"/>
                <a:cs typeface="Calibri"/>
                <a:sym typeface="Calibri"/>
                <a:rtl val="0"/>
              </a:rPr>
              <a:t>long term</a:t>
            </a:r>
            <a:endParaRPr lang="en-GB" sz="2800" b="1" kern="0" dirty="0">
              <a:latin typeface="Lato" panose="020F0502020204030203" pitchFamily="34" charset="0"/>
              <a:ea typeface="Calibri"/>
              <a:cs typeface="Calibri"/>
              <a:sym typeface="Calibri"/>
              <a:rtl val="0"/>
            </a:endParaRPr>
          </a:p>
        </p:txBody>
      </p:sp>
      <p:grpSp>
        <p:nvGrpSpPr>
          <p:cNvPr id="3" name="Group 2"/>
          <p:cNvGrpSpPr/>
          <p:nvPr/>
        </p:nvGrpSpPr>
        <p:grpSpPr>
          <a:xfrm>
            <a:off x="251519" y="2420888"/>
            <a:ext cx="2664295" cy="3888143"/>
            <a:chOff x="251519" y="2420888"/>
            <a:chExt cx="2664295" cy="3888143"/>
          </a:xfrm>
        </p:grpSpPr>
        <p:grpSp>
          <p:nvGrpSpPr>
            <p:cNvPr id="318" name="Shape 318"/>
            <p:cNvGrpSpPr/>
            <p:nvPr/>
          </p:nvGrpSpPr>
          <p:grpSpPr>
            <a:xfrm>
              <a:off x="251519" y="2420888"/>
              <a:ext cx="2664295" cy="1728191"/>
              <a:chOff x="467543" y="2420888"/>
              <a:chExt cx="2664295" cy="1728191"/>
            </a:xfrm>
          </p:grpSpPr>
          <p:sp>
            <p:nvSpPr>
              <p:cNvPr id="319" name="Shape 319"/>
              <p:cNvSpPr/>
              <p:nvPr/>
            </p:nvSpPr>
            <p:spPr>
              <a:xfrm>
                <a:off x="467543" y="2420888"/>
                <a:ext cx="2664295" cy="1728191"/>
              </a:xfrm>
              <a:prstGeom prst="roundRect">
                <a:avLst>
                  <a:gd name="adj" fmla="val 16667"/>
                </a:avLst>
              </a:prstGeom>
              <a:solidFill>
                <a:schemeClr val="accent1"/>
              </a:solidFill>
              <a:ln>
                <a:noFill/>
              </a:ln>
            </p:spPr>
            <p:txBody>
              <a:bodyPr lIns="91425" tIns="45700" rIns="91425" bIns="45700" anchor="ctr" anchorCtr="0">
                <a:noAutofit/>
              </a:bodyPr>
              <a:lstStyle/>
              <a:p>
                <a:endParaRPr sz="2400" kern="0">
                  <a:latin typeface="Lato" panose="020F0502020204030203" pitchFamily="34" charset="0"/>
                  <a:cs typeface="Arial"/>
                  <a:sym typeface="Arial"/>
                  <a:rtl val="0"/>
                </a:endParaRPr>
              </a:p>
            </p:txBody>
          </p:sp>
          <p:sp>
            <p:nvSpPr>
              <p:cNvPr id="320" name="Shape 320"/>
              <p:cNvSpPr txBox="1"/>
              <p:nvPr/>
            </p:nvSpPr>
            <p:spPr>
              <a:xfrm>
                <a:off x="683568" y="2834933"/>
                <a:ext cx="2232248" cy="954106"/>
              </a:xfrm>
              <a:prstGeom prst="rect">
                <a:avLst/>
              </a:prstGeom>
              <a:noFill/>
              <a:ln>
                <a:noFill/>
              </a:ln>
            </p:spPr>
            <p:txBody>
              <a:bodyPr lIns="91425" tIns="45700" rIns="91425" bIns="45700" anchor="t" anchorCtr="0">
                <a:noAutofit/>
              </a:bodyPr>
              <a:lstStyle/>
              <a:p>
                <a:pPr algn="ctr">
                  <a:buSzPct val="25000"/>
                </a:pPr>
                <a:r>
                  <a:rPr lang="en-GB" sz="2400" b="1" kern="0">
                    <a:latin typeface="Lato" panose="020F0502020204030203" pitchFamily="34" charset="0"/>
                    <a:ea typeface="Calibri"/>
                    <a:cs typeface="Calibri"/>
                    <a:sym typeface="Calibri"/>
                    <a:rtl val="0"/>
                  </a:rPr>
                  <a:t>RESEARCH PHASE</a:t>
                </a:r>
              </a:p>
            </p:txBody>
          </p:sp>
        </p:grpSp>
        <p:sp>
          <p:nvSpPr>
            <p:cNvPr id="330" name="Shape 330"/>
            <p:cNvSpPr txBox="1"/>
            <p:nvPr/>
          </p:nvSpPr>
          <p:spPr>
            <a:xfrm>
              <a:off x="323528" y="4293096"/>
              <a:ext cx="2520279" cy="2015935"/>
            </a:xfrm>
            <a:prstGeom prst="rect">
              <a:avLst/>
            </a:prstGeom>
            <a:noFill/>
            <a:ln>
              <a:noFill/>
            </a:ln>
          </p:spPr>
          <p:txBody>
            <a:bodyPr lIns="91425" tIns="45700" rIns="91425" bIns="45700" anchor="t" anchorCtr="0">
              <a:noAutofit/>
            </a:bodyPr>
            <a:lstStyle/>
            <a:p>
              <a:pPr marL="457200" indent="-457200">
                <a:buClr>
                  <a:srgbClr val="FFFFFF"/>
                </a:buClr>
                <a:buSzPct val="99999"/>
                <a:buFont typeface="Arial"/>
                <a:buChar char="•"/>
              </a:pPr>
              <a:r>
                <a:rPr lang="en-GB" sz="2500" b="1" kern="0" dirty="0">
                  <a:latin typeface="Lato" panose="020F0502020204030203" pitchFamily="34" charset="0"/>
                  <a:ea typeface="Calibri"/>
                  <a:cs typeface="Calibri"/>
                  <a:sym typeface="Calibri"/>
                  <a:rtl val="0"/>
                </a:rPr>
                <a:t>file formats</a:t>
              </a:r>
            </a:p>
            <a:p>
              <a:pPr marL="457200" indent="-457200">
                <a:buClr>
                  <a:srgbClr val="FFFFFF"/>
                </a:buClr>
                <a:buSzPct val="99999"/>
                <a:buFont typeface="Arial"/>
                <a:buChar char="•"/>
              </a:pPr>
              <a:r>
                <a:rPr lang="en-GB" sz="2500" b="1" kern="0" dirty="0">
                  <a:latin typeface="Lato" panose="020F0502020204030203" pitchFamily="34" charset="0"/>
                  <a:ea typeface="Calibri"/>
                  <a:cs typeface="Calibri"/>
                  <a:sym typeface="Calibri"/>
                  <a:rtl val="0"/>
                </a:rPr>
                <a:t>ownership</a:t>
              </a:r>
            </a:p>
            <a:p>
              <a:pPr marL="457200" indent="-457200">
                <a:buClr>
                  <a:srgbClr val="FFFFFF"/>
                </a:buClr>
                <a:buSzPct val="99999"/>
                <a:buFont typeface="Arial"/>
                <a:buChar char="•"/>
              </a:pPr>
              <a:r>
                <a:rPr lang="en-GB" sz="2500" b="1" kern="0" dirty="0">
                  <a:latin typeface="Lato" panose="020F0502020204030203" pitchFamily="34" charset="0"/>
                  <a:ea typeface="Calibri"/>
                  <a:cs typeface="Calibri"/>
                  <a:sym typeface="Calibri"/>
                  <a:rtl val="0"/>
                </a:rPr>
                <a:t>metadata</a:t>
              </a:r>
            </a:p>
            <a:p>
              <a:pPr marL="457200" indent="-457200">
                <a:buClr>
                  <a:srgbClr val="FFFFFF"/>
                </a:buClr>
                <a:buSzPct val="99999"/>
                <a:buFont typeface="Arial"/>
                <a:buChar char="•"/>
              </a:pPr>
              <a:r>
                <a:rPr lang="en-GB" sz="2500" b="1" kern="0" dirty="0">
                  <a:latin typeface="Lato" panose="020F0502020204030203" pitchFamily="34" charset="0"/>
                  <a:ea typeface="Calibri"/>
                  <a:cs typeface="Calibri"/>
                  <a:sym typeface="Calibri"/>
                  <a:rtl val="0"/>
                </a:rPr>
                <a:t>storage</a:t>
              </a:r>
            </a:p>
            <a:p>
              <a:pPr marL="457200" indent="-457200">
                <a:buClr>
                  <a:srgbClr val="FFFFFF"/>
                </a:buClr>
                <a:buSzPct val="99999"/>
                <a:buFont typeface="Arial"/>
                <a:buChar char="•"/>
              </a:pPr>
              <a:r>
                <a:rPr lang="en-GB" sz="2500" b="1" kern="0" dirty="0">
                  <a:latin typeface="Lato" panose="020F0502020204030203" pitchFamily="34" charset="0"/>
                  <a:ea typeface="Calibri"/>
                  <a:cs typeface="Calibri"/>
                  <a:sym typeface="Calibri"/>
                  <a:rtl val="0"/>
                </a:rPr>
                <a:t>backups</a:t>
              </a:r>
            </a:p>
          </p:txBody>
        </p:sp>
      </p:grpSp>
      <p:grpSp>
        <p:nvGrpSpPr>
          <p:cNvPr id="4" name="Group 3"/>
          <p:cNvGrpSpPr/>
          <p:nvPr/>
        </p:nvGrpSpPr>
        <p:grpSpPr>
          <a:xfrm>
            <a:off x="3203847" y="2420888"/>
            <a:ext cx="2664295" cy="3888143"/>
            <a:chOff x="3203847" y="2420888"/>
            <a:chExt cx="2664295" cy="3888143"/>
          </a:xfrm>
        </p:grpSpPr>
        <p:grpSp>
          <p:nvGrpSpPr>
            <p:cNvPr id="321" name="Shape 321"/>
            <p:cNvGrpSpPr/>
            <p:nvPr/>
          </p:nvGrpSpPr>
          <p:grpSpPr>
            <a:xfrm>
              <a:off x="3203847" y="2420888"/>
              <a:ext cx="2664295" cy="1728191"/>
              <a:chOff x="3419871" y="2420888"/>
              <a:chExt cx="2664295" cy="1728191"/>
            </a:xfrm>
          </p:grpSpPr>
          <p:sp>
            <p:nvSpPr>
              <p:cNvPr id="322" name="Shape 322"/>
              <p:cNvSpPr/>
              <p:nvPr/>
            </p:nvSpPr>
            <p:spPr>
              <a:xfrm>
                <a:off x="3419871" y="2420888"/>
                <a:ext cx="2664295" cy="1728191"/>
              </a:xfrm>
              <a:prstGeom prst="roundRect">
                <a:avLst>
                  <a:gd name="adj" fmla="val 16667"/>
                </a:avLst>
              </a:prstGeom>
              <a:solidFill>
                <a:srgbClr val="E36C09"/>
              </a:solidFill>
              <a:ln>
                <a:noFill/>
              </a:ln>
            </p:spPr>
            <p:txBody>
              <a:bodyPr lIns="91425" tIns="45700" rIns="91425" bIns="45700" anchor="ctr" anchorCtr="0">
                <a:noAutofit/>
              </a:bodyPr>
              <a:lstStyle/>
              <a:p>
                <a:endParaRPr sz="2400" kern="0">
                  <a:latin typeface="Lato" panose="020F0502020204030203" pitchFamily="34" charset="0"/>
                  <a:cs typeface="Arial"/>
                  <a:sym typeface="Arial"/>
                  <a:rtl val="0"/>
                </a:endParaRPr>
              </a:p>
            </p:txBody>
          </p:sp>
          <p:sp>
            <p:nvSpPr>
              <p:cNvPr id="323" name="Shape 323"/>
              <p:cNvSpPr txBox="1"/>
              <p:nvPr/>
            </p:nvSpPr>
            <p:spPr>
              <a:xfrm>
                <a:off x="3419871" y="2834933"/>
                <a:ext cx="2664295" cy="954106"/>
              </a:xfrm>
              <a:prstGeom prst="rect">
                <a:avLst/>
              </a:prstGeom>
              <a:noFill/>
              <a:ln>
                <a:noFill/>
              </a:ln>
            </p:spPr>
            <p:txBody>
              <a:bodyPr lIns="91425" tIns="45700" rIns="91425" bIns="45700" anchor="t" anchorCtr="0">
                <a:noAutofit/>
              </a:bodyPr>
              <a:lstStyle/>
              <a:p>
                <a:pPr algn="ctr">
                  <a:buSzPct val="25000"/>
                </a:pPr>
                <a:r>
                  <a:rPr lang="en-GB" sz="2400" b="1" kern="0" dirty="0">
                    <a:latin typeface="Lato" panose="020F0502020204030203" pitchFamily="34" charset="0"/>
                    <a:ea typeface="Calibri"/>
                    <a:cs typeface="Calibri"/>
                    <a:sym typeface="Calibri"/>
                    <a:rtl val="0"/>
                  </a:rPr>
                  <a:t>DISSEMINATION PHASE</a:t>
                </a:r>
              </a:p>
            </p:txBody>
          </p:sp>
        </p:grpSp>
        <p:sp>
          <p:nvSpPr>
            <p:cNvPr id="331" name="Shape 331"/>
            <p:cNvSpPr txBox="1"/>
            <p:nvPr/>
          </p:nvSpPr>
          <p:spPr>
            <a:xfrm>
              <a:off x="3419871" y="4293096"/>
              <a:ext cx="2232248" cy="2015935"/>
            </a:xfrm>
            <a:prstGeom prst="rect">
              <a:avLst/>
            </a:prstGeom>
            <a:noFill/>
            <a:ln>
              <a:noFill/>
            </a:ln>
          </p:spPr>
          <p:txBody>
            <a:bodyPr lIns="91425" tIns="45700" rIns="91425" bIns="45700" anchor="t" anchorCtr="0">
              <a:noAutofit/>
            </a:bodyPr>
            <a:lstStyle/>
            <a:p>
              <a:pPr marL="457200" indent="-457200">
                <a:buClr>
                  <a:srgbClr val="FFFFFF"/>
                </a:buClr>
                <a:buSzPct val="99999"/>
                <a:buFont typeface="Arial"/>
                <a:buChar char="•"/>
              </a:pPr>
              <a:r>
                <a:rPr lang="en-GB" sz="2500" b="1" kern="0">
                  <a:latin typeface="Lato" panose="020F0502020204030203" pitchFamily="34" charset="0"/>
                  <a:ea typeface="Calibri"/>
                  <a:cs typeface="Calibri"/>
                  <a:sym typeface="Calibri"/>
                  <a:rtl val="0"/>
                </a:rPr>
                <a:t>share with whom?</a:t>
              </a:r>
            </a:p>
            <a:p>
              <a:pPr marL="457200" indent="-457200">
                <a:buClr>
                  <a:srgbClr val="FFFFFF"/>
                </a:buClr>
                <a:buSzPct val="99999"/>
                <a:buFont typeface="Arial"/>
                <a:buChar char="•"/>
              </a:pPr>
              <a:r>
                <a:rPr lang="en-GB" sz="2500" b="1" kern="0">
                  <a:latin typeface="Lato" panose="020F0502020204030203" pitchFamily="34" charset="0"/>
                  <a:ea typeface="Calibri"/>
                  <a:cs typeface="Calibri"/>
                  <a:sym typeface="Calibri"/>
                  <a:rtl val="0"/>
                </a:rPr>
                <a:t>embargo?</a:t>
              </a:r>
            </a:p>
            <a:p>
              <a:pPr marL="457200" indent="-457200">
                <a:buClr>
                  <a:srgbClr val="FFFFFF"/>
                </a:buClr>
                <a:buSzPct val="99999"/>
                <a:buFont typeface="Arial"/>
                <a:buChar char="•"/>
              </a:pPr>
              <a:r>
                <a:rPr lang="en-GB" sz="2500" b="1" kern="0">
                  <a:latin typeface="Lato" panose="020F0502020204030203" pitchFamily="34" charset="0"/>
                  <a:ea typeface="Calibri"/>
                  <a:cs typeface="Calibri"/>
                  <a:sym typeface="Calibri"/>
                  <a:rtl val="0"/>
                </a:rPr>
                <a:t>licensing</a:t>
              </a:r>
            </a:p>
            <a:p>
              <a:pPr marL="457200" indent="-457200">
                <a:buClr>
                  <a:srgbClr val="FFFFFF"/>
                </a:buClr>
                <a:buSzPct val="99999"/>
                <a:buFont typeface="Arial"/>
                <a:buChar char="•"/>
              </a:pPr>
              <a:r>
                <a:rPr lang="en-GB" sz="2500" b="1" kern="0">
                  <a:latin typeface="Lato" panose="020F0502020204030203" pitchFamily="34" charset="0"/>
                  <a:ea typeface="Calibri"/>
                  <a:cs typeface="Calibri"/>
                  <a:sym typeface="Calibri"/>
                  <a:rtl val="0"/>
                </a:rPr>
                <a:t>metadata</a:t>
              </a:r>
            </a:p>
          </p:txBody>
        </p:sp>
      </p:grpSp>
      <p:grpSp>
        <p:nvGrpSpPr>
          <p:cNvPr id="5" name="Group 4"/>
          <p:cNvGrpSpPr/>
          <p:nvPr/>
        </p:nvGrpSpPr>
        <p:grpSpPr>
          <a:xfrm>
            <a:off x="6228184" y="2420888"/>
            <a:ext cx="2664295" cy="3118703"/>
            <a:chOff x="6228184" y="2420888"/>
            <a:chExt cx="2664295" cy="3118703"/>
          </a:xfrm>
        </p:grpSpPr>
        <p:grpSp>
          <p:nvGrpSpPr>
            <p:cNvPr id="324" name="Shape 324"/>
            <p:cNvGrpSpPr/>
            <p:nvPr/>
          </p:nvGrpSpPr>
          <p:grpSpPr>
            <a:xfrm>
              <a:off x="6228184" y="2420888"/>
              <a:ext cx="2664295" cy="1728191"/>
              <a:chOff x="6300192" y="2420888"/>
              <a:chExt cx="2664295" cy="1728191"/>
            </a:xfrm>
          </p:grpSpPr>
          <p:sp>
            <p:nvSpPr>
              <p:cNvPr id="325" name="Shape 325"/>
              <p:cNvSpPr/>
              <p:nvPr/>
            </p:nvSpPr>
            <p:spPr>
              <a:xfrm>
                <a:off x="6300192" y="2420888"/>
                <a:ext cx="2664295" cy="1728191"/>
              </a:xfrm>
              <a:prstGeom prst="roundRect">
                <a:avLst>
                  <a:gd name="adj" fmla="val 16667"/>
                </a:avLst>
              </a:prstGeom>
              <a:solidFill>
                <a:srgbClr val="76923C"/>
              </a:solidFill>
              <a:ln>
                <a:noFill/>
              </a:ln>
            </p:spPr>
            <p:txBody>
              <a:bodyPr lIns="91425" tIns="45700" rIns="91425" bIns="45700" anchor="ctr" anchorCtr="0">
                <a:noAutofit/>
              </a:bodyPr>
              <a:lstStyle/>
              <a:p>
                <a:endParaRPr sz="2400" kern="0">
                  <a:latin typeface="Lato" panose="020F0502020204030203" pitchFamily="34" charset="0"/>
                  <a:cs typeface="Arial"/>
                  <a:sym typeface="Arial"/>
                  <a:rtl val="0"/>
                </a:endParaRPr>
              </a:p>
            </p:txBody>
          </p:sp>
          <p:sp>
            <p:nvSpPr>
              <p:cNvPr id="326" name="Shape 326"/>
              <p:cNvSpPr txBox="1"/>
              <p:nvPr/>
            </p:nvSpPr>
            <p:spPr>
              <a:xfrm>
                <a:off x="6300192" y="2834933"/>
                <a:ext cx="2664295" cy="954106"/>
              </a:xfrm>
              <a:prstGeom prst="rect">
                <a:avLst/>
              </a:prstGeom>
              <a:noFill/>
              <a:ln>
                <a:noFill/>
              </a:ln>
            </p:spPr>
            <p:txBody>
              <a:bodyPr lIns="91425" tIns="45700" rIns="91425" bIns="45700" anchor="t" anchorCtr="0">
                <a:noAutofit/>
              </a:bodyPr>
              <a:lstStyle/>
              <a:p>
                <a:pPr algn="ctr">
                  <a:buSzPct val="25000"/>
                </a:pPr>
                <a:r>
                  <a:rPr lang="en-GB" sz="2400" b="1" kern="0">
                    <a:latin typeface="Lato" panose="020F0502020204030203" pitchFamily="34" charset="0"/>
                    <a:ea typeface="Calibri"/>
                    <a:cs typeface="Calibri"/>
                    <a:sym typeface="Calibri"/>
                    <a:rtl val="0"/>
                  </a:rPr>
                  <a:t>PRESERVATION</a:t>
                </a:r>
              </a:p>
              <a:p>
                <a:pPr algn="ctr">
                  <a:buSzPct val="25000"/>
                </a:pPr>
                <a:r>
                  <a:rPr lang="en-GB" sz="2400" b="1" kern="0">
                    <a:latin typeface="Lato" panose="020F0502020204030203" pitchFamily="34" charset="0"/>
                    <a:ea typeface="Calibri"/>
                    <a:cs typeface="Calibri"/>
                    <a:sym typeface="Calibri"/>
                    <a:rtl val="0"/>
                  </a:rPr>
                  <a:t>PHASE</a:t>
                </a:r>
              </a:p>
            </p:txBody>
          </p:sp>
        </p:grpSp>
        <p:sp>
          <p:nvSpPr>
            <p:cNvPr id="332" name="Shape 332"/>
            <p:cNvSpPr txBox="1"/>
            <p:nvPr/>
          </p:nvSpPr>
          <p:spPr>
            <a:xfrm>
              <a:off x="6372200" y="4293096"/>
              <a:ext cx="2304256" cy="1246495"/>
            </a:xfrm>
            <a:prstGeom prst="rect">
              <a:avLst/>
            </a:prstGeom>
            <a:noFill/>
            <a:ln>
              <a:noFill/>
            </a:ln>
          </p:spPr>
          <p:txBody>
            <a:bodyPr lIns="91425" tIns="45700" rIns="91425" bIns="45700" anchor="t" anchorCtr="0">
              <a:noAutofit/>
            </a:bodyPr>
            <a:lstStyle/>
            <a:p>
              <a:pPr marL="457200" indent="-457200">
                <a:buClr>
                  <a:srgbClr val="FFFFFF"/>
                </a:buClr>
                <a:buSzPct val="99999"/>
                <a:buFont typeface="Arial"/>
                <a:buChar char="•"/>
              </a:pPr>
              <a:r>
                <a:rPr lang="en-GB" sz="2500" b="1" kern="0">
                  <a:latin typeface="Lato" panose="020F0502020204030203" pitchFamily="34" charset="0"/>
                  <a:ea typeface="Calibri"/>
                  <a:cs typeface="Calibri"/>
                  <a:sym typeface="Calibri"/>
                  <a:rtl val="0"/>
                </a:rPr>
                <a:t>repository?</a:t>
              </a:r>
            </a:p>
            <a:p>
              <a:pPr marL="457200" indent="-457200">
                <a:buClr>
                  <a:srgbClr val="FFFFFF"/>
                </a:buClr>
                <a:buSzPct val="99999"/>
                <a:buFont typeface="Arial"/>
                <a:buChar char="•"/>
              </a:pPr>
              <a:r>
                <a:rPr lang="en-GB" sz="2500" b="1" kern="0">
                  <a:latin typeface="Lato" panose="020F0502020204030203" pitchFamily="34" charset="0"/>
                  <a:ea typeface="Calibri"/>
                  <a:cs typeface="Calibri"/>
                  <a:sym typeface="Calibri"/>
                  <a:rtl val="0"/>
                </a:rPr>
                <a:t>long-term manager?</a:t>
              </a:r>
            </a:p>
          </p:txBody>
        </p:sp>
      </p:grpSp>
      <p:sp>
        <p:nvSpPr>
          <p:cNvPr id="2" name="Right Arrow 1"/>
          <p:cNvSpPr/>
          <p:nvPr/>
        </p:nvSpPr>
        <p:spPr>
          <a:xfrm>
            <a:off x="781336" y="908717"/>
            <a:ext cx="7463072" cy="1008114"/>
          </a:xfrm>
          <a:prstGeom prst="rightArrow">
            <a:avLst>
              <a:gd name="adj1" fmla="val 50000"/>
              <a:gd name="adj2" fmla="val 8239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kern="0">
              <a:solidFill>
                <a:schemeClr val="tx1"/>
              </a:solidFill>
              <a:sym typeface="Arial"/>
              <a:rtl val="0"/>
            </a:endParaRPr>
          </a:p>
        </p:txBody>
      </p:sp>
      <p:sp>
        <p:nvSpPr>
          <p:cNvPr id="20" name="TextBox 19"/>
          <p:cNvSpPr txBox="1"/>
          <p:nvPr/>
        </p:nvSpPr>
        <p:spPr>
          <a:xfrm>
            <a:off x="6948264" y="6412686"/>
            <a:ext cx="2249334" cy="369332"/>
          </a:xfrm>
          <a:prstGeom prst="rect">
            <a:avLst/>
          </a:prstGeom>
          <a:noFill/>
        </p:spPr>
        <p:txBody>
          <a:bodyPr wrap="none" rtlCol="0">
            <a:spAutoFit/>
          </a:bodyPr>
          <a:lstStyle/>
          <a:p>
            <a:r>
              <a:rPr lang="en-US" dirty="0"/>
              <a:t>by </a:t>
            </a:r>
            <a:r>
              <a:rPr lang="en-US" dirty="0" err="1"/>
              <a:t>Joona</a:t>
            </a:r>
            <a:r>
              <a:rPr lang="en-US" dirty="0"/>
              <a:t> </a:t>
            </a:r>
            <a:r>
              <a:rPr lang="en-US" dirty="0" err="1"/>
              <a:t>Lehtomäki</a:t>
            </a:r>
            <a:endParaRPr lang="en-US" dirty="0"/>
          </a:p>
        </p:txBody>
      </p:sp>
    </p:spTree>
    <p:extLst>
      <p:ext uri="{BB962C8B-B14F-4D97-AF65-F5344CB8AC3E}">
        <p14:creationId xmlns:p14="http://schemas.microsoft.com/office/powerpoint/2010/main" val="27547955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179512" y="-33351"/>
            <a:ext cx="8352928" cy="6891351"/>
          </a:xfrm>
          <a:prstGeom prst="rect">
            <a:avLst/>
          </a:prstGeom>
        </p:spPr>
      </p:pic>
      <p:sp>
        <p:nvSpPr>
          <p:cNvPr id="10" name="TextBox 9"/>
          <p:cNvSpPr txBox="1"/>
          <p:nvPr/>
        </p:nvSpPr>
        <p:spPr>
          <a:xfrm>
            <a:off x="7236296" y="6412686"/>
            <a:ext cx="1804789" cy="369332"/>
          </a:xfrm>
          <a:prstGeom prst="rect">
            <a:avLst/>
          </a:prstGeom>
          <a:noFill/>
        </p:spPr>
        <p:txBody>
          <a:bodyPr wrap="none" rtlCol="0">
            <a:spAutoFit/>
          </a:bodyPr>
          <a:lstStyle/>
          <a:p>
            <a:r>
              <a:rPr lang="en-US" dirty="0" smtClean="0">
                <a:solidFill>
                  <a:prstClr val="black"/>
                </a:solidFill>
              </a:rPr>
              <a:t>by Hanna Koivula</a:t>
            </a:r>
            <a:endParaRPr lang="en-US" dirty="0">
              <a:solidFill>
                <a:prstClr val="black"/>
              </a:solidFill>
            </a:endParaRPr>
          </a:p>
        </p:txBody>
      </p:sp>
    </p:spTree>
    <p:extLst>
      <p:ext uri="{BB962C8B-B14F-4D97-AF65-F5344CB8AC3E}">
        <p14:creationId xmlns:p14="http://schemas.microsoft.com/office/powerpoint/2010/main" val="3012750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4944"/>
            <a:ext cx="8229600" cy="1143000"/>
          </a:xfrm>
        </p:spPr>
        <p:txBody>
          <a:bodyPr>
            <a:normAutofit fontScale="90000"/>
          </a:bodyPr>
          <a:lstStyle/>
          <a:p>
            <a:r>
              <a:rPr lang="en-US" b="1" dirty="0"/>
              <a:t>What is GBIF and how does it work</a:t>
            </a:r>
          </a:p>
        </p:txBody>
      </p:sp>
    </p:spTree>
    <p:extLst>
      <p:ext uri="{BB962C8B-B14F-4D97-AF65-F5344CB8AC3E}">
        <p14:creationId xmlns:p14="http://schemas.microsoft.com/office/powerpoint/2010/main" val="3389551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131371" y="274642"/>
            <a:ext cx="550800" cy="6721634"/>
          </a:xfrm>
        </p:spPr>
        <p:txBody>
          <a:bodyPr/>
          <a:lstStyle/>
          <a:p>
            <a:r>
              <a:rPr lang="en-GB" dirty="0" smtClean="0"/>
              <a:t>what</a:t>
            </a:r>
            <a:endParaRPr lang="en-GB" dirty="0"/>
          </a:p>
        </p:txBody>
      </p:sp>
      <p:sp>
        <p:nvSpPr>
          <p:cNvPr id="9" name="Content Placeholder 8"/>
          <p:cNvSpPr>
            <a:spLocks noGrp="1"/>
          </p:cNvSpPr>
          <p:nvPr>
            <p:ph sz="half" idx="17"/>
          </p:nvPr>
        </p:nvSpPr>
        <p:spPr>
          <a:xfrm>
            <a:off x="505709" y="300857"/>
            <a:ext cx="6480992" cy="1169147"/>
          </a:xfrm>
        </p:spPr>
        <p:txBody>
          <a:bodyPr anchor="t" anchorCtr="0">
            <a:normAutofit/>
          </a:bodyPr>
          <a:lstStyle/>
          <a:p>
            <a:pPr>
              <a:lnSpc>
                <a:spcPct val="90000"/>
              </a:lnSpc>
            </a:pPr>
            <a:r>
              <a:rPr lang="en-US" b="1" dirty="0">
                <a:solidFill>
                  <a:srgbClr val="328127"/>
                </a:solidFill>
                <a:latin typeface="Arial" panose="020B0604020202020204" pitchFamily="34" charset="0"/>
                <a:cs typeface="Arial" panose="020B0604020202020204" pitchFamily="34" charset="0"/>
              </a:rPr>
              <a:t>SOURCES AND USES</a:t>
            </a:r>
          </a:p>
          <a:p>
            <a:pPr>
              <a:lnSpc>
                <a:spcPct val="90000"/>
              </a:lnSpc>
            </a:pPr>
            <a:endParaRPr lang="en-US" sz="3600" b="1" dirty="0">
              <a:solidFill>
                <a:srgbClr val="328127"/>
              </a:solidFill>
            </a:endParaRPr>
          </a:p>
        </p:txBody>
      </p:sp>
      <p:sp>
        <p:nvSpPr>
          <p:cNvPr id="10" name="Text Placeholder 9"/>
          <p:cNvSpPr>
            <a:spLocks noGrp="1"/>
          </p:cNvSpPr>
          <p:nvPr>
            <p:ph type="body" sz="quarter" idx="10"/>
          </p:nvPr>
        </p:nvSpPr>
        <p:spPr/>
        <p:txBody>
          <a:bodyPr/>
          <a:lstStyle/>
          <a:p>
            <a:r>
              <a:rPr lang="en-US" sz="2000" dirty="0">
                <a:solidFill>
                  <a:prstClr val="black"/>
                </a:solidFill>
              </a:rPr>
              <a:t>www.gbif.org</a:t>
            </a:r>
            <a:endParaRPr lang="en-US" dirty="0"/>
          </a:p>
        </p:txBody>
      </p:sp>
      <p:grpSp>
        <p:nvGrpSpPr>
          <p:cNvPr id="7" name="Group 6"/>
          <p:cNvGrpSpPr/>
          <p:nvPr/>
        </p:nvGrpSpPr>
        <p:grpSpPr>
          <a:xfrm>
            <a:off x="1314593" y="2062417"/>
            <a:ext cx="6913562" cy="657225"/>
            <a:chOff x="192088" y="2516188"/>
            <a:chExt cx="6913562" cy="657225"/>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088" y="2541588"/>
              <a:ext cx="4206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0894" y="2516188"/>
              <a:ext cx="5111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00188" y="2571750"/>
              <a:ext cx="9286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16994" y="2533650"/>
              <a:ext cx="40163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206750" y="2579688"/>
              <a:ext cx="6683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63206" y="2592388"/>
              <a:ext cx="6588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10137" y="2582863"/>
              <a:ext cx="5603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8643" y="2562225"/>
              <a:ext cx="48418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330950" y="2562225"/>
              <a:ext cx="774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p:nvPr/>
        </p:nvGrpSpPr>
        <p:grpSpPr>
          <a:xfrm>
            <a:off x="1311418" y="4359242"/>
            <a:ext cx="6913562" cy="728663"/>
            <a:chOff x="188913" y="4829175"/>
            <a:chExt cx="6913562" cy="728663"/>
          </a:xfrm>
        </p:grpSpPr>
        <p:grpSp>
          <p:nvGrpSpPr>
            <p:cNvPr id="20" name="Group 19"/>
            <p:cNvGrpSpPr>
              <a:grpSpLocks/>
            </p:cNvGrpSpPr>
            <p:nvPr/>
          </p:nvGrpSpPr>
          <p:grpSpPr bwMode="auto">
            <a:xfrm>
              <a:off x="4041578" y="4829175"/>
              <a:ext cx="598487" cy="650875"/>
              <a:chOff x="4724" y="1976"/>
              <a:chExt cx="834" cy="1043"/>
            </a:xfrm>
          </p:grpSpPr>
          <p:pic>
            <p:nvPicPr>
              <p:cNvPr id="29" name="Picture 2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75" y="1976"/>
                <a:ext cx="537" cy="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042" y="2127"/>
                <a:ext cx="516" cy="703"/>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30"/>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724" y="2300"/>
                <a:ext cx="514"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88913" y="4884738"/>
              <a:ext cx="587375" cy="673100"/>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68971" y="4987925"/>
              <a:ext cx="725487" cy="500063"/>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231358" y="4918075"/>
              <a:ext cx="61753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13237" y="4991100"/>
              <a:ext cx="3254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887141" y="4922838"/>
              <a:ext cx="6334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4832748" y="4984750"/>
              <a:ext cx="6334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578600" y="4927600"/>
              <a:ext cx="5238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658844" y="5026025"/>
              <a:ext cx="7270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p:nvPr/>
        </p:nvGrpSpPr>
        <p:grpSpPr>
          <a:xfrm>
            <a:off x="1335863" y="3029061"/>
            <a:ext cx="6878003" cy="1020762"/>
            <a:chOff x="213358" y="3436938"/>
            <a:chExt cx="6878003" cy="1020762"/>
          </a:xfrm>
        </p:grpSpPr>
        <p:sp>
          <p:nvSpPr>
            <p:cNvPr id="33" name="AutoShape 48"/>
            <p:cNvSpPr>
              <a:spLocks/>
            </p:cNvSpPr>
            <p:nvPr/>
          </p:nvSpPr>
          <p:spPr bwMode="auto">
            <a:xfrm rot="5400000" flipH="1">
              <a:off x="3471385" y="837723"/>
              <a:ext cx="361950" cy="6878003"/>
            </a:xfrm>
            <a:prstGeom prst="rightBrace">
              <a:avLst>
                <a:gd name="adj1" fmla="val 109184"/>
                <a:gd name="adj2" fmla="val 50000"/>
              </a:avLst>
            </a:prstGeom>
            <a:noFill/>
            <a:ln w="76200">
              <a:solidFill>
                <a:schemeClr val="accent3">
                  <a:lumMod val="5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34" name="Line 49"/>
            <p:cNvSpPr>
              <a:spLocks noChangeShapeType="1"/>
            </p:cNvSpPr>
            <p:nvPr/>
          </p:nvSpPr>
          <p:spPr bwMode="auto">
            <a:xfrm flipH="1" flipV="1">
              <a:off x="363536" y="3554413"/>
              <a:ext cx="2562225" cy="636012"/>
            </a:xfrm>
            <a:prstGeom prst="line">
              <a:avLst/>
            </a:prstGeom>
            <a:noFill/>
            <a:ln w="76200">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u="sng" dirty="0"/>
            </a:p>
          </p:txBody>
        </p:sp>
        <p:sp>
          <p:nvSpPr>
            <p:cNvPr id="35" name="Line 50"/>
            <p:cNvSpPr>
              <a:spLocks noChangeShapeType="1"/>
            </p:cNvSpPr>
            <p:nvPr/>
          </p:nvSpPr>
          <p:spPr bwMode="auto">
            <a:xfrm flipH="1" flipV="1">
              <a:off x="2109788" y="3495674"/>
              <a:ext cx="1136650" cy="633363"/>
            </a:xfrm>
            <a:prstGeom prst="line">
              <a:avLst/>
            </a:prstGeom>
            <a:noFill/>
            <a:ln w="76200">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u="sng" dirty="0"/>
            </a:p>
          </p:txBody>
        </p:sp>
        <p:sp>
          <p:nvSpPr>
            <p:cNvPr id="36" name="Line 51"/>
            <p:cNvSpPr>
              <a:spLocks noChangeShapeType="1"/>
            </p:cNvSpPr>
            <p:nvPr/>
          </p:nvSpPr>
          <p:spPr bwMode="auto">
            <a:xfrm flipH="1" flipV="1">
              <a:off x="3641725" y="3436938"/>
              <a:ext cx="1588" cy="665162"/>
            </a:xfrm>
            <a:prstGeom prst="line">
              <a:avLst/>
            </a:prstGeom>
            <a:noFill/>
            <a:ln w="76200">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u="sng" dirty="0"/>
            </a:p>
          </p:txBody>
        </p:sp>
        <p:sp>
          <p:nvSpPr>
            <p:cNvPr id="37" name="Line 53"/>
            <p:cNvSpPr>
              <a:spLocks noChangeShapeType="1"/>
            </p:cNvSpPr>
            <p:nvPr/>
          </p:nvSpPr>
          <p:spPr bwMode="auto">
            <a:xfrm flipV="1">
              <a:off x="4367213" y="3559175"/>
              <a:ext cx="2562225" cy="636012"/>
            </a:xfrm>
            <a:prstGeom prst="line">
              <a:avLst/>
            </a:prstGeom>
            <a:noFill/>
            <a:ln w="76200">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u="sng" dirty="0"/>
            </a:p>
          </p:txBody>
        </p:sp>
        <p:sp>
          <p:nvSpPr>
            <p:cNvPr id="38" name="Line 54"/>
            <p:cNvSpPr>
              <a:spLocks noChangeShapeType="1"/>
            </p:cNvSpPr>
            <p:nvPr/>
          </p:nvSpPr>
          <p:spPr bwMode="auto">
            <a:xfrm flipV="1">
              <a:off x="4046538" y="3500436"/>
              <a:ext cx="1136650" cy="633361"/>
            </a:xfrm>
            <a:prstGeom prst="line">
              <a:avLst/>
            </a:prstGeom>
            <a:noFill/>
            <a:ln w="76200">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u="sng" dirty="0"/>
            </a:p>
          </p:txBody>
        </p:sp>
      </p:grpSp>
      <p:sp>
        <p:nvSpPr>
          <p:cNvPr id="39" name="TextBox 38"/>
          <p:cNvSpPr txBox="1"/>
          <p:nvPr/>
        </p:nvSpPr>
        <p:spPr>
          <a:xfrm>
            <a:off x="1335863" y="5073473"/>
            <a:ext cx="6905945" cy="584775"/>
          </a:xfrm>
          <a:prstGeom prst="rect">
            <a:avLst/>
          </a:prstGeom>
          <a:noFill/>
        </p:spPr>
        <p:txBody>
          <a:bodyPr wrap="square" rtlCol="0">
            <a:noAutofit/>
          </a:bodyPr>
          <a:lstStyle/>
          <a:p>
            <a:pPr algn="ctr"/>
            <a:r>
              <a:rPr lang="da-DK" sz="2400" b="1" dirty="0" smtClean="0"/>
              <a:t>Sources of biodiversity data</a:t>
            </a:r>
          </a:p>
          <a:p>
            <a:pPr algn="ctr"/>
            <a:r>
              <a:rPr lang="da-DK" sz="1600" dirty="0" smtClean="0"/>
              <a:t>Collections, field observations, monitoring activities, genomics, citizen science, remote sensing, expert knowledge, historical literature, ...</a:t>
            </a:r>
            <a:endParaRPr lang="en-US" sz="1600" dirty="0"/>
          </a:p>
        </p:txBody>
      </p:sp>
      <p:sp>
        <p:nvSpPr>
          <p:cNvPr id="40" name="TextBox 39"/>
          <p:cNvSpPr txBox="1"/>
          <p:nvPr/>
        </p:nvSpPr>
        <p:spPr>
          <a:xfrm>
            <a:off x="1322210" y="1153111"/>
            <a:ext cx="6905945" cy="584775"/>
          </a:xfrm>
          <a:prstGeom prst="rect">
            <a:avLst/>
          </a:prstGeom>
          <a:noFill/>
        </p:spPr>
        <p:txBody>
          <a:bodyPr wrap="square" rtlCol="0">
            <a:noAutofit/>
          </a:bodyPr>
          <a:lstStyle/>
          <a:p>
            <a:pPr algn="ctr"/>
            <a:r>
              <a:rPr lang="da-DK" sz="2400" b="1" dirty="0" smtClean="0"/>
              <a:t>Uses of biodiversity data</a:t>
            </a:r>
          </a:p>
          <a:p>
            <a:pPr algn="ctr"/>
            <a:r>
              <a:rPr lang="en-AU" altLang="en-US" sz="1600" dirty="0" smtClean="0"/>
              <a:t>Taxonomy, conservation, biosecurity</a:t>
            </a:r>
            <a:r>
              <a:rPr lang="en-AU" altLang="en-US" sz="1600" dirty="0"/>
              <a:t>, </a:t>
            </a:r>
            <a:r>
              <a:rPr lang="en-AU" altLang="en-US" sz="1600" dirty="0" smtClean="0"/>
              <a:t>land-use planning, </a:t>
            </a:r>
            <a:r>
              <a:rPr lang="en-AU" altLang="en-US" sz="1600" dirty="0"/>
              <a:t>climate </a:t>
            </a:r>
            <a:r>
              <a:rPr lang="en-AU" altLang="en-US" sz="1600" dirty="0" smtClean="0"/>
              <a:t>change response, </a:t>
            </a:r>
            <a:r>
              <a:rPr lang="en-AU" altLang="en-US" sz="1600" dirty="0"/>
              <a:t>crop development, resource management, </a:t>
            </a:r>
            <a:r>
              <a:rPr lang="en-AU" altLang="en-US" sz="1600" dirty="0" smtClean="0"/>
              <a:t>materials development, forensics</a:t>
            </a:r>
            <a:r>
              <a:rPr lang="en-AU" altLang="en-US" sz="1600" dirty="0"/>
              <a:t> </a:t>
            </a:r>
            <a:r>
              <a:rPr lang="en-AU" altLang="en-US" sz="1600" dirty="0" smtClean="0"/>
              <a:t>…</a:t>
            </a:r>
            <a:endParaRPr lang="en-US" sz="1600" dirty="0"/>
          </a:p>
        </p:txBody>
      </p:sp>
      <p:sp>
        <p:nvSpPr>
          <p:cNvPr id="41" name="Content Placeholder 8"/>
          <p:cNvSpPr txBox="1">
            <a:spLocks/>
          </p:cNvSpPr>
          <p:nvPr/>
        </p:nvSpPr>
        <p:spPr>
          <a:xfrm>
            <a:off x="356704" y="246932"/>
            <a:ext cx="8150367" cy="574672"/>
          </a:xfrm>
          <a:prstGeom prst="rect">
            <a:avLst/>
          </a:prstGeom>
        </p:spPr>
        <p:txBody>
          <a:bodyPr anchor="t" anchorCtr="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endParaRPr lang="en-US" sz="3600" b="1" dirty="0">
              <a:solidFill>
                <a:srgbClr val="328127"/>
              </a:solidFill>
            </a:endParaRPr>
          </a:p>
        </p:txBody>
      </p:sp>
    </p:spTree>
    <p:extLst>
      <p:ext uri="{BB962C8B-B14F-4D97-AF65-F5344CB8AC3E}">
        <p14:creationId xmlns:p14="http://schemas.microsoft.com/office/powerpoint/2010/main" val="40841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98200" y="1057816"/>
            <a:ext cx="4712404" cy="4816476"/>
          </a:xfrm>
        </p:spPr>
        <p:txBody>
          <a:bodyPr>
            <a:normAutofit/>
          </a:bodyPr>
          <a:lstStyle/>
          <a:p>
            <a:pPr>
              <a:spcBef>
                <a:spcPts val="0"/>
              </a:spcBef>
              <a:spcAft>
                <a:spcPts val="1600"/>
              </a:spcAft>
            </a:pPr>
            <a:r>
              <a:rPr lang="en-US" b="1" dirty="0" smtClean="0"/>
              <a:t>Free </a:t>
            </a:r>
            <a:r>
              <a:rPr lang="en-US" b="1" dirty="0"/>
              <a:t>and open access to biodiversity information</a:t>
            </a:r>
          </a:p>
          <a:p>
            <a:pPr>
              <a:spcBef>
                <a:spcPts val="0"/>
              </a:spcBef>
              <a:spcAft>
                <a:spcPts val="1600"/>
              </a:spcAft>
            </a:pPr>
            <a:r>
              <a:rPr lang="en-US" dirty="0" smtClean="0"/>
              <a:t>International open data </a:t>
            </a:r>
            <a:br>
              <a:rPr lang="en-US" dirty="0" smtClean="0"/>
            </a:br>
            <a:r>
              <a:rPr lang="en-US" dirty="0" smtClean="0"/>
              <a:t>research and policy</a:t>
            </a:r>
            <a:br>
              <a:rPr lang="en-US" dirty="0" smtClean="0"/>
            </a:br>
            <a:r>
              <a:rPr lang="en-US" dirty="0" smtClean="0"/>
              <a:t>infrastructure </a:t>
            </a:r>
          </a:p>
          <a:p>
            <a:pPr>
              <a:spcBef>
                <a:spcPts val="0"/>
              </a:spcBef>
              <a:spcAft>
                <a:spcPts val="1600"/>
              </a:spcAft>
            </a:pPr>
            <a:r>
              <a:rPr lang="en-US" dirty="0" smtClean="0"/>
              <a:t>Funded by governments</a:t>
            </a:r>
          </a:p>
          <a:p>
            <a:pPr>
              <a:spcBef>
                <a:spcPts val="0"/>
              </a:spcBef>
              <a:spcAft>
                <a:spcPts val="1600"/>
              </a:spcAft>
            </a:pPr>
            <a:r>
              <a:rPr lang="en-US" dirty="0" smtClean="0"/>
              <a:t>92 members: </a:t>
            </a:r>
            <a:br>
              <a:rPr lang="en-US" dirty="0" smtClean="0"/>
            </a:br>
            <a:r>
              <a:rPr lang="en-US" b="1" dirty="0" smtClean="0"/>
              <a:t>54 countries</a:t>
            </a:r>
            <a:r>
              <a:rPr lang="en-US" dirty="0" smtClean="0"/>
              <a:t> &amp;</a:t>
            </a:r>
            <a:br>
              <a:rPr lang="en-US" dirty="0" smtClean="0"/>
            </a:br>
            <a:r>
              <a:rPr lang="en-US" b="1" dirty="0" smtClean="0"/>
              <a:t>38 institutions</a:t>
            </a:r>
          </a:p>
        </p:txBody>
      </p:sp>
      <p:sp>
        <p:nvSpPr>
          <p:cNvPr id="8" name="Text Placeholder 7"/>
          <p:cNvSpPr>
            <a:spLocks noGrp="1"/>
          </p:cNvSpPr>
          <p:nvPr>
            <p:ph type="body" sz="quarter" idx="10"/>
          </p:nvPr>
        </p:nvSpPr>
        <p:spPr/>
        <p:txBody>
          <a:bodyPr/>
          <a:lstStyle/>
          <a:p>
            <a:r>
              <a:rPr lang="da-DK" sz="2000" dirty="0">
                <a:ea typeface="MS PGothic" pitchFamily="34" charset="-128"/>
              </a:rPr>
              <a:t>http://www.gbif.org/participation/</a:t>
            </a:r>
            <a:r>
              <a:rPr lang="da-DK" sz="2000" dirty="0" smtClean="0">
                <a:ea typeface="MS PGothic" pitchFamily="34" charset="-128"/>
              </a:rPr>
              <a:t>summary</a:t>
            </a:r>
            <a:endParaRPr lang="da-DK" sz="2000" dirty="0">
              <a:ea typeface="MS PGothic" pitchFamily="34" charset="-128"/>
            </a:endParaRPr>
          </a:p>
        </p:txBody>
      </p:sp>
      <p:pic>
        <p:nvPicPr>
          <p:cNvPr id="10" name="Picture 9" descr="GBIF-WORLD-MAP_250215.png"/>
          <p:cNvPicPr>
            <a:picLocks noChangeAspect="1"/>
          </p:cNvPicPr>
          <p:nvPr/>
        </p:nvPicPr>
        <p:blipFill rotWithShape="1">
          <a:blip r:embed="rId3" cstate="screen">
            <a:extLst>
              <a:ext uri="{28A0092B-C50C-407E-A947-70E740481C1C}">
                <a14:useLocalDpi xmlns:a14="http://schemas.microsoft.com/office/drawing/2010/main"/>
              </a:ext>
            </a:extLst>
          </a:blip>
          <a:srcRect b="31680"/>
          <a:stretch/>
        </p:blipFill>
        <p:spPr>
          <a:xfrm>
            <a:off x="4720449" y="3615201"/>
            <a:ext cx="4279173" cy="2259091"/>
          </a:xfrm>
          <a:prstGeom prst="rect">
            <a:avLst/>
          </a:prstGeom>
        </p:spPr>
      </p:pic>
      <p:sp>
        <p:nvSpPr>
          <p:cNvPr id="11" name="Content Placeholder 8"/>
          <p:cNvSpPr txBox="1">
            <a:spLocks/>
          </p:cNvSpPr>
          <p:nvPr/>
        </p:nvSpPr>
        <p:spPr>
          <a:xfrm>
            <a:off x="410305" y="274642"/>
            <a:ext cx="6480992" cy="1169147"/>
          </a:xfrm>
          <a:prstGeom prst="rect">
            <a:avLst/>
          </a:prstGeom>
        </p:spPr>
        <p:txBody>
          <a:bodyPr anchor="t" anchorCtr="0">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b="1" dirty="0" smtClean="0">
                <a:solidFill>
                  <a:srgbClr val="328127"/>
                </a:solidFill>
                <a:latin typeface="Arial" panose="020B0604020202020204" pitchFamily="34" charset="0"/>
                <a:cs typeface="Arial" panose="020B0604020202020204" pitchFamily="34" charset="0"/>
              </a:rPr>
              <a:t>WHAT IS GBIF</a:t>
            </a:r>
            <a:r>
              <a:rPr lang="da-DK" b="1" dirty="0" smtClean="0">
                <a:solidFill>
                  <a:srgbClr val="328127"/>
                </a:solidFill>
                <a:latin typeface="Arial" panose="020B0604020202020204" pitchFamily="34" charset="0"/>
                <a:cs typeface="Arial" panose="020B0604020202020204" pitchFamily="34" charset="0"/>
              </a:rPr>
              <a:t>?</a:t>
            </a:r>
            <a:endParaRPr lang="en-US" b="1" dirty="0">
              <a:solidFill>
                <a:srgbClr val="328127"/>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72025" y="0"/>
            <a:ext cx="4371975"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10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t>WHAT Does GBIF do?</a:t>
            </a:r>
            <a:endParaRPr lang="en-GB" b="1" dirty="0"/>
          </a:p>
        </p:txBody>
      </p:sp>
      <p:sp>
        <p:nvSpPr>
          <p:cNvPr id="7" name="Text Placeholder 6"/>
          <p:cNvSpPr>
            <a:spLocks noGrp="1"/>
          </p:cNvSpPr>
          <p:nvPr>
            <p:ph type="body" sz="quarter" idx="13"/>
          </p:nvPr>
        </p:nvSpPr>
        <p:spPr>
          <a:xfrm>
            <a:off x="457202" y="1169690"/>
            <a:ext cx="8229597" cy="4850896"/>
          </a:xfrm>
        </p:spPr>
        <p:txBody>
          <a:bodyPr>
            <a:normAutofit lnSpcReduction="10000"/>
          </a:bodyPr>
          <a:lstStyle/>
          <a:p>
            <a:pPr marL="457200" indent="-457200">
              <a:buFont typeface="Arial"/>
              <a:buChar char="•"/>
            </a:pPr>
            <a:r>
              <a:rPr lang="en-GB" dirty="0"/>
              <a:t>Provides and maintains open access and web services to global species data through </a:t>
            </a:r>
            <a:r>
              <a:rPr lang="en-GB" dirty="0" err="1"/>
              <a:t>GBIF.org</a:t>
            </a:r>
            <a:endParaRPr lang="en-GB" dirty="0"/>
          </a:p>
          <a:p>
            <a:pPr marL="457200" indent="-457200">
              <a:buFont typeface="Arial"/>
              <a:buChar char="•"/>
            </a:pPr>
            <a:r>
              <a:rPr lang="en-GB" dirty="0" smtClean="0"/>
              <a:t>Promotes common standards and free tools for biodiversity data management and exchange</a:t>
            </a:r>
          </a:p>
          <a:p>
            <a:pPr marL="457200" indent="-457200">
              <a:buFont typeface="Arial"/>
              <a:buChar char="•"/>
            </a:pPr>
            <a:r>
              <a:rPr lang="en-GB" dirty="0" smtClean="0"/>
              <a:t>Offers guidance on national mobilization of biodiversity information</a:t>
            </a:r>
          </a:p>
          <a:p>
            <a:pPr marL="457200" indent="-457200">
              <a:buFont typeface="Arial"/>
              <a:buChar char="•"/>
            </a:pPr>
            <a:r>
              <a:rPr lang="en-GB" dirty="0" smtClean="0"/>
              <a:t>Supports collaborative network at global and regional levels</a:t>
            </a:r>
          </a:p>
        </p:txBody>
      </p:sp>
      <p:sp>
        <p:nvSpPr>
          <p:cNvPr id="6" name="Text Placeholder 5"/>
          <p:cNvSpPr>
            <a:spLocks noGrp="1"/>
          </p:cNvSpPr>
          <p:nvPr>
            <p:ph type="body" sz="quarter" idx="4294967295"/>
          </p:nvPr>
        </p:nvSpPr>
        <p:spPr>
          <a:xfrm>
            <a:off x="3085231" y="6407149"/>
            <a:ext cx="4579408" cy="383119"/>
          </a:xfrm>
        </p:spPr>
        <p:txBody>
          <a:bodyPr>
            <a:normAutofit/>
          </a:bodyPr>
          <a:lstStyle/>
          <a:p>
            <a:pPr algn="r"/>
            <a:r>
              <a:rPr lang="en-GB" sz="1100" dirty="0" smtClean="0">
                <a:hlinkClick r:id="rId3"/>
              </a:rPr>
              <a:t>www.gbif.org</a:t>
            </a:r>
            <a:r>
              <a:rPr lang="en-GB" sz="1100" dirty="0" smtClean="0"/>
              <a:t> </a:t>
            </a:r>
            <a:endParaRPr lang="en-GB" sz="1100" dirty="0"/>
          </a:p>
        </p:txBody>
      </p:sp>
    </p:spTree>
    <p:extLst>
      <p:ext uri="{BB962C8B-B14F-4D97-AF65-F5344CB8AC3E}">
        <p14:creationId xmlns:p14="http://schemas.microsoft.com/office/powerpoint/2010/main" val="650684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41325" y="6407149"/>
            <a:ext cx="7156324" cy="383119"/>
          </a:xfrm>
        </p:spPr>
        <p:txBody>
          <a:bodyPr>
            <a:normAutofit fontScale="70000" lnSpcReduction="20000"/>
          </a:bodyPr>
          <a:lstStyle/>
          <a:p>
            <a:endParaRPr lang="en-US"/>
          </a:p>
        </p:txBody>
      </p:sp>
      <p:pic>
        <p:nvPicPr>
          <p:cNvPr id="3" name="Picture 2" descr="gbif.org.png"/>
          <p:cNvPicPr>
            <a:picLocks noChangeAspect="1"/>
          </p:cNvPicPr>
          <p:nvPr/>
        </p:nvPicPr>
        <p:blipFill rotWithShape="1">
          <a:blip r:embed="rId3">
            <a:extLst>
              <a:ext uri="{28A0092B-C50C-407E-A947-70E740481C1C}">
                <a14:useLocalDpi xmlns:a14="http://schemas.microsoft.com/office/drawing/2010/main" val="0"/>
              </a:ext>
            </a:extLst>
          </a:blip>
          <a:srcRect l="3763" b="-94"/>
          <a:stretch/>
        </p:blipFill>
        <p:spPr>
          <a:xfrm>
            <a:off x="0" y="0"/>
            <a:ext cx="9144000" cy="6858000"/>
          </a:xfrm>
          <a:prstGeom prst="rect">
            <a:avLst/>
          </a:prstGeom>
        </p:spPr>
      </p:pic>
    </p:spTree>
    <p:extLst>
      <p:ext uri="{BB962C8B-B14F-4D97-AF65-F5344CB8AC3E}">
        <p14:creationId xmlns:p14="http://schemas.microsoft.com/office/powerpoint/2010/main" val="3565961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28127"/>
                </a:solidFill>
              </a:rPr>
              <a:t>GBIF BY THE NUMBERS</a:t>
            </a:r>
            <a:endParaRPr lang="en-US" dirty="0">
              <a:solidFill>
                <a:srgbClr val="328127"/>
              </a:solidFill>
            </a:endParaRPr>
          </a:p>
        </p:txBody>
      </p:sp>
      <p:sp>
        <p:nvSpPr>
          <p:cNvPr id="3" name="Text Placeholder 2"/>
          <p:cNvSpPr>
            <a:spLocks noGrp="1"/>
          </p:cNvSpPr>
          <p:nvPr>
            <p:ph type="body" sz="quarter" idx="13"/>
          </p:nvPr>
        </p:nvSpPr>
        <p:spPr>
          <a:xfrm>
            <a:off x="4860032" y="1242363"/>
            <a:ext cx="3765249" cy="5002879"/>
          </a:xfrm>
        </p:spPr>
        <p:txBody>
          <a:bodyPr>
            <a:normAutofit lnSpcReduction="10000"/>
          </a:bodyPr>
          <a:lstStyle/>
          <a:p>
            <a:pPr algn="ctr">
              <a:lnSpc>
                <a:spcPct val="75000"/>
              </a:lnSpc>
              <a:spcBef>
                <a:spcPts val="0"/>
              </a:spcBef>
              <a:spcAft>
                <a:spcPts val="2400"/>
              </a:spcAft>
            </a:pPr>
            <a:r>
              <a:rPr lang="en-GB" sz="5000" b="1" dirty="0" smtClean="0">
                <a:latin typeface="Arial"/>
                <a:cs typeface="Arial"/>
              </a:rPr>
              <a:t>570,330,659</a:t>
            </a:r>
            <a:r>
              <a:rPr lang="en-GB" sz="4000" dirty="0" smtClean="0">
                <a:latin typeface="Arial Black"/>
                <a:cs typeface="Arial Black"/>
              </a:rPr>
              <a:t> </a:t>
            </a:r>
            <a:r>
              <a:rPr lang="en-GB" sz="2800" dirty="0" smtClean="0">
                <a:solidFill>
                  <a:schemeClr val="bg1">
                    <a:lumMod val="75000"/>
                  </a:schemeClr>
                </a:solidFill>
              </a:rPr>
              <a:t>species </a:t>
            </a:r>
            <a:r>
              <a:rPr lang="en-GB" sz="2800" dirty="0">
                <a:solidFill>
                  <a:schemeClr val="bg1">
                    <a:lumMod val="75000"/>
                  </a:schemeClr>
                </a:solidFill>
              </a:rPr>
              <a:t>occurrence </a:t>
            </a:r>
            <a:r>
              <a:rPr lang="en-GB" sz="2800" dirty="0" smtClean="0">
                <a:solidFill>
                  <a:schemeClr val="bg1">
                    <a:lumMod val="75000"/>
                  </a:schemeClr>
                </a:solidFill>
              </a:rPr>
              <a:t>records</a:t>
            </a:r>
          </a:p>
          <a:p>
            <a:pPr algn="ctr">
              <a:lnSpc>
                <a:spcPct val="75000"/>
              </a:lnSpc>
              <a:spcBef>
                <a:spcPts val="0"/>
              </a:spcBef>
              <a:spcAft>
                <a:spcPts val="2400"/>
              </a:spcAft>
            </a:pPr>
            <a:r>
              <a:rPr lang="en-GB" sz="5000" b="1" dirty="0">
                <a:latin typeface="Arial"/>
                <a:cs typeface="Arial"/>
              </a:rPr>
              <a:t>1,611,321</a:t>
            </a:r>
            <a:r>
              <a:rPr lang="en-GB" sz="4600" b="1" dirty="0">
                <a:latin typeface="Arial"/>
                <a:cs typeface="Arial"/>
              </a:rPr>
              <a:t> </a:t>
            </a:r>
            <a:r>
              <a:rPr lang="en-GB" sz="4600" dirty="0">
                <a:latin typeface="Arial"/>
                <a:cs typeface="Arial"/>
              </a:rPr>
              <a:t/>
            </a:r>
            <a:br>
              <a:rPr lang="en-GB" sz="4600" dirty="0">
                <a:latin typeface="Arial"/>
                <a:cs typeface="Arial"/>
              </a:rPr>
            </a:br>
            <a:r>
              <a:rPr lang="en-GB" sz="2800" dirty="0">
                <a:solidFill>
                  <a:srgbClr val="BFBFBF"/>
                </a:solidFill>
              </a:rPr>
              <a:t>species</a:t>
            </a:r>
            <a:endParaRPr lang="en-GB" sz="2800" dirty="0">
              <a:solidFill>
                <a:schemeClr val="bg1">
                  <a:lumMod val="75000"/>
                </a:schemeClr>
              </a:solidFill>
            </a:endParaRPr>
          </a:p>
          <a:p>
            <a:pPr algn="ctr">
              <a:lnSpc>
                <a:spcPct val="75000"/>
              </a:lnSpc>
              <a:spcBef>
                <a:spcPts val="0"/>
              </a:spcBef>
              <a:spcAft>
                <a:spcPts val="2400"/>
              </a:spcAft>
            </a:pPr>
            <a:r>
              <a:rPr lang="en-GB" sz="5000" b="1" dirty="0" smtClean="0">
                <a:latin typeface="Arial"/>
                <a:cs typeface="Arial"/>
              </a:rPr>
              <a:t>15,109</a:t>
            </a:r>
            <a:r>
              <a:rPr lang="en-GB" sz="4600" b="1" dirty="0" smtClean="0">
                <a:latin typeface="Arial"/>
                <a:cs typeface="Arial"/>
              </a:rPr>
              <a:t> </a:t>
            </a:r>
            <a:r>
              <a:rPr lang="en-GB" sz="4600" dirty="0">
                <a:latin typeface="Arial"/>
                <a:cs typeface="Arial"/>
              </a:rPr>
              <a:t/>
            </a:r>
            <a:br>
              <a:rPr lang="en-GB" sz="4600" dirty="0">
                <a:latin typeface="Arial"/>
                <a:cs typeface="Arial"/>
              </a:rPr>
            </a:br>
            <a:r>
              <a:rPr lang="en-GB" sz="2800" dirty="0" smtClean="0">
                <a:solidFill>
                  <a:srgbClr val="BFBFBF"/>
                </a:solidFill>
              </a:rPr>
              <a:t>datasets</a:t>
            </a:r>
            <a:endParaRPr lang="en-GB" sz="2800" b="1" dirty="0" smtClean="0"/>
          </a:p>
          <a:p>
            <a:pPr algn="ctr">
              <a:lnSpc>
                <a:spcPct val="75000"/>
              </a:lnSpc>
              <a:spcBef>
                <a:spcPts val="0"/>
              </a:spcBef>
              <a:spcAft>
                <a:spcPts val="2400"/>
              </a:spcAft>
            </a:pPr>
            <a:r>
              <a:rPr lang="en-GB" sz="5000" b="1" dirty="0" smtClean="0">
                <a:latin typeface="Arial"/>
                <a:cs typeface="Arial"/>
              </a:rPr>
              <a:t>763</a:t>
            </a:r>
            <a:r>
              <a:rPr lang="en-GB" dirty="0" smtClean="0"/>
              <a:t/>
            </a:r>
            <a:br>
              <a:rPr lang="en-GB" dirty="0" smtClean="0"/>
            </a:br>
            <a:r>
              <a:rPr lang="en-GB" sz="2800" dirty="0" smtClean="0">
                <a:solidFill>
                  <a:srgbClr val="BFBFBF"/>
                </a:solidFill>
              </a:rPr>
              <a:t>data-publishing institutions</a:t>
            </a:r>
          </a:p>
        </p:txBody>
      </p:sp>
      <p:sp>
        <p:nvSpPr>
          <p:cNvPr id="4" name="Text Placeholder 3"/>
          <p:cNvSpPr>
            <a:spLocks noGrp="1"/>
          </p:cNvSpPr>
          <p:nvPr>
            <p:ph type="body" sz="quarter" idx="4294967295"/>
          </p:nvPr>
        </p:nvSpPr>
        <p:spPr>
          <a:xfrm>
            <a:off x="457202" y="6433027"/>
            <a:ext cx="6895715" cy="295577"/>
          </a:xfrm>
        </p:spPr>
        <p:txBody>
          <a:bodyPr>
            <a:noAutofit/>
          </a:bodyPr>
          <a:lstStyle/>
          <a:p>
            <a:pPr algn="r"/>
            <a:r>
              <a:rPr lang="en-US" sz="1050" dirty="0" smtClean="0">
                <a:solidFill>
                  <a:schemeClr val="bg1"/>
                </a:solidFill>
              </a:rPr>
              <a:t>http://www.gbif.org  | 9 SEP 2015</a:t>
            </a:r>
            <a:endParaRPr lang="en-US" sz="105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4686300" cy="4660900"/>
          </a:xfrm>
          <a:prstGeom prst="rect">
            <a:avLst/>
          </a:prstGeom>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8192"/>
          <a:stretch/>
        </p:blipFill>
        <p:spPr bwMode="auto">
          <a:xfrm>
            <a:off x="-612576" y="1256729"/>
            <a:ext cx="5548760" cy="46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3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Reporting on data trends</a:t>
            </a:r>
          </a:p>
        </p:txBody>
      </p:sp>
      <p:pic>
        <p:nvPicPr>
          <p:cNvPr id="8" name="Content Placeholder 7" descr="occ_kingdom.png"/>
          <p:cNvPicPr>
            <a:picLocks noGrp="1" noChangeAspect="1"/>
          </p:cNvPicPr>
          <p:nvPr>
            <p:ph idx="1"/>
          </p:nvPr>
        </p:nvPicPr>
        <p:blipFill>
          <a:blip r:embed="rId3" cstate="print">
            <a:extLst>
              <a:ext uri="{28A0092B-C50C-407E-A947-70E740481C1C}">
                <a14:useLocalDpi xmlns:a14="http://schemas.microsoft.com/office/drawing/2010/main" val="0"/>
              </a:ext>
            </a:extLst>
          </a:blip>
          <a:srcRect l="-12089" r="-12089"/>
          <a:stretch>
            <a:fillRect/>
          </a:stretch>
        </p:blipFill>
        <p:spPr/>
      </p:pic>
      <p:sp>
        <p:nvSpPr>
          <p:cNvPr id="7" name="Text Placeholder 6"/>
          <p:cNvSpPr>
            <a:spLocks noGrp="1"/>
          </p:cNvSpPr>
          <p:nvPr>
            <p:ph type="body" sz="quarter" idx="10"/>
          </p:nvPr>
        </p:nvSpPr>
        <p:spPr/>
        <p:txBody>
          <a:bodyPr/>
          <a:lstStyle/>
          <a:p>
            <a:r>
              <a:rPr lang="en-US">
                <a:hlinkClick r:id="rId4"/>
              </a:rPr>
              <a:t>http://www.gbif.org/analytics/global</a:t>
            </a:r>
            <a:r>
              <a:rPr lang="en-US"/>
              <a:t> </a:t>
            </a:r>
          </a:p>
        </p:txBody>
      </p:sp>
      <p:sp>
        <p:nvSpPr>
          <p:cNvPr id="9" name="Text Placeholder 4"/>
          <p:cNvSpPr txBox="1">
            <a:spLocks/>
          </p:cNvSpPr>
          <p:nvPr/>
        </p:nvSpPr>
        <p:spPr>
          <a:xfrm>
            <a:off x="-198703" y="-10949"/>
            <a:ext cx="655906" cy="7007225"/>
          </a:xfrm>
          <a:prstGeom prst="rect">
            <a:avLst/>
          </a:prstGeom>
        </p:spPr>
        <p:txBody>
          <a:bodyPr vert="vert270"/>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4000">
                <a:solidFill>
                  <a:srgbClr val="FDB002">
                    <a:alpha val="32000"/>
                  </a:srgbClr>
                </a:solidFill>
                <a:latin typeface="Arial"/>
                <a:cs typeface="Arial"/>
              </a:rPr>
              <a:t>global</a:t>
            </a:r>
            <a:endParaRPr lang="en-US" sz="4000" dirty="0">
              <a:solidFill>
                <a:srgbClr val="FDB002">
                  <a:alpha val="32000"/>
                </a:srgbClr>
              </a:solidFill>
              <a:latin typeface="Arial"/>
              <a:cs typeface="Arial"/>
            </a:endParaRPr>
          </a:p>
        </p:txBody>
      </p:sp>
    </p:spTree>
    <p:extLst>
      <p:ext uri="{BB962C8B-B14F-4D97-AF65-F5344CB8AC3E}">
        <p14:creationId xmlns:p14="http://schemas.microsoft.com/office/powerpoint/2010/main" val="3315489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normAutofit fontScale="90000"/>
          </a:bodyPr>
          <a:lstStyle/>
          <a:p>
            <a:r>
              <a:rPr lang="en-US" sz="3600" b="1" dirty="0"/>
              <a:t>What is </a:t>
            </a:r>
            <a:r>
              <a:rPr lang="en-US" sz="3600" b="1" dirty="0" smtClean="0"/>
              <a:t>biodiversity informatics </a:t>
            </a:r>
            <a:r>
              <a:rPr lang="en-US" sz="3600" b="1" dirty="0"/>
              <a:t>and why </a:t>
            </a:r>
            <a:r>
              <a:rPr lang="en-US" sz="3600" b="1" dirty="0" smtClean="0"/>
              <a:t>care?</a:t>
            </a:r>
            <a:endParaRPr lang="en-US" sz="3600" b="1" dirty="0"/>
          </a:p>
        </p:txBody>
      </p:sp>
      <p:sp>
        <p:nvSpPr>
          <p:cNvPr id="4" name="TextBox 3"/>
          <p:cNvSpPr txBox="1"/>
          <p:nvPr/>
        </p:nvSpPr>
        <p:spPr>
          <a:xfrm>
            <a:off x="395536" y="1628800"/>
            <a:ext cx="8352928" cy="1938992"/>
          </a:xfrm>
          <a:prstGeom prst="rect">
            <a:avLst/>
          </a:prstGeom>
          <a:noFill/>
        </p:spPr>
        <p:txBody>
          <a:bodyPr wrap="square" rtlCol="0">
            <a:spAutoFit/>
          </a:bodyPr>
          <a:lstStyle/>
          <a:p>
            <a:r>
              <a:rPr lang="en-US" sz="2400" b="1" dirty="0" smtClean="0">
                <a:solidFill>
                  <a:srgbClr val="FF0000"/>
                </a:solidFill>
              </a:rPr>
              <a:t>Long words</a:t>
            </a:r>
            <a:r>
              <a:rPr lang="en-US" sz="2400" dirty="0" smtClean="0">
                <a:solidFill>
                  <a:srgbClr val="FF0000"/>
                </a:solidFill>
              </a:rPr>
              <a:t>:</a:t>
            </a:r>
            <a:r>
              <a:rPr lang="en-US" sz="2400" dirty="0" smtClean="0"/>
              <a:t> definition from Wikipedia</a:t>
            </a:r>
          </a:p>
          <a:p>
            <a:r>
              <a:rPr lang="en-US" sz="2400" dirty="0" smtClean="0"/>
              <a:t/>
            </a:r>
            <a:br>
              <a:rPr lang="en-US" sz="2400" dirty="0" smtClean="0"/>
            </a:br>
            <a:r>
              <a:rPr lang="en-US" sz="2400" dirty="0" smtClean="0"/>
              <a:t>“is </a:t>
            </a:r>
            <a:r>
              <a:rPr lang="en-US" sz="2400" dirty="0"/>
              <a:t>the application of </a:t>
            </a:r>
            <a:r>
              <a:rPr lang="en-US" sz="2400" b="1" dirty="0"/>
              <a:t>informatics</a:t>
            </a:r>
            <a:r>
              <a:rPr lang="en-US" sz="2400" dirty="0"/>
              <a:t> techniques to </a:t>
            </a:r>
            <a:r>
              <a:rPr lang="en-US" sz="2400" b="1" dirty="0"/>
              <a:t>biodiversity</a:t>
            </a:r>
            <a:r>
              <a:rPr lang="en-US" sz="2400" dirty="0"/>
              <a:t> information for improved management, presentation, discovery, exploration and </a:t>
            </a:r>
            <a:r>
              <a:rPr lang="en-US" sz="2400" dirty="0" smtClean="0"/>
              <a:t>analysis”</a:t>
            </a:r>
            <a:endParaRPr lang="en-US" sz="2400" dirty="0"/>
          </a:p>
        </p:txBody>
      </p:sp>
      <p:sp>
        <p:nvSpPr>
          <p:cNvPr id="5" name="TextBox 4"/>
          <p:cNvSpPr txBox="1"/>
          <p:nvPr/>
        </p:nvSpPr>
        <p:spPr>
          <a:xfrm>
            <a:off x="395536" y="4149080"/>
            <a:ext cx="8352928" cy="2308324"/>
          </a:xfrm>
          <a:prstGeom prst="rect">
            <a:avLst/>
          </a:prstGeom>
          <a:noFill/>
        </p:spPr>
        <p:txBody>
          <a:bodyPr wrap="square" rtlCol="0">
            <a:spAutoFit/>
          </a:bodyPr>
          <a:lstStyle/>
          <a:p>
            <a:r>
              <a:rPr lang="en-US" sz="2400" b="1" dirty="0" smtClean="0">
                <a:solidFill>
                  <a:srgbClr val="00B050"/>
                </a:solidFill>
              </a:rPr>
              <a:t>Real life</a:t>
            </a:r>
            <a:r>
              <a:rPr lang="en-US" sz="2400" dirty="0" smtClean="0">
                <a:solidFill>
                  <a:srgbClr val="00B050"/>
                </a:solidFill>
              </a:rPr>
              <a:t>:</a:t>
            </a:r>
            <a:r>
              <a:rPr lang="en-US" sz="2400" dirty="0" smtClean="0"/>
              <a:t> time- and effort-saving tools</a:t>
            </a:r>
          </a:p>
          <a:p>
            <a:endParaRPr lang="en-US" sz="2400" dirty="0"/>
          </a:p>
          <a:p>
            <a:r>
              <a:rPr lang="en-US" sz="2400" dirty="0" smtClean="0"/>
              <a:t>Biodiversity data are too many and too complex to handle</a:t>
            </a:r>
          </a:p>
          <a:p>
            <a:r>
              <a:rPr lang="en-US" sz="2400" dirty="0"/>
              <a:t>	</a:t>
            </a:r>
            <a:r>
              <a:rPr lang="en-US" sz="2400" dirty="0" smtClean="0"/>
              <a:t>	without the biodiversity informatics tools</a:t>
            </a:r>
          </a:p>
          <a:p>
            <a:endParaRPr lang="en-US" sz="2400" dirty="0"/>
          </a:p>
          <a:p>
            <a:r>
              <a:rPr lang="en-US" sz="2400" b="1" dirty="0" smtClean="0"/>
              <a:t>Do you care</a:t>
            </a:r>
            <a:r>
              <a:rPr lang="en-US" sz="2400" dirty="0" smtClean="0"/>
              <a:t> about project, time, effort, scale and integration?</a:t>
            </a:r>
            <a:endParaRPr lang="en-US" sz="2400" dirty="0"/>
          </a:p>
        </p:txBody>
      </p:sp>
    </p:spTree>
    <p:extLst>
      <p:ext uri="{BB962C8B-B14F-4D97-AF65-F5344CB8AC3E}">
        <p14:creationId xmlns:p14="http://schemas.microsoft.com/office/powerpoint/2010/main" val="338955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Data—by </a:t>
            </a:r>
            <a:r>
              <a:rPr lang="en-US" dirty="0" err="1" smtClean="0"/>
              <a:t>gbif</a:t>
            </a:r>
            <a:r>
              <a:rPr lang="en-US" dirty="0" smtClean="0"/>
              <a:t> participant</a:t>
            </a:r>
            <a:endParaRPr lang="en-US" dirty="0"/>
          </a:p>
        </p:txBody>
      </p:sp>
      <p:sp>
        <p:nvSpPr>
          <p:cNvPr id="4" name="Text Placeholder 3"/>
          <p:cNvSpPr>
            <a:spLocks noGrp="1"/>
          </p:cNvSpPr>
          <p:nvPr>
            <p:ph type="body" sz="quarter" idx="10"/>
          </p:nvPr>
        </p:nvSpPr>
        <p:spPr>
          <a:xfrm>
            <a:off x="457200" y="6407149"/>
            <a:ext cx="7140449" cy="383119"/>
          </a:xfrm>
        </p:spPr>
        <p:txBody>
          <a:bodyPr/>
          <a:lstStyle/>
          <a:p>
            <a:r>
              <a:rPr lang="en-US" b="1" i="1" dirty="0"/>
              <a:t>NOTE</a:t>
            </a:r>
            <a:r>
              <a:rPr lang="en-US" i="1" dirty="0"/>
              <a:t>: </a:t>
            </a:r>
            <a:r>
              <a:rPr lang="en-US" i="1" dirty="0" smtClean="0"/>
              <a:t>Datasets </a:t>
            </a:r>
            <a:r>
              <a:rPr lang="en-US" i="1" dirty="0"/>
              <a:t>are assigned to countries according to the location of the </a:t>
            </a:r>
            <a:r>
              <a:rPr lang="en-US" i="1" dirty="0" smtClean="0"/>
              <a:t>publishing </a:t>
            </a:r>
            <a:r>
              <a:rPr lang="en-US" i="1" dirty="0"/>
              <a:t>institution</a:t>
            </a:r>
            <a:r>
              <a:rPr lang="en-US" i="1" dirty="0" smtClean="0"/>
              <a:t>, </a:t>
            </a:r>
            <a:br>
              <a:rPr lang="en-US" i="1" dirty="0" smtClean="0"/>
            </a:br>
            <a:r>
              <a:rPr lang="en-US" i="1" dirty="0" smtClean="0"/>
              <a:t>including </a:t>
            </a:r>
            <a:r>
              <a:rPr lang="en-US" i="1" dirty="0"/>
              <a:t>aggregated datasets with contributors from </a:t>
            </a:r>
            <a:r>
              <a:rPr lang="en-US" i="1" dirty="0" smtClean="0"/>
              <a:t>many </a:t>
            </a:r>
            <a:r>
              <a:rPr lang="en-US" i="1" dirty="0"/>
              <a:t>other </a:t>
            </a:r>
            <a:r>
              <a:rPr lang="en-US" i="1" dirty="0" smtClean="0"/>
              <a:t>countries. </a:t>
            </a:r>
            <a:r>
              <a:rPr lang="en-US" dirty="0">
                <a:hlinkClick r:id="rId2"/>
              </a:rPr>
              <a:t>http://www.gbif.org</a:t>
            </a:r>
            <a:r>
              <a:rPr lang="en-US" dirty="0"/>
              <a:t> </a:t>
            </a:r>
            <a:r>
              <a:rPr lang="en-US" dirty="0" smtClean="0"/>
              <a:t>| 03 SEP 2015</a:t>
            </a:r>
            <a:endParaRPr lang="en-US" dirty="0"/>
          </a:p>
        </p:txBody>
      </p:sp>
      <p:sp>
        <p:nvSpPr>
          <p:cNvPr id="5" name="TextBox 4"/>
          <p:cNvSpPr txBox="1"/>
          <p:nvPr/>
        </p:nvSpPr>
        <p:spPr>
          <a:xfrm>
            <a:off x="-127000" y="-57730"/>
            <a:ext cx="591416" cy="4560455"/>
          </a:xfrm>
          <a:prstGeom prst="rect">
            <a:avLst/>
          </a:prstGeom>
        </p:spPr>
        <p:txBody>
          <a:bodyPr vert="vert270" lIns="0" tIns="36000" rIns="0" bIns="36000" rtlCol="0">
            <a:noAutofit/>
          </a:bodyPr>
          <a:lstStyle>
            <a:lvl1pPr indent="0" algn="r">
              <a:spcBef>
                <a:spcPct val="20000"/>
              </a:spcBef>
              <a:buFont typeface="Arial"/>
              <a:buNone/>
              <a:defRPr lang="en-US" sz="4000" dirty="0" smtClean="0">
                <a:solidFill>
                  <a:srgbClr val="FDB002">
                    <a:alpha val="32000"/>
                  </a:srgbClr>
                </a:solidFill>
                <a:latin typeface="Arial"/>
                <a:cs typeface="Arial"/>
              </a:defRPr>
            </a:lvl1pPr>
            <a:lvl2pPr marL="742950" indent="-285750">
              <a:spcBef>
                <a:spcPct val="20000"/>
              </a:spcBef>
              <a:buFont typeface="Arial"/>
              <a:buChar char="•"/>
              <a:defRPr sz="2800">
                <a:latin typeface="Arial Narrow"/>
                <a:cs typeface="Arial Narrow"/>
              </a:defRPr>
            </a:lvl2pPr>
            <a:lvl3pPr marL="1143000" indent="-228600">
              <a:spcBef>
                <a:spcPct val="20000"/>
              </a:spcBef>
              <a:buFont typeface="Wingdings" charset="2"/>
              <a:buChar char="§"/>
              <a:defRPr sz="2400">
                <a:latin typeface="Arial Narrow"/>
                <a:cs typeface="Arial Narrow"/>
              </a:defRPr>
            </a:lvl3pPr>
            <a:lvl4pPr marL="1600200" indent="-228600">
              <a:spcBef>
                <a:spcPct val="20000"/>
              </a:spcBef>
              <a:buFont typeface="Arial"/>
              <a:buChar char="–"/>
              <a:defRPr sz="2000">
                <a:latin typeface="Arial Narrow"/>
                <a:cs typeface="Arial Narrow"/>
              </a:defRPr>
            </a:lvl4pPr>
            <a:lvl5pPr marL="2057400" indent="-228600">
              <a:spcBef>
                <a:spcPct val="20000"/>
              </a:spcBef>
              <a:buFont typeface="Arial"/>
              <a:buChar char="»"/>
              <a:defRPr sz="2000">
                <a:latin typeface="Arial Narrow"/>
                <a:cs typeface="Arial Narrow"/>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data publishing</a:t>
            </a:r>
          </a:p>
        </p:txBody>
      </p:sp>
      <p:graphicFrame>
        <p:nvGraphicFramePr>
          <p:cNvPr id="9" name="Table 8"/>
          <p:cNvGraphicFramePr>
            <a:graphicFrameLocks noGrp="1"/>
          </p:cNvGraphicFramePr>
          <p:nvPr>
            <p:extLst>
              <p:ext uri="{D42A27DB-BD31-4B8C-83A1-F6EECF244321}">
                <p14:modId xmlns:p14="http://schemas.microsoft.com/office/powerpoint/2010/main" val="1367549129"/>
              </p:ext>
            </p:extLst>
          </p:nvPr>
        </p:nvGraphicFramePr>
        <p:xfrm>
          <a:off x="350622" y="4542316"/>
          <a:ext cx="4081704" cy="1595485"/>
        </p:xfrm>
        <a:graphic>
          <a:graphicData uri="http://schemas.openxmlformats.org/drawingml/2006/table">
            <a:tbl>
              <a:tblPr bandRow="1">
                <a:tableStyleId>{5C22544A-7EE6-4342-B048-85BDC9FD1C3A}</a:tableStyleId>
              </a:tblPr>
              <a:tblGrid>
                <a:gridCol w="1217735"/>
                <a:gridCol w="845388"/>
                <a:gridCol w="1268083"/>
                <a:gridCol w="750498"/>
              </a:tblGrid>
              <a:tr h="319097">
                <a:tc>
                  <a:txBody>
                    <a:bodyPr/>
                    <a:lstStyle/>
                    <a:p>
                      <a:r>
                        <a:rPr lang="en-US" sz="1200" b="0" i="0" dirty="0" smtClean="0">
                          <a:latin typeface="Arial Narrow"/>
                          <a:cs typeface="Arial Narrow"/>
                        </a:rPr>
                        <a:t>1. France</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21,582,586</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6. United Kingdom</a:t>
                      </a: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2,440,150</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latin typeface="Arial Narrow"/>
                          <a:cs typeface="Arial Narrow"/>
                        </a:rPr>
                        <a:t>2. United States</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5,920,877</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200" b="0" i="0" dirty="0" smtClean="0">
                          <a:latin typeface="Arial Narrow"/>
                          <a:cs typeface="Arial Narrow"/>
                        </a:rPr>
                        <a:t>7. Belgium</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2,297,574</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r>
                        <a:rPr lang="en-US" sz="1200" b="0" i="0" dirty="0" smtClean="0">
                          <a:latin typeface="Arial Narrow"/>
                          <a:cs typeface="Arial Narrow"/>
                        </a:rPr>
                        <a:t>3. Sweden</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4,907,131</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8. Norway</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2,192,808</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latin typeface="Arial Narrow"/>
                          <a:cs typeface="Arial Narrow"/>
                        </a:rPr>
                        <a:t>4. Brazil</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3,736,933</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200" b="0" i="0" dirty="0" smtClean="0">
                          <a:latin typeface="Arial Narrow"/>
                          <a:cs typeface="Arial Narrow"/>
                        </a:rPr>
                        <a:t>9. Netherlands</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2,088,214</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5. Australia</a:t>
                      </a: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3,605,281</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10. Finland</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1,736,075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19118944"/>
              </p:ext>
            </p:extLst>
          </p:nvPr>
        </p:nvGraphicFramePr>
        <p:xfrm>
          <a:off x="4847334" y="4542316"/>
          <a:ext cx="4081704" cy="1595485"/>
        </p:xfrm>
        <a:graphic>
          <a:graphicData uri="http://schemas.openxmlformats.org/drawingml/2006/table">
            <a:tbl>
              <a:tblPr bandRow="1">
                <a:tableStyleId>{5C22544A-7EE6-4342-B048-85BDC9FD1C3A}</a:tableStyleId>
              </a:tblPr>
              <a:tblGrid>
                <a:gridCol w="1217735"/>
                <a:gridCol w="887134"/>
                <a:gridCol w="1130060"/>
                <a:gridCol w="846775"/>
              </a:tblGrid>
              <a:tr h="319097">
                <a:tc>
                  <a:txBody>
                    <a:bodyPr/>
                    <a:lstStyle/>
                    <a:p>
                      <a:r>
                        <a:rPr lang="en-US" sz="1200" b="0" i="0" dirty="0" smtClean="0">
                          <a:latin typeface="Arial Narrow"/>
                          <a:cs typeface="Arial Narrow"/>
                        </a:rPr>
                        <a:t>1. United States</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212,516,656</a:t>
                      </a: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6. Netherlands</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22,694,678</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latin typeface="Arial Narrow"/>
                          <a:cs typeface="Arial Narrow"/>
                        </a:rPr>
                        <a:t>2. Sweden</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52,232,884</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7. Finland</a:t>
                      </a: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20,157,042</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3. United Kingdom</a:t>
                      </a: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49,611,538</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8. Norway</a:t>
                      </a: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19,137,395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4. Australia</a:t>
                      </a: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40,300,025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200" b="0" i="0" dirty="0" smtClean="0">
                          <a:latin typeface="Arial Narrow"/>
                          <a:cs typeface="Arial Narrow"/>
                        </a:rPr>
                        <a:t>9. Germany</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19,121,495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r>
                        <a:rPr lang="en-US" sz="1200" b="0" i="0" dirty="0" smtClean="0">
                          <a:latin typeface="Arial Narrow"/>
                          <a:cs typeface="Arial Narrow"/>
                        </a:rPr>
                        <a:t>5. France</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38,974,640</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10. Spain</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10,668,065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bl>
          </a:graphicData>
        </a:graphic>
      </p:graphicFrame>
      <p:sp>
        <p:nvSpPr>
          <p:cNvPr id="11" name="TextBox 10"/>
          <p:cNvSpPr txBox="1"/>
          <p:nvPr/>
        </p:nvSpPr>
        <p:spPr>
          <a:xfrm>
            <a:off x="262450" y="4068102"/>
            <a:ext cx="4258049" cy="407804"/>
          </a:xfrm>
          <a:prstGeom prst="rect">
            <a:avLst/>
          </a:prstGeom>
          <a:noFill/>
        </p:spPr>
        <p:txBody>
          <a:bodyPr wrap="square" rtlCol="0">
            <a:spAutoFit/>
          </a:bodyPr>
          <a:lstStyle/>
          <a:p>
            <a:pPr algn="ctr"/>
            <a:r>
              <a:rPr lang="en-US" sz="1050" b="1" dirty="0" smtClean="0">
                <a:latin typeface="Arial Narrow" panose="020B0606020202030204" pitchFamily="34" charset="0"/>
              </a:rPr>
              <a:t>Number of new records </a:t>
            </a:r>
            <a:r>
              <a:rPr lang="en-US" sz="1050" b="1" dirty="0">
                <a:latin typeface="Arial Narrow" panose="020B0606020202030204" pitchFamily="34" charset="0"/>
              </a:rPr>
              <a:t>published</a:t>
            </a:r>
            <a:r>
              <a:rPr lang="en-US" sz="1050" dirty="0">
                <a:latin typeface="Arial Narrow" panose="020B0606020202030204" pitchFamily="34" charset="0"/>
              </a:rPr>
              <a:t>—Top </a:t>
            </a:r>
            <a:r>
              <a:rPr lang="en-US" sz="1050" dirty="0" smtClean="0">
                <a:latin typeface="Arial Narrow" panose="020B0606020202030204" pitchFamily="34" charset="0"/>
              </a:rPr>
              <a:t>10 </a:t>
            </a:r>
            <a:r>
              <a:rPr lang="en-US" sz="1050" dirty="0">
                <a:latin typeface="Arial Narrow" panose="020B0606020202030204" pitchFamily="34" charset="0"/>
              </a:rPr>
              <a:t>participant </a:t>
            </a:r>
            <a:r>
              <a:rPr lang="en-US" sz="1050" dirty="0" smtClean="0">
                <a:latin typeface="Arial Narrow" panose="020B0606020202030204" pitchFamily="34" charset="0"/>
              </a:rPr>
              <a:t>Countries </a:t>
            </a:r>
            <a:br>
              <a:rPr lang="en-US" sz="1050" dirty="0" smtClean="0">
                <a:latin typeface="Arial Narrow" panose="020B0606020202030204" pitchFamily="34" charset="0"/>
              </a:rPr>
            </a:br>
            <a:r>
              <a:rPr lang="en-US" sz="1000" i="1" dirty="0" smtClean="0">
                <a:latin typeface="Arial Narrow" panose="020B0606020202030204" pitchFamily="34" charset="0"/>
              </a:rPr>
              <a:t>(1 Jan to 31 August 2015)</a:t>
            </a:r>
            <a:endParaRPr lang="en-US" sz="1000" i="1" dirty="0">
              <a:latin typeface="Arial Narrow" panose="020B0606020202030204" pitchFamily="34" charset="0"/>
            </a:endParaRPr>
          </a:p>
        </p:txBody>
      </p:sp>
      <p:sp>
        <p:nvSpPr>
          <p:cNvPr id="12" name="TextBox 11"/>
          <p:cNvSpPr txBox="1"/>
          <p:nvPr/>
        </p:nvSpPr>
        <p:spPr>
          <a:xfrm>
            <a:off x="4804899" y="4068102"/>
            <a:ext cx="4166575" cy="415498"/>
          </a:xfrm>
          <a:prstGeom prst="rect">
            <a:avLst/>
          </a:prstGeom>
          <a:noFill/>
        </p:spPr>
        <p:txBody>
          <a:bodyPr wrap="square" rtlCol="0">
            <a:spAutoFit/>
          </a:bodyPr>
          <a:lstStyle/>
          <a:p>
            <a:pPr algn="ctr"/>
            <a:r>
              <a:rPr lang="en-US" sz="1100" b="1" dirty="0" smtClean="0">
                <a:latin typeface="Arial Narrow" panose="020B0606020202030204" pitchFamily="34" charset="0"/>
              </a:rPr>
              <a:t>Total number of records </a:t>
            </a:r>
            <a:r>
              <a:rPr lang="en-US" sz="1100" b="1" dirty="0">
                <a:latin typeface="Arial Narrow" panose="020B0606020202030204" pitchFamily="34" charset="0"/>
              </a:rPr>
              <a:t>published</a:t>
            </a:r>
            <a:r>
              <a:rPr lang="en-US" sz="1100" dirty="0">
                <a:latin typeface="Arial Narrow" panose="020B0606020202030204" pitchFamily="34" charset="0"/>
              </a:rPr>
              <a:t>—Top 10 Participant Countries </a:t>
            </a:r>
            <a:r>
              <a:rPr lang="en-US" sz="1000" dirty="0" smtClean="0">
                <a:latin typeface="Arial Narrow" panose="020B0606020202030204" pitchFamily="34" charset="0"/>
              </a:rPr>
              <a:t/>
            </a:r>
            <a:br>
              <a:rPr lang="en-US" sz="1000" dirty="0" smtClean="0">
                <a:latin typeface="Arial Narrow" panose="020B0606020202030204" pitchFamily="34" charset="0"/>
              </a:rPr>
            </a:br>
            <a:r>
              <a:rPr lang="en-US" sz="1000" i="1" dirty="0" smtClean="0">
                <a:latin typeface="Arial Narrow" panose="020B0606020202030204" pitchFamily="34" charset="0"/>
              </a:rPr>
              <a:t>(as of 31 August 2015)</a:t>
            </a:r>
            <a:endParaRPr lang="en-US" sz="1000" i="1" dirty="0">
              <a:latin typeface="Arial Narrow" panose="020B0606020202030204" pitchFamily="34" charset="0"/>
            </a:endParaRPr>
          </a:p>
        </p:txBody>
      </p:sp>
      <p:sp>
        <p:nvSpPr>
          <p:cNvPr id="14" name="Text Placeholder 3"/>
          <p:cNvSpPr txBox="1">
            <a:spLocks/>
          </p:cNvSpPr>
          <p:nvPr/>
        </p:nvSpPr>
        <p:spPr>
          <a:xfrm>
            <a:off x="441325" y="6407149"/>
            <a:ext cx="6578311" cy="321455"/>
          </a:xfrm>
          <a:prstGeom prst="rect">
            <a:avLst/>
          </a:prstGeom>
        </p:spPr>
        <p:txBody>
          <a:bodyPr vert="horz" lIns="0" tIns="45720" rIns="91440" bIns="45720" rtlCol="0" anchor="ctr" anchorCtr="0">
            <a:noAutofit/>
          </a:bodyPr>
          <a:lstStyle>
            <a:lvl1pPr marL="0" indent="0" algn="r" defTabSz="457200" rtl="0" eaLnBrk="1" latinLnBrk="0" hangingPunct="1">
              <a:spcBef>
                <a:spcPct val="20000"/>
              </a:spcBef>
              <a:buFont typeface="Arial"/>
              <a:buNone/>
              <a:defRPr sz="900" b="0" kern="1200" cap="none" baseline="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Wingdings" charset="2"/>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pP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1927" y="756060"/>
            <a:ext cx="3299092" cy="3301829"/>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1188" y="748146"/>
            <a:ext cx="3313993" cy="3318575"/>
          </a:xfrm>
          <a:prstGeom prst="rect">
            <a:avLst/>
          </a:prstGeom>
        </p:spPr>
      </p:pic>
    </p:spTree>
    <p:extLst>
      <p:ext uri="{BB962C8B-B14F-4D97-AF65-F5344CB8AC3E}">
        <p14:creationId xmlns:p14="http://schemas.microsoft.com/office/powerpoint/2010/main" val="38413830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7"/>
            <a:ext cx="8229600" cy="769159"/>
          </a:xfrm>
        </p:spPr>
        <p:txBody>
          <a:bodyPr>
            <a:normAutofit/>
          </a:bodyPr>
          <a:lstStyle/>
          <a:p>
            <a:r>
              <a:rPr lang="en-US" sz="3100" dirty="0" smtClean="0"/>
              <a:t>Visits to GBIF.org by Country</a:t>
            </a:r>
            <a:endParaRPr lang="en-US" b="0" i="1" dirty="0">
              <a:solidFill>
                <a:srgbClr val="FF0000"/>
              </a:solidFill>
            </a:endParaRPr>
          </a:p>
        </p:txBody>
      </p:sp>
      <p:pic>
        <p:nvPicPr>
          <p:cNvPr id="6" name="Content Placeholder 17"/>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072257" y="1687136"/>
            <a:ext cx="3498837" cy="2100006"/>
          </a:xfrm>
          <a:prstGeom prst="rect">
            <a:avLst/>
          </a:prstGeom>
        </p:spPr>
      </p:pic>
      <p:sp>
        <p:nvSpPr>
          <p:cNvPr id="7" name="Text Placeholder 13"/>
          <p:cNvSpPr txBox="1">
            <a:spLocks/>
          </p:cNvSpPr>
          <p:nvPr/>
        </p:nvSpPr>
        <p:spPr>
          <a:xfrm>
            <a:off x="441325" y="6407149"/>
            <a:ext cx="7156324" cy="383119"/>
          </a:xfrm>
          <a:prstGeom prst="rect">
            <a:avLst/>
          </a:prstGeom>
        </p:spPr>
        <p:txBody>
          <a:bodyPr vert="horz" lIns="0" tIns="45720" rIns="91440" bIns="45720" rtlCol="0" anchor="ctr" anchorCtr="0">
            <a:noAutofit/>
          </a:bodyPr>
          <a:lstStyle>
            <a:lvl1pPr marL="0" indent="0" algn="r" defTabSz="457200" rtl="0" eaLnBrk="1" latinLnBrk="0" hangingPunct="1">
              <a:spcBef>
                <a:spcPct val="20000"/>
              </a:spcBef>
              <a:buFont typeface="Arial"/>
              <a:buNone/>
              <a:defRPr sz="900" b="0" kern="1200" cap="none" baseline="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Wingdings" charset="2"/>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i="1" dirty="0" smtClean="0"/>
          </a:p>
          <a:p>
            <a:r>
              <a:rPr lang="en-US" i="1" dirty="0" smtClean="0"/>
              <a:t>Access </a:t>
            </a:r>
            <a:r>
              <a:rPr lang="en-US" i="1" dirty="0"/>
              <a:t>available upon request from </a:t>
            </a:r>
            <a:r>
              <a:rPr lang="en-US" dirty="0" smtClean="0">
                <a:hlinkClick r:id="rId3"/>
              </a:rPr>
              <a:t>comms@gbif.org</a:t>
            </a:r>
            <a:r>
              <a:rPr lang="en-US" dirty="0" smtClean="0"/>
              <a:t> | 02 SEP 2015 </a:t>
            </a:r>
            <a:endParaRPr lang="en-US" dirty="0"/>
          </a:p>
        </p:txBody>
      </p:sp>
      <p:sp>
        <p:nvSpPr>
          <p:cNvPr id="8" name="TextBox 7"/>
          <p:cNvSpPr txBox="1"/>
          <p:nvPr/>
        </p:nvSpPr>
        <p:spPr>
          <a:xfrm>
            <a:off x="-127000" y="-57730"/>
            <a:ext cx="591416" cy="4560455"/>
          </a:xfrm>
          <a:prstGeom prst="rect">
            <a:avLst/>
          </a:prstGeom>
        </p:spPr>
        <p:txBody>
          <a:bodyPr vert="vert270" lIns="0" tIns="36000" rIns="0" bIns="36000" rtlCol="0">
            <a:noAutofit/>
          </a:bodyPr>
          <a:lstStyle>
            <a:lvl1pPr indent="0" algn="r">
              <a:spcBef>
                <a:spcPct val="20000"/>
              </a:spcBef>
              <a:buFont typeface="Arial"/>
              <a:buNone/>
              <a:defRPr lang="en-US" sz="4000" dirty="0" smtClean="0">
                <a:solidFill>
                  <a:srgbClr val="FDB002">
                    <a:alpha val="32000"/>
                  </a:srgbClr>
                </a:solidFill>
                <a:latin typeface="Arial"/>
                <a:cs typeface="Arial"/>
              </a:defRPr>
            </a:lvl1pPr>
            <a:lvl2pPr marL="742950" indent="-285750">
              <a:spcBef>
                <a:spcPct val="20000"/>
              </a:spcBef>
              <a:buFont typeface="Arial"/>
              <a:buChar char="•"/>
              <a:defRPr sz="2800">
                <a:latin typeface="Arial Narrow"/>
                <a:cs typeface="Arial Narrow"/>
              </a:defRPr>
            </a:lvl2pPr>
            <a:lvl3pPr marL="1143000" indent="-228600">
              <a:spcBef>
                <a:spcPct val="20000"/>
              </a:spcBef>
              <a:buFont typeface="Wingdings" charset="2"/>
              <a:buChar char="§"/>
              <a:defRPr sz="2400">
                <a:latin typeface="Arial Narrow"/>
                <a:cs typeface="Arial Narrow"/>
              </a:defRPr>
            </a:lvl3pPr>
            <a:lvl4pPr marL="1600200" indent="-228600">
              <a:spcBef>
                <a:spcPct val="20000"/>
              </a:spcBef>
              <a:buFont typeface="Arial"/>
              <a:buChar char="–"/>
              <a:defRPr sz="2000">
                <a:latin typeface="Arial Narrow"/>
                <a:cs typeface="Arial Narrow"/>
              </a:defRPr>
            </a:lvl4pPr>
            <a:lvl5pPr marL="2057400" indent="-228600">
              <a:spcBef>
                <a:spcPct val="20000"/>
              </a:spcBef>
              <a:buFont typeface="Arial"/>
              <a:buChar char="»"/>
              <a:defRPr sz="2000">
                <a:latin typeface="Arial Narrow"/>
                <a:cs typeface="Arial Narrow"/>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use of </a:t>
            </a:r>
            <a:r>
              <a:rPr lang="en-US" dirty="0" err="1" smtClean="0"/>
              <a:t>gbif.org</a:t>
            </a:r>
            <a:endParaRPr lang="en-US" dirty="0"/>
          </a:p>
        </p:txBody>
      </p:sp>
      <p:pic>
        <p:nvPicPr>
          <p:cNvPr id="9" name="Content Placeholder 16"/>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465888" y="1687136"/>
            <a:ext cx="4526204" cy="452870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967004351"/>
              </p:ext>
            </p:extLst>
          </p:nvPr>
        </p:nvGraphicFramePr>
        <p:xfrm>
          <a:off x="5072257" y="4234762"/>
          <a:ext cx="3856039" cy="1595485"/>
        </p:xfrm>
        <a:graphic>
          <a:graphicData uri="http://schemas.openxmlformats.org/drawingml/2006/table">
            <a:tbl>
              <a:tblPr bandRow="1">
                <a:tableStyleId>{5C22544A-7EE6-4342-B048-85BDC9FD1C3A}</a:tableStyleId>
              </a:tblPr>
              <a:tblGrid>
                <a:gridCol w="1421850"/>
                <a:gridCol w="663324"/>
                <a:gridCol w="1261406"/>
                <a:gridCol w="509459"/>
              </a:tblGrid>
              <a:tr h="319097">
                <a:tc>
                  <a:txBody>
                    <a:bodyPr/>
                    <a:lstStyle/>
                    <a:p>
                      <a:r>
                        <a:rPr lang="en-US" sz="1200" b="0" i="0" dirty="0" smtClean="0">
                          <a:latin typeface="Arial Narrow"/>
                          <a:cs typeface="Arial Narrow"/>
                        </a:rPr>
                        <a:t>1. United States</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12,152</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6. France</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3,670</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solidFill>
                            <a:schemeClr val="tx1"/>
                          </a:solidFill>
                          <a:latin typeface="Arial Narrow"/>
                          <a:cs typeface="Arial Narrow"/>
                        </a:rPr>
                        <a:t>2. India</a:t>
                      </a:r>
                      <a:endParaRPr lang="en-US" sz="1200" b="0" i="0" dirty="0">
                        <a:solidFill>
                          <a:schemeClr val="tx1"/>
                        </a:solidFill>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solidFill>
                            <a:schemeClr val="tx1"/>
                          </a:solidFill>
                          <a:latin typeface="Arial Narrow"/>
                          <a:cs typeface="Arial Narrow"/>
                        </a:rPr>
                        <a:t>6,150</a:t>
                      </a:r>
                      <a:endParaRPr lang="en-US" sz="1200" b="0" i="0" dirty="0">
                        <a:solidFill>
                          <a:schemeClr val="tx1"/>
                        </a:solidFill>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200" b="0" i="0" dirty="0" smtClean="0">
                          <a:latin typeface="Arial Narrow"/>
                          <a:cs typeface="Arial Narrow"/>
                        </a:rPr>
                        <a:t>7. Mexico</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3,338</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r>
                        <a:rPr lang="en-US" sz="1200" b="0" i="0" dirty="0" smtClean="0">
                          <a:latin typeface="Arial Narrow"/>
                          <a:cs typeface="Arial Narrow"/>
                        </a:rPr>
                        <a:t>3. Germany</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4,839</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8. Colombia</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3,163</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latin typeface="Arial Narrow"/>
                          <a:cs typeface="Arial Narrow"/>
                        </a:rPr>
                        <a:t>4. Brazil</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4,153</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200" b="0" i="0" dirty="0" smtClean="0">
                          <a:latin typeface="Arial Narrow"/>
                          <a:cs typeface="Arial Narrow"/>
                        </a:rPr>
                        <a:t>9. Spain</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2,909</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r>
                        <a:rPr lang="en-US" sz="1200" b="0" i="0" dirty="0" smtClean="0">
                          <a:latin typeface="Arial Narrow"/>
                          <a:cs typeface="Arial Narrow"/>
                        </a:rPr>
                        <a:t>5. United Kingdom</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3,890</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10. Australia</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2,765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bl>
          </a:graphicData>
        </a:graphic>
      </p:graphicFrame>
      <p:sp>
        <p:nvSpPr>
          <p:cNvPr id="11" name="TextBox 10"/>
          <p:cNvSpPr txBox="1"/>
          <p:nvPr/>
        </p:nvSpPr>
        <p:spPr>
          <a:xfrm>
            <a:off x="3571331" y="896425"/>
            <a:ext cx="5356966" cy="338554"/>
          </a:xfrm>
          <a:prstGeom prst="rect">
            <a:avLst/>
          </a:prstGeom>
          <a:noFill/>
        </p:spPr>
        <p:txBody>
          <a:bodyPr wrap="square" rtlCol="0">
            <a:spAutoFit/>
          </a:bodyPr>
          <a:lstStyle/>
          <a:p>
            <a:pPr algn="r"/>
            <a:r>
              <a:rPr lang="en-US" sz="1600" i="1" dirty="0" smtClean="0">
                <a:latin typeface="Arial" panose="020B0604020202020204" pitchFamily="34" charset="0"/>
                <a:cs typeface="Arial" panose="020B0604020202020204" pitchFamily="34" charset="0"/>
              </a:rPr>
              <a:t>August 2015</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386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90"/>
            <a:ext cx="8229600" cy="1045206"/>
          </a:xfrm>
        </p:spPr>
        <p:txBody>
          <a:bodyPr>
            <a:normAutofit/>
          </a:bodyPr>
          <a:lstStyle/>
          <a:p>
            <a:pPr>
              <a:lnSpc>
                <a:spcPct val="150000"/>
              </a:lnSpc>
              <a:spcBef>
                <a:spcPts val="600"/>
              </a:spcBef>
              <a:spcAft>
                <a:spcPts val="1200"/>
              </a:spcAft>
            </a:pPr>
            <a:r>
              <a:rPr lang="en-US" sz="3100" dirty="0" smtClean="0"/>
              <a:t>Data download requests, by country</a:t>
            </a:r>
            <a:endParaRPr lang="en-US" dirty="0">
              <a:solidFill>
                <a:srgbClr val="FF0000"/>
              </a:solidFill>
            </a:endParaRPr>
          </a:p>
        </p:txBody>
      </p:sp>
      <p:sp>
        <p:nvSpPr>
          <p:cNvPr id="4" name="Text Placeholder 3"/>
          <p:cNvSpPr>
            <a:spLocks noGrp="1"/>
          </p:cNvSpPr>
          <p:nvPr>
            <p:ph type="body" sz="quarter" idx="10"/>
          </p:nvPr>
        </p:nvSpPr>
        <p:spPr/>
        <p:txBody>
          <a:bodyPr/>
          <a:lstStyle/>
          <a:p>
            <a:r>
              <a:rPr lang="en-US" i="1" dirty="0" smtClean="0"/>
              <a:t>Requests for download do not necessarily result in data actually being downloaded. Based on country indicated by user login </a:t>
            </a:r>
            <a:r>
              <a:rPr lang="en-US" dirty="0" smtClean="0"/>
              <a:t>| 4 SEP 2015</a:t>
            </a:r>
            <a:endParaRPr lang="en-US" dirty="0"/>
          </a:p>
        </p:txBody>
      </p:sp>
      <p:sp>
        <p:nvSpPr>
          <p:cNvPr id="5" name="TextBox 4"/>
          <p:cNvSpPr txBox="1"/>
          <p:nvPr/>
        </p:nvSpPr>
        <p:spPr>
          <a:xfrm>
            <a:off x="-127000" y="-57730"/>
            <a:ext cx="591416" cy="4560455"/>
          </a:xfrm>
          <a:prstGeom prst="rect">
            <a:avLst/>
          </a:prstGeom>
        </p:spPr>
        <p:txBody>
          <a:bodyPr vert="vert270" lIns="0" tIns="36000" rIns="0" bIns="36000" rtlCol="0">
            <a:noAutofit/>
          </a:bodyPr>
          <a:lstStyle>
            <a:lvl1pPr indent="0" algn="r">
              <a:spcBef>
                <a:spcPct val="20000"/>
              </a:spcBef>
              <a:buFont typeface="Arial"/>
              <a:buNone/>
              <a:defRPr lang="en-US" sz="4000" dirty="0" smtClean="0">
                <a:solidFill>
                  <a:srgbClr val="FDB002">
                    <a:alpha val="32000"/>
                  </a:srgbClr>
                </a:solidFill>
                <a:latin typeface="Arial"/>
                <a:cs typeface="Arial"/>
              </a:defRPr>
            </a:lvl1pPr>
            <a:lvl2pPr marL="742950" indent="-285750">
              <a:spcBef>
                <a:spcPct val="20000"/>
              </a:spcBef>
              <a:buFont typeface="Arial"/>
              <a:buChar char="•"/>
              <a:defRPr sz="2800">
                <a:latin typeface="Arial Narrow"/>
                <a:cs typeface="Arial Narrow"/>
              </a:defRPr>
            </a:lvl2pPr>
            <a:lvl3pPr marL="1143000" indent="-228600">
              <a:spcBef>
                <a:spcPct val="20000"/>
              </a:spcBef>
              <a:buFont typeface="Wingdings" charset="2"/>
              <a:buChar char="§"/>
              <a:defRPr sz="2400">
                <a:latin typeface="Arial Narrow"/>
                <a:cs typeface="Arial Narrow"/>
              </a:defRPr>
            </a:lvl3pPr>
            <a:lvl4pPr marL="1600200" indent="-228600">
              <a:spcBef>
                <a:spcPct val="20000"/>
              </a:spcBef>
              <a:buFont typeface="Arial"/>
              <a:buChar char="–"/>
              <a:defRPr sz="2000">
                <a:latin typeface="Arial Narrow"/>
                <a:cs typeface="Arial Narrow"/>
              </a:defRPr>
            </a:lvl4pPr>
            <a:lvl5pPr marL="2057400" indent="-228600">
              <a:spcBef>
                <a:spcPct val="20000"/>
              </a:spcBef>
              <a:buFont typeface="Arial"/>
              <a:buChar char="»"/>
              <a:defRPr sz="2000">
                <a:latin typeface="Arial Narrow"/>
                <a:cs typeface="Arial Narrow"/>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use of </a:t>
            </a:r>
            <a:r>
              <a:rPr lang="en-US" dirty="0" err="1" smtClean="0"/>
              <a:t>gbif.org</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86891253"/>
              </p:ext>
            </p:extLst>
          </p:nvPr>
        </p:nvGraphicFramePr>
        <p:xfrm>
          <a:off x="5331125" y="4353296"/>
          <a:ext cx="3717983" cy="1595485"/>
        </p:xfrm>
        <a:graphic>
          <a:graphicData uri="http://schemas.openxmlformats.org/drawingml/2006/table">
            <a:tbl>
              <a:tblPr bandRow="1">
                <a:tableStyleId>{5C22544A-7EE6-4342-B048-85BDC9FD1C3A}</a:tableStyleId>
              </a:tblPr>
              <a:tblGrid>
                <a:gridCol w="1233577"/>
                <a:gridCol w="672860"/>
                <a:gridCol w="1250830"/>
                <a:gridCol w="560716"/>
              </a:tblGrid>
              <a:tr h="319097">
                <a:tc>
                  <a:txBody>
                    <a:bodyPr/>
                    <a:lstStyle/>
                    <a:p>
                      <a:r>
                        <a:rPr lang="en-US" sz="1200" b="0" i="0" dirty="0" smtClean="0">
                          <a:latin typeface="Arial Narrow"/>
                          <a:cs typeface="Arial Narrow"/>
                        </a:rPr>
                        <a:t>1. Mexico</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11,920</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6. Colombia</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2,524</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latin typeface="Arial Narrow"/>
                          <a:cs typeface="Arial Narrow"/>
                        </a:rPr>
                        <a:t>2. United States</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8,336</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200" b="0" i="0" dirty="0" smtClean="0">
                          <a:latin typeface="Arial Narrow"/>
                          <a:cs typeface="Arial Narrow"/>
                        </a:rPr>
                        <a:t>7. United</a:t>
                      </a:r>
                      <a:r>
                        <a:rPr lang="en-US" sz="1200" b="0" i="0" baseline="0" dirty="0" smtClean="0">
                          <a:latin typeface="Arial Narrow"/>
                          <a:cs typeface="Arial Narrow"/>
                        </a:rPr>
                        <a:t> Kingdom</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2,486</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r>
                        <a:rPr lang="en-US" sz="1200" b="0" i="0" dirty="0" smtClean="0">
                          <a:latin typeface="Arial Narrow"/>
                          <a:cs typeface="Arial Narrow"/>
                        </a:rPr>
                        <a:t>3. Brazil</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4,876</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8. Ecuador</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1,814</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319097">
                <a:tc>
                  <a:txBody>
                    <a:bodyPr/>
                    <a:lstStyle/>
                    <a:p>
                      <a:r>
                        <a:rPr lang="en-US" sz="1200" b="0" i="0" dirty="0" smtClean="0">
                          <a:latin typeface="Arial Narrow"/>
                          <a:cs typeface="Arial Narrow"/>
                        </a:rPr>
                        <a:t>4. China</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200" b="0" i="0" dirty="0" smtClean="0">
                          <a:latin typeface="Arial Narrow"/>
                          <a:cs typeface="Arial Narrow"/>
                        </a:rPr>
                        <a:t>4,825</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dirty="0" smtClean="0">
                          <a:latin typeface="Arial Narrow"/>
                          <a:cs typeface="Arial Narrow"/>
                        </a:rPr>
                        <a:t>9. France</a:t>
                      </a: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1,618</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319097">
                <a:tc>
                  <a:txBody>
                    <a:bodyPr/>
                    <a:lstStyle/>
                    <a:p>
                      <a:r>
                        <a:rPr lang="en-US" sz="1200" b="0" i="0" dirty="0" smtClean="0">
                          <a:latin typeface="Arial Narrow"/>
                          <a:cs typeface="Arial Narrow"/>
                        </a:rPr>
                        <a:t>5. Spain</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200" b="0" i="0" dirty="0" smtClean="0">
                          <a:latin typeface="Arial Narrow"/>
                          <a:cs typeface="Arial Narrow"/>
                        </a:rPr>
                        <a:t>3,477</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200" b="0" i="0" dirty="0" smtClean="0">
                          <a:latin typeface="Arial Narrow"/>
                          <a:cs typeface="Arial Narrow"/>
                        </a:rPr>
                        <a:t>10. Australia</a:t>
                      </a:r>
                      <a:endParaRPr lang="en-US" sz="12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200" b="0" i="0" dirty="0" smtClean="0">
                          <a:latin typeface="Arial Narrow"/>
                          <a:cs typeface="Arial Narrow"/>
                        </a:rPr>
                        <a:t>1,616</a:t>
                      </a:r>
                      <a:endParaRPr lang="en-US" sz="12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bl>
          </a:graphicData>
        </a:graphic>
      </p:graphicFrame>
      <p:sp>
        <p:nvSpPr>
          <p:cNvPr id="8" name="TextBox 7"/>
          <p:cNvSpPr txBox="1"/>
          <p:nvPr/>
        </p:nvSpPr>
        <p:spPr>
          <a:xfrm>
            <a:off x="5336170" y="1665165"/>
            <a:ext cx="3707892" cy="2108270"/>
          </a:xfrm>
          <a:prstGeom prst="rect">
            <a:avLst/>
          </a:prstGeom>
          <a:noFill/>
        </p:spPr>
        <p:txBody>
          <a:bodyPr wrap="square" rtlCol="0">
            <a:spAutoFit/>
          </a:bodyPr>
          <a:lstStyle/>
          <a:p>
            <a:pPr algn="ctr">
              <a:spcAft>
                <a:spcPts val="600"/>
              </a:spcAft>
            </a:pPr>
            <a:r>
              <a:rPr lang="en-US" sz="2000" dirty="0" smtClean="0">
                <a:latin typeface="Arial" panose="020B0604020202020204" pitchFamily="34" charset="0"/>
                <a:cs typeface="Arial" panose="020B0604020202020204" pitchFamily="34" charset="0"/>
              </a:rPr>
              <a:t>Total of  </a:t>
            </a:r>
          </a:p>
          <a:p>
            <a:pPr algn="ctr">
              <a:spcAft>
                <a:spcPts val="600"/>
              </a:spcAft>
            </a:pPr>
            <a:r>
              <a:rPr lang="en-US" sz="2400" b="1" dirty="0" smtClean="0">
                <a:latin typeface="Arial" panose="020B0604020202020204" pitchFamily="34" charset="0"/>
                <a:cs typeface="Arial" panose="020B0604020202020204" pitchFamily="34" charset="0"/>
              </a:rPr>
              <a:t>58,538 requests </a:t>
            </a:r>
          </a:p>
          <a:p>
            <a:pPr algn="ctr">
              <a:spcAft>
                <a:spcPts val="600"/>
              </a:spcAft>
            </a:pPr>
            <a:r>
              <a:rPr lang="en-US" sz="2000" dirty="0" smtClean="0">
                <a:latin typeface="Arial" panose="020B0604020202020204" pitchFamily="34" charset="0"/>
                <a:cs typeface="Arial" panose="020B0604020202020204" pitchFamily="34" charset="0"/>
              </a:rPr>
              <a:t>from </a:t>
            </a:r>
            <a:r>
              <a:rPr lang="en-US" sz="2400" b="1" dirty="0" smtClean="0">
                <a:latin typeface="Arial" panose="020B0604020202020204" pitchFamily="34" charset="0"/>
                <a:cs typeface="Arial" panose="020B0604020202020204" pitchFamily="34" charset="0"/>
              </a:rPr>
              <a:t>6,167 </a:t>
            </a:r>
            <a:r>
              <a:rPr lang="en-US" sz="2400" b="1" dirty="0">
                <a:latin typeface="Arial" panose="020B0604020202020204" pitchFamily="34" charset="0"/>
                <a:cs typeface="Arial" panose="020B0604020202020204" pitchFamily="34" charset="0"/>
              </a:rPr>
              <a:t>users </a:t>
            </a:r>
            <a:r>
              <a:rPr lang="en-US" sz="2000" dirty="0" smtClean="0">
                <a:latin typeface="Arial" panose="020B0604020202020204" pitchFamily="34" charset="0"/>
                <a:cs typeface="Arial" panose="020B0604020202020204" pitchFamily="34" charset="0"/>
              </a:rPr>
              <a:t>in </a:t>
            </a:r>
          </a:p>
          <a:p>
            <a:pPr algn="ctr">
              <a:spcAft>
                <a:spcPts val="600"/>
              </a:spcAft>
            </a:pPr>
            <a:r>
              <a:rPr lang="en-US" sz="2400" b="1" dirty="0" smtClean="0">
                <a:latin typeface="Arial" panose="020B0604020202020204" pitchFamily="34" charset="0"/>
                <a:cs typeface="Arial" panose="020B0604020202020204" pitchFamily="34" charset="0"/>
              </a:rPr>
              <a:t>137 countries, islands and territories</a:t>
            </a:r>
            <a:endParaRPr lang="en-US" sz="2400" b="1" dirty="0">
              <a:latin typeface="Arial" panose="020B0604020202020204" pitchFamily="34" charset="0"/>
              <a:cs typeface="Arial" panose="020B0604020202020204" pitchFamily="34" charset="0"/>
            </a:endParaRPr>
          </a:p>
        </p:txBody>
      </p:sp>
      <p:sp>
        <p:nvSpPr>
          <p:cNvPr id="9" name="TextBox 8"/>
          <p:cNvSpPr txBox="1"/>
          <p:nvPr/>
        </p:nvSpPr>
        <p:spPr>
          <a:xfrm>
            <a:off x="3571331" y="896425"/>
            <a:ext cx="5356966" cy="338554"/>
          </a:xfrm>
          <a:prstGeom prst="rect">
            <a:avLst/>
          </a:prstGeom>
          <a:noFill/>
        </p:spPr>
        <p:txBody>
          <a:bodyPr wrap="square" rtlCol="0">
            <a:spAutoFit/>
          </a:bodyPr>
          <a:lstStyle/>
          <a:p>
            <a:pPr algn="r"/>
            <a:r>
              <a:rPr lang="en-US" sz="1600" i="1" dirty="0" smtClean="0">
                <a:latin typeface="Arial" panose="020B0604020202020204" pitchFamily="34" charset="0"/>
                <a:cs typeface="Arial" panose="020B0604020202020204" pitchFamily="34" charset="0"/>
              </a:rPr>
              <a:t>1 Jan 2015 – 31 August 2015</a:t>
            </a:r>
            <a:endParaRPr lang="en-US" sz="1600" i="1"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8583" y="1396793"/>
            <a:ext cx="4281766" cy="4275856"/>
          </a:xfrm>
        </p:spPr>
      </p:pic>
    </p:spTree>
    <p:extLst>
      <p:ext uri="{BB962C8B-B14F-4D97-AF65-F5344CB8AC3E}">
        <p14:creationId xmlns:p14="http://schemas.microsoft.com/office/powerpoint/2010/main" val="1493373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180700262"/>
              </p:ext>
            </p:extLst>
          </p:nvPr>
        </p:nvGraphicFramePr>
        <p:xfrm>
          <a:off x="498895" y="921260"/>
          <a:ext cx="8381825" cy="4766507"/>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0" y="183197"/>
            <a:ext cx="8686800" cy="563563"/>
          </a:xfrm>
        </p:spPr>
        <p:txBody>
          <a:bodyPr>
            <a:noAutofit/>
          </a:bodyPr>
          <a:lstStyle/>
          <a:p>
            <a:r>
              <a:rPr lang="en-GB" sz="3200" cap="none" dirty="0" smtClean="0">
                <a:solidFill>
                  <a:srgbClr val="339837"/>
                </a:solidFill>
              </a:rPr>
              <a:t>GBIF FOR SCIENCE</a:t>
            </a:r>
            <a:r>
              <a:rPr lang="en-GB" cap="none" dirty="0" smtClean="0">
                <a:solidFill>
                  <a:srgbClr val="339837"/>
                </a:solidFill>
              </a:rPr>
              <a:t/>
            </a:r>
            <a:br>
              <a:rPr lang="en-GB" cap="none" dirty="0" smtClean="0">
                <a:solidFill>
                  <a:srgbClr val="339837"/>
                </a:solidFill>
              </a:rPr>
            </a:br>
            <a:endParaRPr lang="en-GB" b="0" cap="none" dirty="0">
              <a:solidFill>
                <a:srgbClr val="339837"/>
              </a:solidFill>
            </a:endParaRPr>
          </a:p>
        </p:txBody>
      </p:sp>
      <p:sp>
        <p:nvSpPr>
          <p:cNvPr id="4" name="Text Placeholder 3"/>
          <p:cNvSpPr>
            <a:spLocks noGrp="1"/>
          </p:cNvSpPr>
          <p:nvPr>
            <p:ph type="body" sz="quarter" idx="10"/>
          </p:nvPr>
        </p:nvSpPr>
        <p:spPr>
          <a:xfrm>
            <a:off x="1584324" y="6407149"/>
            <a:ext cx="6035676" cy="383119"/>
          </a:xfrm>
        </p:spPr>
        <p:txBody>
          <a:bodyPr/>
          <a:lstStyle/>
          <a:p>
            <a:r>
              <a:rPr lang="en-GB" sz="1800" dirty="0" smtClean="0"/>
              <a:t>http://www.gbif.org/resources/3427</a:t>
            </a:r>
            <a:endParaRPr lang="en-GB" sz="1800" dirty="0"/>
          </a:p>
        </p:txBody>
      </p:sp>
      <p:pic>
        <p:nvPicPr>
          <p:cNvPr id="5" name="Picture 4" descr="Screen Shot 2014-09-12 at 06.53.3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627" y="1092727"/>
            <a:ext cx="1828070" cy="2789656"/>
          </a:xfrm>
          <a:prstGeom prst="rect">
            <a:avLst/>
          </a:prstGeom>
        </p:spPr>
      </p:pic>
      <p:sp>
        <p:nvSpPr>
          <p:cNvPr id="11" name="Cloud Callout 10"/>
          <p:cNvSpPr/>
          <p:nvPr/>
        </p:nvSpPr>
        <p:spPr>
          <a:xfrm>
            <a:off x="2293919" y="786779"/>
            <a:ext cx="4516783" cy="1700776"/>
          </a:xfrm>
          <a:prstGeom prst="cloudCallout">
            <a:avLst>
              <a:gd name="adj1" fmla="val -57046"/>
              <a:gd name="adj2" fmla="val -2066"/>
            </a:avLst>
          </a:prstGeom>
          <a:solidFill>
            <a:srgbClr val="33983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 </a:t>
            </a:r>
            <a:r>
              <a:rPr lang="en-US" sz="2400" b="1" dirty="0" smtClean="0">
                <a:latin typeface="Arial"/>
                <a:cs typeface="Arial"/>
              </a:rPr>
              <a:t>1.5</a:t>
            </a:r>
            <a:r>
              <a:rPr lang="en-US" sz="2400" dirty="0" smtClean="0">
                <a:latin typeface="Arial"/>
                <a:cs typeface="Arial"/>
              </a:rPr>
              <a:t> peer-reviewed publications a day</a:t>
            </a:r>
            <a:endParaRPr lang="en-US" sz="2400" dirty="0"/>
          </a:p>
        </p:txBody>
      </p:sp>
      <p:sp>
        <p:nvSpPr>
          <p:cNvPr id="2" name="Rectangle 1"/>
          <p:cNvSpPr/>
          <p:nvPr/>
        </p:nvSpPr>
        <p:spPr>
          <a:xfrm>
            <a:off x="829368" y="5704655"/>
            <a:ext cx="7961703"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annual number of peer-reviewed publications using GBIF-mediated data</a:t>
            </a:r>
            <a:endParaRPr lang="en-US" dirty="0"/>
          </a:p>
        </p:txBody>
      </p:sp>
    </p:spTree>
    <p:extLst>
      <p:ext uri="{BB962C8B-B14F-4D97-AF65-F5344CB8AC3E}">
        <p14:creationId xmlns:p14="http://schemas.microsoft.com/office/powerpoint/2010/main" val="20221560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2230" y="1914863"/>
            <a:ext cx="4693212" cy="3020383"/>
          </a:xfrm>
        </p:spPr>
      </p:pic>
      <p:sp>
        <p:nvSpPr>
          <p:cNvPr id="2" name="Title 1"/>
          <p:cNvSpPr>
            <a:spLocks noGrp="1"/>
          </p:cNvSpPr>
          <p:nvPr>
            <p:ph type="title"/>
          </p:nvPr>
        </p:nvSpPr>
        <p:spPr>
          <a:xfrm>
            <a:off x="457200" y="274637"/>
            <a:ext cx="8229600" cy="795038"/>
          </a:xfrm>
        </p:spPr>
        <p:txBody>
          <a:bodyPr>
            <a:normAutofit fontScale="90000"/>
          </a:bodyPr>
          <a:lstStyle/>
          <a:p>
            <a:pPr>
              <a:lnSpc>
                <a:spcPct val="150000"/>
              </a:lnSpc>
              <a:spcBef>
                <a:spcPts val="600"/>
              </a:spcBef>
            </a:pPr>
            <a:r>
              <a:rPr lang="en-US" sz="3100" dirty="0" smtClean="0"/>
              <a:t>Use citations, by country of authors</a:t>
            </a:r>
            <a:r>
              <a:rPr lang="en-US" sz="2600" dirty="0" smtClean="0"/>
              <a:t/>
            </a:r>
            <a:br>
              <a:rPr lang="en-US" sz="2600" dirty="0" smtClean="0"/>
            </a:br>
            <a:r>
              <a:rPr lang="en-US" sz="2600" dirty="0" smtClean="0"/>
              <a:t>				</a:t>
            </a:r>
            <a:endParaRPr lang="en-US" b="0" dirty="0">
              <a:solidFill>
                <a:srgbClr val="FF0000"/>
              </a:solidFill>
            </a:endParaRPr>
          </a:p>
        </p:txBody>
      </p:sp>
      <p:sp>
        <p:nvSpPr>
          <p:cNvPr id="4" name="Text Placeholder 3"/>
          <p:cNvSpPr>
            <a:spLocks noGrp="1"/>
          </p:cNvSpPr>
          <p:nvPr>
            <p:ph type="body" sz="quarter" idx="10"/>
          </p:nvPr>
        </p:nvSpPr>
        <p:spPr/>
        <p:txBody>
          <a:bodyPr/>
          <a:lstStyle/>
          <a:p>
            <a:r>
              <a:rPr lang="en-US" dirty="0" smtClean="0"/>
              <a:t>2 SEP 2015</a:t>
            </a:r>
            <a:endParaRPr lang="en-US" dirty="0"/>
          </a:p>
        </p:txBody>
      </p:sp>
      <p:sp>
        <p:nvSpPr>
          <p:cNvPr id="5" name="TextBox 4"/>
          <p:cNvSpPr txBox="1"/>
          <p:nvPr/>
        </p:nvSpPr>
        <p:spPr>
          <a:xfrm>
            <a:off x="-127000" y="-57730"/>
            <a:ext cx="591416" cy="4560455"/>
          </a:xfrm>
          <a:prstGeom prst="rect">
            <a:avLst/>
          </a:prstGeom>
        </p:spPr>
        <p:txBody>
          <a:bodyPr vert="vert270" lIns="0" tIns="36000" rIns="0" bIns="36000" rtlCol="0">
            <a:noAutofit/>
          </a:bodyPr>
          <a:lstStyle>
            <a:lvl1pPr indent="0" algn="r">
              <a:spcBef>
                <a:spcPct val="20000"/>
              </a:spcBef>
              <a:buFont typeface="Arial"/>
              <a:buNone/>
              <a:defRPr lang="en-US" sz="4000" dirty="0" smtClean="0">
                <a:solidFill>
                  <a:srgbClr val="FDB002">
                    <a:alpha val="32000"/>
                  </a:srgbClr>
                </a:solidFill>
                <a:latin typeface="Arial"/>
                <a:cs typeface="Arial"/>
              </a:defRPr>
            </a:lvl1pPr>
            <a:lvl2pPr marL="742950" indent="-285750">
              <a:spcBef>
                <a:spcPct val="20000"/>
              </a:spcBef>
              <a:buFont typeface="Arial"/>
              <a:buChar char="•"/>
              <a:defRPr sz="2800">
                <a:latin typeface="Arial Narrow"/>
                <a:cs typeface="Arial Narrow"/>
              </a:defRPr>
            </a:lvl2pPr>
            <a:lvl3pPr marL="1143000" indent="-228600">
              <a:spcBef>
                <a:spcPct val="20000"/>
              </a:spcBef>
              <a:buFont typeface="Wingdings" charset="2"/>
              <a:buChar char="§"/>
              <a:defRPr sz="2400">
                <a:latin typeface="Arial Narrow"/>
                <a:cs typeface="Arial Narrow"/>
              </a:defRPr>
            </a:lvl3pPr>
            <a:lvl4pPr marL="1600200" indent="-228600">
              <a:spcBef>
                <a:spcPct val="20000"/>
              </a:spcBef>
              <a:buFont typeface="Arial"/>
              <a:buChar char="–"/>
              <a:defRPr sz="2000">
                <a:latin typeface="Arial Narrow"/>
                <a:cs typeface="Arial Narrow"/>
              </a:defRPr>
            </a:lvl4pPr>
            <a:lvl5pPr marL="2057400" indent="-228600">
              <a:spcBef>
                <a:spcPct val="20000"/>
              </a:spcBef>
              <a:buFont typeface="Arial"/>
              <a:buChar char="»"/>
              <a:defRPr sz="2000">
                <a:latin typeface="Arial Narrow"/>
                <a:cs typeface="Arial Narrow"/>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research use</a:t>
            </a:r>
            <a:endParaRPr lang="en-US" dirty="0"/>
          </a:p>
        </p:txBody>
      </p:sp>
      <p:sp>
        <p:nvSpPr>
          <p:cNvPr id="8" name="TextBox 7"/>
          <p:cNvSpPr txBox="1"/>
          <p:nvPr/>
        </p:nvSpPr>
        <p:spPr>
          <a:xfrm>
            <a:off x="5762456" y="3960501"/>
            <a:ext cx="3008030" cy="338554"/>
          </a:xfrm>
          <a:prstGeom prst="rect">
            <a:avLst/>
          </a:prstGeom>
          <a:noFill/>
        </p:spPr>
        <p:txBody>
          <a:bodyPr wrap="square" rtlCol="0">
            <a:spAutoFit/>
          </a:bodyPr>
          <a:lstStyle/>
          <a:p>
            <a:pPr algn="r"/>
            <a:r>
              <a:rPr lang="en-US" sz="1600" i="1" dirty="0" smtClean="0">
                <a:latin typeface="Arial" panose="020B0604020202020204" pitchFamily="34" charset="0"/>
                <a:cs typeface="Arial" panose="020B0604020202020204" pitchFamily="34" charset="0"/>
              </a:rPr>
              <a:t>Total 2015</a:t>
            </a:r>
            <a:endParaRPr lang="en-US" sz="1600" i="1" dirty="0">
              <a:latin typeface="Arial" panose="020B0604020202020204" pitchFamily="34" charset="0"/>
              <a:cs typeface="Arial" panose="020B0604020202020204" pitchFamily="34" charset="0"/>
            </a:endParaRPr>
          </a:p>
        </p:txBody>
      </p:sp>
      <p:sp>
        <p:nvSpPr>
          <p:cNvPr id="9" name="TextBox 8"/>
          <p:cNvSpPr txBox="1"/>
          <p:nvPr/>
        </p:nvSpPr>
        <p:spPr>
          <a:xfrm>
            <a:off x="5632202" y="5786394"/>
            <a:ext cx="3355675" cy="507831"/>
          </a:xfrm>
          <a:prstGeom prst="rect">
            <a:avLst/>
          </a:prstGeom>
          <a:noFill/>
        </p:spPr>
        <p:txBody>
          <a:bodyPr wrap="square" rtlCol="0">
            <a:spAutoFit/>
          </a:bodyPr>
          <a:lstStyle/>
          <a:p>
            <a:r>
              <a:rPr lang="en-US" sz="900" i="1" dirty="0">
                <a:latin typeface="Arial Narrow" panose="020B0606020202030204" pitchFamily="34" charset="0"/>
                <a:cs typeface="Arial" panose="020B0604020202020204" pitchFamily="34" charset="0"/>
              </a:rPr>
              <a:t>Number of research publications from January </a:t>
            </a:r>
            <a:r>
              <a:rPr lang="en-US" sz="900" i="1" dirty="0" smtClean="0">
                <a:latin typeface="Arial Narrow" panose="020B0606020202030204" pitchFamily="34" charset="0"/>
                <a:cs typeface="Arial" panose="020B0604020202020204" pitchFamily="34" charset="0"/>
              </a:rPr>
              <a:t>to August 2015 </a:t>
            </a:r>
            <a:r>
              <a:rPr lang="en-US" sz="900" i="1" dirty="0">
                <a:latin typeface="Arial Narrow" panose="020B0606020202030204" pitchFamily="34" charset="0"/>
                <a:cs typeface="Arial" panose="020B0604020202020204" pitchFamily="34" charset="0"/>
              </a:rPr>
              <a:t>citing use of GBIF-mediated data, ranked by country according to affiliation of </a:t>
            </a:r>
            <a:r>
              <a:rPr lang="en-US" sz="900" i="1" dirty="0" smtClean="0">
                <a:latin typeface="Arial Narrow" panose="020B0606020202030204" pitchFamily="34" charset="0"/>
                <a:cs typeface="Arial" panose="020B0604020202020204" pitchFamily="34" charset="0"/>
              </a:rPr>
              <a:t>author. Top ten countries shown.</a:t>
            </a:r>
            <a:r>
              <a:rPr lang="en-US" sz="900" i="1" dirty="0" smtClean="0">
                <a:solidFill>
                  <a:srgbClr val="FF0000"/>
                </a:solidFill>
                <a:latin typeface="Arial Narrow" panose="020B0606020202030204" pitchFamily="34" charset="0"/>
                <a:cs typeface="Arial" panose="020B0604020202020204" pitchFamily="34" charset="0"/>
              </a:rPr>
              <a:t> </a:t>
            </a:r>
            <a:endParaRPr lang="en-US" sz="900" i="1" dirty="0">
              <a:solidFill>
                <a:srgbClr val="FF0000"/>
              </a:solidFill>
              <a:latin typeface="Arial Narrow" panose="020B0606020202030204" pitchFamily="34" charset="0"/>
              <a:cs typeface="Arial" panose="020B0604020202020204" pitchFamily="34" charset="0"/>
            </a:endParaRPr>
          </a:p>
        </p:txBody>
      </p:sp>
      <p:sp>
        <p:nvSpPr>
          <p:cNvPr id="11" name="TextBox 10"/>
          <p:cNvSpPr txBox="1"/>
          <p:nvPr/>
        </p:nvSpPr>
        <p:spPr>
          <a:xfrm>
            <a:off x="517946" y="1219669"/>
            <a:ext cx="1613139" cy="338554"/>
          </a:xfrm>
          <a:prstGeom prst="rect">
            <a:avLst/>
          </a:prstGeom>
          <a:noFill/>
        </p:spPr>
        <p:txBody>
          <a:bodyPr wrap="square" rtlCol="0">
            <a:spAutoFit/>
          </a:bodyPr>
          <a:lstStyle/>
          <a:p>
            <a:r>
              <a:rPr lang="en-US" sz="1600" i="1" smtClean="0">
                <a:latin typeface="Arial" panose="020B0604020202020204" pitchFamily="34" charset="0"/>
                <a:cs typeface="Arial" panose="020B0604020202020204" pitchFamily="34" charset="0"/>
              </a:rPr>
              <a:t>August </a:t>
            </a:r>
            <a:r>
              <a:rPr lang="en-US" sz="1600" i="1" dirty="0">
                <a:latin typeface="Arial" panose="020B0604020202020204" pitchFamily="34" charset="0"/>
                <a:cs typeface="Arial" panose="020B0604020202020204" pitchFamily="34" charset="0"/>
              </a:rPr>
              <a:t>2015</a:t>
            </a:r>
          </a:p>
        </p:txBody>
      </p:sp>
      <p:sp>
        <p:nvSpPr>
          <p:cNvPr id="15" name="TextBox 14"/>
          <p:cNvSpPr txBox="1"/>
          <p:nvPr/>
        </p:nvSpPr>
        <p:spPr>
          <a:xfrm>
            <a:off x="5771072" y="1219669"/>
            <a:ext cx="3008030" cy="338554"/>
          </a:xfrm>
          <a:prstGeom prst="rect">
            <a:avLst/>
          </a:prstGeom>
          <a:noFill/>
        </p:spPr>
        <p:txBody>
          <a:bodyPr wrap="square" rtlCol="0">
            <a:spAutoFit/>
          </a:bodyPr>
          <a:lstStyle/>
          <a:p>
            <a:pPr algn="r"/>
            <a:r>
              <a:rPr lang="en-US" sz="1600" i="1" dirty="0" smtClean="0">
                <a:latin typeface="Arial" panose="020B0604020202020204" pitchFamily="34" charset="0"/>
                <a:cs typeface="Arial" panose="020B0604020202020204" pitchFamily="34" charset="0"/>
              </a:rPr>
              <a:t>August 2015</a:t>
            </a:r>
            <a:endParaRPr lang="en-US" sz="1600" i="1" dirty="0">
              <a:latin typeface="Arial" panose="020B0604020202020204" pitchFamily="34" charset="0"/>
              <a:cs typeface="Arial" panose="020B0604020202020204" pitchFamily="34" charset="0"/>
            </a:endParaRPr>
          </a:p>
        </p:txBody>
      </p:sp>
      <p:sp>
        <p:nvSpPr>
          <p:cNvPr id="19" name="TextBox 18"/>
          <p:cNvSpPr txBox="1"/>
          <p:nvPr/>
        </p:nvSpPr>
        <p:spPr>
          <a:xfrm>
            <a:off x="5658940" y="3198671"/>
            <a:ext cx="3355675" cy="507831"/>
          </a:xfrm>
          <a:prstGeom prst="rect">
            <a:avLst/>
          </a:prstGeom>
          <a:noFill/>
        </p:spPr>
        <p:txBody>
          <a:bodyPr wrap="square" rtlCol="0">
            <a:spAutoFit/>
          </a:bodyPr>
          <a:lstStyle/>
          <a:p>
            <a:r>
              <a:rPr lang="en-US" sz="900" i="1" dirty="0">
                <a:latin typeface="Arial Narrow" panose="020B0606020202030204" pitchFamily="34" charset="0"/>
                <a:cs typeface="Arial" panose="020B0604020202020204" pitchFamily="34" charset="0"/>
              </a:rPr>
              <a:t>Number of research publications </a:t>
            </a:r>
            <a:r>
              <a:rPr lang="en-US" sz="900" i="1" dirty="0" smtClean="0">
                <a:latin typeface="Arial Narrow" panose="020B0606020202030204" pitchFamily="34" charset="0"/>
                <a:cs typeface="Arial" panose="020B0604020202020204" pitchFamily="34" charset="0"/>
              </a:rPr>
              <a:t>in August 2015 </a:t>
            </a:r>
            <a:r>
              <a:rPr lang="en-US" sz="900" i="1" dirty="0">
                <a:latin typeface="Arial Narrow" panose="020B0606020202030204" pitchFamily="34" charset="0"/>
                <a:cs typeface="Arial" panose="020B0604020202020204" pitchFamily="34" charset="0"/>
              </a:rPr>
              <a:t>citing use of </a:t>
            </a:r>
            <a:r>
              <a:rPr lang="en-US" sz="900" i="1" dirty="0" smtClean="0">
                <a:latin typeface="Arial Narrow" panose="020B0606020202030204" pitchFamily="34" charset="0"/>
                <a:cs typeface="Arial" panose="020B0604020202020204" pitchFamily="34" charset="0"/>
              </a:rPr>
              <a:t/>
            </a:r>
            <a:br>
              <a:rPr lang="en-US" sz="900" i="1" dirty="0" smtClean="0">
                <a:latin typeface="Arial Narrow" panose="020B0606020202030204" pitchFamily="34" charset="0"/>
                <a:cs typeface="Arial" panose="020B0604020202020204" pitchFamily="34" charset="0"/>
              </a:rPr>
            </a:br>
            <a:r>
              <a:rPr lang="en-US" sz="900" i="1" dirty="0" smtClean="0">
                <a:latin typeface="Arial Narrow" panose="020B0606020202030204" pitchFamily="34" charset="0"/>
                <a:cs typeface="Arial" panose="020B0604020202020204" pitchFamily="34" charset="0"/>
              </a:rPr>
              <a:t>GBIF</a:t>
            </a:r>
            <a:r>
              <a:rPr lang="en-US" sz="900" i="1" dirty="0">
                <a:latin typeface="Arial Narrow" panose="020B0606020202030204" pitchFamily="34" charset="0"/>
                <a:cs typeface="Arial" panose="020B0604020202020204" pitchFamily="34" charset="0"/>
              </a:rPr>
              <a:t>-mediated data, ranked by country according to affiliation of </a:t>
            </a:r>
            <a:r>
              <a:rPr lang="en-US" sz="900" i="1" dirty="0" smtClean="0">
                <a:latin typeface="Arial Narrow" panose="020B0606020202030204" pitchFamily="34" charset="0"/>
                <a:cs typeface="Arial" panose="020B0604020202020204" pitchFamily="34" charset="0"/>
              </a:rPr>
              <a:t>author. </a:t>
            </a:r>
          </a:p>
          <a:p>
            <a:r>
              <a:rPr lang="en-US" sz="900" i="1" dirty="0" smtClean="0">
                <a:latin typeface="Arial Narrow" panose="020B0606020202030204" pitchFamily="34" charset="0"/>
                <a:cs typeface="Arial" panose="020B0604020202020204" pitchFamily="34" charset="0"/>
              </a:rPr>
              <a:t>Top nine </a:t>
            </a:r>
            <a:r>
              <a:rPr lang="en-US" sz="900" i="1" dirty="0">
                <a:latin typeface="Arial Narrow" panose="020B0606020202030204" pitchFamily="34" charset="0"/>
                <a:cs typeface="Arial" panose="020B0604020202020204" pitchFamily="34" charset="0"/>
              </a:rPr>
              <a:t>countries </a:t>
            </a:r>
            <a:r>
              <a:rPr lang="en-US" sz="900" i="1" dirty="0" smtClean="0">
                <a:latin typeface="Arial Narrow" panose="020B0606020202030204" pitchFamily="34" charset="0"/>
                <a:cs typeface="Arial" panose="020B0604020202020204" pitchFamily="34" charset="0"/>
              </a:rPr>
              <a:t>shown.</a:t>
            </a:r>
            <a:r>
              <a:rPr lang="en-US" sz="900" i="1" dirty="0" smtClean="0">
                <a:solidFill>
                  <a:srgbClr val="FF0000"/>
                </a:solidFill>
                <a:latin typeface="Arial Narrow" panose="020B0606020202030204" pitchFamily="34" charset="0"/>
                <a:cs typeface="Arial" panose="020B0604020202020204" pitchFamily="34" charset="0"/>
              </a:rPr>
              <a:t> </a:t>
            </a:r>
            <a:endParaRPr lang="en-US" sz="900" i="1" dirty="0">
              <a:solidFill>
                <a:srgbClr val="FF0000"/>
              </a:solidFill>
              <a:latin typeface="Arial Narrow" panose="020B060602020203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309799158"/>
              </p:ext>
            </p:extLst>
          </p:nvPr>
        </p:nvGraphicFramePr>
        <p:xfrm>
          <a:off x="5658940" y="4417906"/>
          <a:ext cx="3226279" cy="1295400"/>
        </p:xfrm>
        <a:graphic>
          <a:graphicData uri="http://schemas.openxmlformats.org/drawingml/2006/table">
            <a:tbl>
              <a:tblPr bandRow="1">
                <a:tableStyleId>{5C22544A-7EE6-4342-B048-85BDC9FD1C3A}</a:tableStyleId>
              </a:tblPr>
              <a:tblGrid>
                <a:gridCol w="1216459"/>
                <a:gridCol w="404670"/>
                <a:gridCol w="1195134"/>
                <a:gridCol w="410016"/>
              </a:tblGrid>
              <a:tr h="247291">
                <a:tc>
                  <a:txBody>
                    <a:bodyPr/>
                    <a:lstStyle/>
                    <a:p>
                      <a:r>
                        <a:rPr lang="en-US" sz="1100" b="0" i="0" dirty="0" smtClean="0">
                          <a:latin typeface="Arial Narrow"/>
                          <a:cs typeface="Arial Narrow"/>
                        </a:rPr>
                        <a:t>1. United States</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109</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marL="0" algn="l" defTabSz="457200" rtl="0" eaLnBrk="1" latinLnBrk="0" hangingPunct="1"/>
                      <a:r>
                        <a:rPr lang="en-US" sz="1100" b="0" i="0" dirty="0" smtClean="0">
                          <a:latin typeface="Arial Narrow"/>
                          <a:cs typeface="Arial Narrow"/>
                        </a:rPr>
                        <a:t>6. Brazil</a:t>
                      </a:r>
                      <a:endParaRPr lang="en-US" sz="1100" b="0" i="0" kern="1200" dirty="0">
                        <a:solidFill>
                          <a:schemeClr val="dk1"/>
                        </a:solidFill>
                        <a:latin typeface="Arial Narrow"/>
                        <a:ea typeface="+mn-ea"/>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marL="0" algn="r" defTabSz="457200" rtl="0" eaLnBrk="1" latinLnBrk="0" hangingPunct="1"/>
                      <a:r>
                        <a:rPr lang="en-US" sz="1100" b="0" i="0" kern="1200" dirty="0" smtClean="0">
                          <a:solidFill>
                            <a:schemeClr val="dk1"/>
                          </a:solidFill>
                          <a:latin typeface="Arial Narrow"/>
                          <a:ea typeface="+mn-ea"/>
                          <a:cs typeface="Arial Narrow"/>
                        </a:rPr>
                        <a:t>22</a:t>
                      </a:r>
                      <a:endParaRPr lang="en-US" sz="1100" b="0" i="0" kern="1200" dirty="0">
                        <a:solidFill>
                          <a:schemeClr val="dk1"/>
                        </a:solidFill>
                        <a:latin typeface="Arial Narrow"/>
                        <a:ea typeface="+mn-ea"/>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247291">
                <a:tc>
                  <a:txBody>
                    <a:bodyPr/>
                    <a:lstStyle/>
                    <a:p>
                      <a:r>
                        <a:rPr lang="en-US" sz="1100" b="0" i="0" dirty="0" smtClean="0">
                          <a:latin typeface="Arial Narrow"/>
                          <a:cs typeface="Arial Narrow"/>
                        </a:rPr>
                        <a:t>2. United Kingdom</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50</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100" b="0" i="0" dirty="0" smtClean="0">
                          <a:latin typeface="Arial Narrow"/>
                          <a:cs typeface="Arial Narrow"/>
                        </a:rPr>
                        <a:t>6. China</a:t>
                      </a:r>
                      <a:endParaRPr lang="en-US" sz="11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22</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247291">
                <a:tc>
                  <a:txBody>
                    <a:bodyPr/>
                    <a:lstStyle/>
                    <a:p>
                      <a:r>
                        <a:rPr lang="en-US" sz="1100" b="0" i="0" dirty="0" smtClean="0">
                          <a:latin typeface="Arial Narrow"/>
                          <a:cs typeface="Arial Narrow"/>
                        </a:rPr>
                        <a:t>3. Germany</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28</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100" b="0" i="0" dirty="0" smtClean="0">
                          <a:latin typeface="Arial Narrow"/>
                          <a:cs typeface="Arial Narrow"/>
                        </a:rPr>
                        <a:t>8. Spain</a:t>
                      </a:r>
                      <a:endParaRPr lang="en-US" sz="11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algn="r"/>
                      <a:r>
                        <a:rPr lang="en-US" sz="1100" b="0" i="0" dirty="0" smtClean="0">
                          <a:latin typeface="Arial Narrow"/>
                          <a:cs typeface="Arial Narrow"/>
                        </a:rPr>
                        <a:t>19</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247291">
                <a:tc>
                  <a:txBody>
                    <a:bodyPr/>
                    <a:lstStyle/>
                    <a:p>
                      <a:r>
                        <a:rPr lang="en-US" sz="1100" b="0" i="0" dirty="0" smtClean="0">
                          <a:latin typeface="Arial Narrow"/>
                          <a:cs typeface="Arial Narrow"/>
                        </a:rPr>
                        <a:t>4. Mexico</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23</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100" b="0" i="0" dirty="0" smtClean="0">
                          <a:latin typeface="Arial Narrow"/>
                          <a:cs typeface="Arial Narrow"/>
                        </a:rPr>
                        <a:t>9. Colombia</a:t>
                      </a:r>
                      <a:endParaRPr lang="en-US" sz="11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17</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247291">
                <a:tc>
                  <a:txBody>
                    <a:bodyPr/>
                    <a:lstStyle/>
                    <a:p>
                      <a:r>
                        <a:rPr lang="en-US" sz="1100" b="0" i="0" dirty="0" smtClean="0">
                          <a:latin typeface="Arial Narrow"/>
                          <a:cs typeface="Arial Narrow"/>
                        </a:rPr>
                        <a:t>4. Australia</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r"/>
                      <a:r>
                        <a:rPr lang="en-US" sz="1100" b="0" i="0" dirty="0" smtClean="0">
                          <a:latin typeface="Arial Narrow"/>
                          <a:cs typeface="Arial Narrow"/>
                        </a:rPr>
                        <a:t>23</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r>
                        <a:rPr lang="en-US" sz="1100" b="0" i="0" dirty="0" smtClean="0">
                          <a:latin typeface="Arial Narrow"/>
                          <a:cs typeface="Arial Narrow"/>
                        </a:rPr>
                        <a:t>10. Belgium</a:t>
                      </a:r>
                      <a:endParaRPr lang="en-US" sz="11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16</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45335302"/>
              </p:ext>
            </p:extLst>
          </p:nvPr>
        </p:nvGraphicFramePr>
        <p:xfrm>
          <a:off x="5658940" y="1660043"/>
          <a:ext cx="3226279" cy="1295400"/>
        </p:xfrm>
        <a:graphic>
          <a:graphicData uri="http://schemas.openxmlformats.org/drawingml/2006/table">
            <a:tbl>
              <a:tblPr bandRow="1">
                <a:tableStyleId>{5C22544A-7EE6-4342-B048-85BDC9FD1C3A}</a:tableStyleId>
              </a:tblPr>
              <a:tblGrid>
                <a:gridCol w="1216459"/>
                <a:gridCol w="404670"/>
                <a:gridCol w="1195134"/>
                <a:gridCol w="410016"/>
              </a:tblGrid>
              <a:tr h="2472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dirty="0" smtClean="0">
                          <a:latin typeface="Arial Narrow"/>
                          <a:cs typeface="Arial Narrow"/>
                        </a:rPr>
                        <a:t>1. United States</a:t>
                      </a: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12</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marL="0" algn="l" defTabSz="457200" rtl="0" eaLnBrk="1" latinLnBrk="0" hangingPunct="1"/>
                      <a:r>
                        <a:rPr lang="en-US" sz="1100" b="0" i="0" kern="1200" dirty="0" smtClean="0">
                          <a:solidFill>
                            <a:schemeClr val="dk1"/>
                          </a:solidFill>
                          <a:latin typeface="Arial Narrow"/>
                          <a:ea typeface="+mn-ea"/>
                          <a:cs typeface="Arial Narrow"/>
                        </a:rPr>
                        <a:t>4. China</a:t>
                      </a:r>
                      <a:endParaRPr lang="en-US" sz="1100" b="0" i="0" kern="1200" dirty="0">
                        <a:solidFill>
                          <a:schemeClr val="dk1"/>
                        </a:solidFill>
                        <a:latin typeface="Arial Narrow"/>
                        <a:ea typeface="+mn-ea"/>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c>
                  <a:txBody>
                    <a:bodyPr/>
                    <a:lstStyle/>
                    <a:p>
                      <a:pPr marL="0" algn="r" defTabSz="457200" rtl="0" eaLnBrk="1" latinLnBrk="0" hangingPunct="1"/>
                      <a:r>
                        <a:rPr lang="en-US" sz="1100" b="0" i="0" kern="1200" dirty="0" smtClean="0">
                          <a:solidFill>
                            <a:schemeClr val="dk1"/>
                          </a:solidFill>
                          <a:latin typeface="Arial Narrow"/>
                          <a:ea typeface="+mn-ea"/>
                          <a:cs typeface="Arial Narrow"/>
                        </a:rPr>
                        <a:t>3</a:t>
                      </a:r>
                      <a:endParaRPr lang="en-US" sz="1100" b="0" i="0" kern="1200" dirty="0">
                        <a:solidFill>
                          <a:schemeClr val="dk1"/>
                        </a:solidFill>
                        <a:latin typeface="Arial Narrow"/>
                        <a:ea typeface="+mn-ea"/>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F2F2F2"/>
                    </a:solidFill>
                  </a:tcPr>
                </a:tc>
              </a:tr>
              <a:tr h="2472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dirty="0" smtClean="0">
                          <a:latin typeface="Arial Narrow"/>
                          <a:cs typeface="Arial Narrow"/>
                        </a:rPr>
                        <a:t>2. Colombia</a:t>
                      </a: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5</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marL="0" algn="l" defTabSz="457200" rtl="0" eaLnBrk="1" latinLnBrk="0" hangingPunct="1"/>
                      <a:r>
                        <a:rPr lang="en-US" sz="1100" b="0" i="0" kern="1200" dirty="0" smtClean="0">
                          <a:solidFill>
                            <a:schemeClr val="dk1"/>
                          </a:solidFill>
                          <a:latin typeface="Arial Narrow"/>
                          <a:ea typeface="+mn-ea"/>
                          <a:cs typeface="Arial Narrow"/>
                        </a:rPr>
                        <a:t>4. Germany</a:t>
                      </a:r>
                      <a:endParaRPr lang="en-US" sz="1100" b="0" i="0" kern="1200" dirty="0">
                        <a:solidFill>
                          <a:schemeClr val="dk1"/>
                        </a:solidFill>
                        <a:latin typeface="Arial Narrow"/>
                        <a:ea typeface="+mn-ea"/>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marL="0" algn="r" defTabSz="457200" rtl="0" eaLnBrk="1" latinLnBrk="0" hangingPunct="1"/>
                      <a:r>
                        <a:rPr lang="en-US" sz="1100" b="0" i="0" kern="1200" dirty="0" smtClean="0">
                          <a:solidFill>
                            <a:schemeClr val="dk1"/>
                          </a:solidFill>
                          <a:latin typeface="Arial Narrow"/>
                          <a:ea typeface="+mn-ea"/>
                          <a:cs typeface="Arial Narrow"/>
                        </a:rPr>
                        <a:t>3</a:t>
                      </a:r>
                      <a:endParaRPr lang="en-US" sz="1100" b="0" i="0" kern="1200" dirty="0">
                        <a:solidFill>
                          <a:schemeClr val="dk1"/>
                        </a:solidFill>
                        <a:latin typeface="Arial Narrow"/>
                        <a:ea typeface="+mn-ea"/>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247291">
                <a:tc>
                  <a:txBody>
                    <a:bodyPr/>
                    <a:lstStyle/>
                    <a:p>
                      <a:r>
                        <a:rPr lang="en-US" sz="1100" b="0" i="0" dirty="0" smtClean="0">
                          <a:latin typeface="Arial Narrow"/>
                          <a:cs typeface="Arial Narrow"/>
                        </a:rPr>
                        <a:t>3. Spain</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4</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r>
                        <a:rPr lang="en-US" sz="1100" b="0" i="0" dirty="0" smtClean="0">
                          <a:latin typeface="Arial Narrow"/>
                          <a:cs typeface="Arial Narrow"/>
                        </a:rPr>
                        <a:t>4.</a:t>
                      </a:r>
                      <a:r>
                        <a:rPr lang="en-US" sz="1100" b="0" i="0" baseline="0" dirty="0" smtClean="0">
                          <a:latin typeface="Arial Narrow"/>
                          <a:cs typeface="Arial Narrow"/>
                        </a:rPr>
                        <a:t> India</a:t>
                      </a:r>
                      <a:endParaRPr lang="en-US" sz="11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3</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r>
              <a:tr h="247291">
                <a:tc>
                  <a:txBody>
                    <a:bodyPr/>
                    <a:lstStyle/>
                    <a:p>
                      <a:r>
                        <a:rPr lang="en-US" sz="1100" b="0" i="0" dirty="0" smtClean="0">
                          <a:latin typeface="Arial Narrow"/>
                          <a:cs typeface="Arial Narrow"/>
                        </a:rPr>
                        <a:t>4. Australia</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3</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r>
                        <a:rPr lang="en-US" sz="1100" b="0" i="0" dirty="0" smtClean="0">
                          <a:latin typeface="Arial Narrow"/>
                          <a:cs typeface="Arial Narrow"/>
                        </a:rPr>
                        <a:t>4. United Kingdom</a:t>
                      </a:r>
                      <a:endParaRPr lang="en-US" sz="1100" b="0" i="0" dirty="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c>
                  <a:txBody>
                    <a:bodyPr/>
                    <a:lstStyle/>
                    <a:p>
                      <a:pPr algn="r"/>
                      <a:r>
                        <a:rPr lang="en-US" sz="1100" b="0" i="0" dirty="0" smtClean="0">
                          <a:latin typeface="Arial Narrow"/>
                          <a:cs typeface="Arial Narrow"/>
                        </a:rPr>
                        <a:t>3</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solidFill>
                  </a:tcPr>
                </a:tc>
              </a:tr>
              <a:tr h="247291">
                <a:tc>
                  <a:txBody>
                    <a:bodyPr/>
                    <a:lstStyle/>
                    <a:p>
                      <a:r>
                        <a:rPr lang="en-US" sz="1100" b="0" i="0" dirty="0" smtClean="0">
                          <a:latin typeface="Arial Narrow"/>
                          <a:cs typeface="Arial Narrow"/>
                        </a:rPr>
                        <a:t>4. Brazil</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r>
                        <a:rPr lang="en-US" sz="1100" b="0" i="0" dirty="0" smtClean="0">
                          <a:latin typeface="Arial Narrow"/>
                          <a:cs typeface="Arial Narrow"/>
                        </a:rPr>
                        <a:t>3</a:t>
                      </a: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76200" cap="flat" cmpd="sng" algn="ctr">
                      <a:solidFill>
                        <a:prstClr val="white">
                          <a:lumMod val="50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100" b="0" i="0" dirty="0" smtClean="0">
                        <a:latin typeface="Arial Narrow"/>
                        <a:cs typeface="Arial Narrow"/>
                      </a:endParaRPr>
                    </a:p>
                  </a:txBody>
                  <a:tcPr anchor="ctr">
                    <a:lnL w="76200" cap="flat" cmpd="sng" algn="ctr">
                      <a:solidFill>
                        <a:prstClr val="white">
                          <a:lumMod val="50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c>
                  <a:txBody>
                    <a:bodyPr/>
                    <a:lstStyle/>
                    <a:p>
                      <a:pPr algn="r"/>
                      <a:endParaRPr lang="en-US" sz="1100" b="0" i="0" dirty="0">
                        <a:latin typeface="Arial Narrow"/>
                        <a:cs typeface="Arial Narrow"/>
                      </a:endParaRPr>
                    </a:p>
                  </a:txBody>
                  <a:tcPr anchor="ct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2445649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131371" y="274642"/>
            <a:ext cx="550800" cy="6721634"/>
          </a:xfrm>
        </p:spPr>
        <p:txBody>
          <a:bodyPr/>
          <a:lstStyle/>
          <a:p>
            <a:r>
              <a:rPr lang="en-GB" dirty="0" smtClean="0"/>
              <a:t>what</a:t>
            </a:r>
            <a:endParaRPr lang="en-GB" dirty="0"/>
          </a:p>
        </p:txBody>
      </p:sp>
      <p:sp>
        <p:nvSpPr>
          <p:cNvPr id="9" name="Content Placeholder 8"/>
          <p:cNvSpPr>
            <a:spLocks noGrp="1"/>
          </p:cNvSpPr>
          <p:nvPr>
            <p:ph sz="half" idx="17"/>
          </p:nvPr>
        </p:nvSpPr>
        <p:spPr>
          <a:xfrm>
            <a:off x="536432" y="274642"/>
            <a:ext cx="8465678" cy="1169147"/>
          </a:xfrm>
        </p:spPr>
        <p:txBody>
          <a:bodyPr anchor="t" anchorCtr="0">
            <a:normAutofit/>
          </a:bodyPr>
          <a:lstStyle/>
          <a:p>
            <a:pPr>
              <a:lnSpc>
                <a:spcPct val="90000"/>
              </a:lnSpc>
            </a:pPr>
            <a:r>
              <a:rPr lang="en-US" b="1" dirty="0" smtClean="0">
                <a:solidFill>
                  <a:srgbClr val="339837"/>
                </a:solidFill>
                <a:latin typeface="Arial" panose="020B0604020202020204" pitchFamily="34" charset="0"/>
                <a:cs typeface="Arial" panose="020B0604020202020204" pitchFamily="34" charset="0"/>
              </a:rPr>
              <a:t>TYPES OF DATA SHARED THROUGH GBIF</a:t>
            </a:r>
            <a:endParaRPr lang="en-US" b="1" dirty="0">
              <a:solidFill>
                <a:srgbClr val="339837"/>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0"/>
          </p:nvPr>
        </p:nvSpPr>
        <p:spPr/>
        <p:txBody>
          <a:bodyPr/>
          <a:lstStyle/>
          <a:p>
            <a:r>
              <a:rPr lang="en-US" sz="2000" dirty="0" smtClean="0"/>
              <a:t>www.gbif.org</a:t>
            </a:r>
            <a:endParaRPr lang="en-US" sz="2000" dirty="0"/>
          </a:p>
        </p:txBody>
      </p:sp>
      <p:pic>
        <p:nvPicPr>
          <p:cNvPr id="17" name="Picture 16" descr="Screen Shot 2014-10-07 at 00.11.1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9458" y="1043462"/>
            <a:ext cx="2414103" cy="1485602"/>
          </a:xfrm>
          <a:prstGeom prst="rect">
            <a:avLst/>
          </a:prstGeom>
        </p:spPr>
      </p:pic>
      <p:pic>
        <p:nvPicPr>
          <p:cNvPr id="19" name="Picture 18" descr="Screen Shot 2014-10-07 at 00.12.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5828" y="2891228"/>
            <a:ext cx="2071040" cy="864268"/>
          </a:xfrm>
          <a:prstGeom prst="rect">
            <a:avLst/>
          </a:prstGeom>
        </p:spPr>
      </p:pic>
      <p:pic>
        <p:nvPicPr>
          <p:cNvPr id="20" name="Picture 19" descr="Screen Shot 2014-10-07 at 00.23.2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9098" y="4215569"/>
            <a:ext cx="2154821" cy="1238785"/>
          </a:xfrm>
          <a:prstGeom prst="rect">
            <a:avLst/>
          </a:prstGeom>
        </p:spPr>
      </p:pic>
      <p:sp>
        <p:nvSpPr>
          <p:cNvPr id="21" name="Text Placeholder 9"/>
          <p:cNvSpPr txBox="1">
            <a:spLocks/>
          </p:cNvSpPr>
          <p:nvPr/>
        </p:nvSpPr>
        <p:spPr>
          <a:xfrm>
            <a:off x="795870" y="2369505"/>
            <a:ext cx="3505197" cy="1179512"/>
          </a:xfrm>
          <a:prstGeom prst="rect">
            <a:avLst/>
          </a:prstGeom>
        </p:spPr>
        <p:txBody>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22" name="Text Placeholder 9"/>
          <p:cNvSpPr txBox="1">
            <a:spLocks/>
          </p:cNvSpPr>
          <p:nvPr/>
        </p:nvSpPr>
        <p:spPr>
          <a:xfrm>
            <a:off x="419429" y="995594"/>
            <a:ext cx="3346508" cy="505129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Arial"/>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Specimen data from museum </a:t>
            </a:r>
            <a:r>
              <a:rPr lang="en-GB" b="1" dirty="0" smtClean="0"/>
              <a:t>collections</a:t>
            </a:r>
          </a:p>
          <a:p>
            <a:endParaRPr lang="en-GB" b="1" dirty="0" smtClean="0"/>
          </a:p>
          <a:p>
            <a:r>
              <a:rPr lang="en-GB" dirty="0" smtClean="0"/>
              <a:t>Citizen science </a:t>
            </a:r>
            <a:r>
              <a:rPr lang="en-GB" b="1" dirty="0" smtClean="0"/>
              <a:t>observations</a:t>
            </a:r>
          </a:p>
          <a:p>
            <a:endParaRPr lang="en-GB" b="1" dirty="0" smtClean="0"/>
          </a:p>
          <a:p>
            <a:r>
              <a:rPr lang="en-GB" dirty="0" smtClean="0"/>
              <a:t>Records extracted from </a:t>
            </a:r>
            <a:r>
              <a:rPr lang="en-GB" b="1" dirty="0" smtClean="0"/>
              <a:t>literature</a:t>
            </a:r>
          </a:p>
          <a:p>
            <a:endParaRPr lang="en-GB" b="1" dirty="0" smtClean="0"/>
          </a:p>
          <a:p>
            <a:endParaRPr lang="en-GB" b="1" dirty="0" smtClean="0"/>
          </a:p>
          <a:p>
            <a:endParaRPr lang="en-GB" dirty="0" smtClean="0"/>
          </a:p>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endParaRPr lang="en-GB" dirty="0"/>
          </a:p>
        </p:txBody>
      </p:sp>
      <p:sp>
        <p:nvSpPr>
          <p:cNvPr id="23" name="Text Placeholder 9"/>
          <p:cNvSpPr txBox="1">
            <a:spLocks/>
          </p:cNvSpPr>
          <p:nvPr/>
        </p:nvSpPr>
        <p:spPr>
          <a:xfrm>
            <a:off x="1255187" y="3687866"/>
            <a:ext cx="3505197" cy="117951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Arial"/>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24" name="Text Placeholder 9"/>
          <p:cNvSpPr txBox="1">
            <a:spLocks/>
          </p:cNvSpPr>
          <p:nvPr/>
        </p:nvSpPr>
        <p:spPr>
          <a:xfrm>
            <a:off x="1729320" y="4867378"/>
            <a:ext cx="3505197" cy="117951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Arial"/>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graphicFrame>
        <p:nvGraphicFramePr>
          <p:cNvPr id="25" name="Chart 24"/>
          <p:cNvGraphicFramePr>
            <a:graphicFrameLocks/>
          </p:cNvGraphicFramePr>
          <p:nvPr>
            <p:extLst>
              <p:ext uri="{D42A27DB-BD31-4B8C-83A1-F6EECF244321}">
                <p14:modId xmlns:p14="http://schemas.microsoft.com/office/powerpoint/2010/main" val="1475167742"/>
              </p:ext>
            </p:extLst>
          </p:nvPr>
        </p:nvGraphicFramePr>
        <p:xfrm>
          <a:off x="5958345" y="2459038"/>
          <a:ext cx="2802192" cy="1908117"/>
        </p:xfrm>
        <a:graphic>
          <a:graphicData uri="http://schemas.openxmlformats.org/drawingml/2006/chart">
            <c:chart xmlns:c="http://schemas.openxmlformats.org/drawingml/2006/chart" xmlns:r="http://schemas.openxmlformats.org/officeDocument/2006/relationships" r:id="rId6"/>
          </a:graphicData>
        </a:graphic>
      </p:graphicFrame>
      <p:pic>
        <p:nvPicPr>
          <p:cNvPr id="27" name="Picture Placeholder 9"/>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t="-55"/>
          <a:stretch/>
        </p:blipFill>
        <p:spPr>
          <a:xfrm>
            <a:off x="4011561" y="1037138"/>
            <a:ext cx="2005307" cy="1491926"/>
          </a:xfrm>
          <a:prstGeom prst="rect">
            <a:avLst/>
          </a:prstGeom>
        </p:spPr>
      </p:pic>
      <p:pic>
        <p:nvPicPr>
          <p:cNvPr id="29" name="Picture Placeholder 10"/>
          <p:cNvPicPr>
            <a:picLocks noGrp="1" noChangeAspect="1"/>
          </p:cNvPicPr>
          <p:nvPr>
            <p:ph type="pic" sz="quarter" idx="14"/>
          </p:nvPr>
        </p:nvPicPr>
        <p:blipFill rotWithShape="1">
          <a:blip r:embed="rId8" cstate="screen">
            <a:extLst>
              <a:ext uri="{28A0092B-C50C-407E-A947-70E740481C1C}">
                <a14:useLocalDpi xmlns:a14="http://schemas.microsoft.com/office/drawing/2010/main"/>
              </a:ext>
            </a:extLst>
          </a:blip>
          <a:srcRect/>
          <a:stretch/>
        </p:blipFill>
        <p:spPr>
          <a:xfrm>
            <a:off x="4011561" y="4160088"/>
            <a:ext cx="1963852" cy="1294266"/>
          </a:xfrm>
          <a:prstGeom prst="rect">
            <a:avLst/>
          </a:prstGeom>
        </p:spPr>
      </p:pic>
      <p:sp>
        <p:nvSpPr>
          <p:cNvPr id="3" name="Rectangle 2"/>
          <p:cNvSpPr/>
          <p:nvPr/>
        </p:nvSpPr>
        <p:spPr>
          <a:xfrm>
            <a:off x="479455" y="5667096"/>
            <a:ext cx="8352509" cy="523220"/>
          </a:xfrm>
          <a:prstGeom prst="rect">
            <a:avLst/>
          </a:prstGeom>
        </p:spPr>
        <p:txBody>
          <a:bodyPr wrap="square">
            <a:spAutoFit/>
          </a:bodyPr>
          <a:lstStyle/>
          <a:p>
            <a:r>
              <a:rPr lang="en-GB" sz="2800" b="1" dirty="0"/>
              <a:t>NEW:</a:t>
            </a:r>
            <a:r>
              <a:rPr lang="en-GB" sz="2800" dirty="0"/>
              <a:t> Projects, surveys, expeditions</a:t>
            </a:r>
            <a:r>
              <a:rPr lang="en-GB" sz="2800" dirty="0" smtClean="0"/>
              <a:t>: </a:t>
            </a:r>
            <a:r>
              <a:rPr lang="en-GB" sz="2800" b="1" dirty="0" smtClean="0">
                <a:ea typeface="Arial Narrow"/>
              </a:rPr>
              <a:t>sample-based </a:t>
            </a:r>
            <a:r>
              <a:rPr lang="en-GB" sz="2800" b="1" dirty="0">
                <a:ea typeface="Arial Narrow"/>
              </a:rPr>
              <a:t>data</a:t>
            </a:r>
          </a:p>
        </p:txBody>
      </p:sp>
    </p:spTree>
    <p:extLst>
      <p:ext uri="{BB962C8B-B14F-4D97-AF65-F5344CB8AC3E}">
        <p14:creationId xmlns:p14="http://schemas.microsoft.com/office/powerpoint/2010/main" val="3850496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41325" y="6407149"/>
            <a:ext cx="7156324" cy="383119"/>
          </a:xfrm>
        </p:spPr>
        <p:txBody>
          <a:bodyPr>
            <a:normAutofit fontScale="70000" lnSpcReduction="20000"/>
          </a:bodyPr>
          <a:lstStyle/>
          <a:p>
            <a:endParaRPr lang="en-US"/>
          </a:p>
        </p:txBody>
      </p:sp>
      <p:pic>
        <p:nvPicPr>
          <p:cNvPr id="4" name="spp-search-v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8575"/>
            <a:ext cx="9144000" cy="6800850"/>
          </a:xfrm>
          <a:prstGeom prst="rect">
            <a:avLst/>
          </a:prstGeom>
        </p:spPr>
      </p:pic>
    </p:spTree>
    <p:extLst>
      <p:ext uri="{BB962C8B-B14F-4D97-AF65-F5344CB8AC3E}">
        <p14:creationId xmlns:p14="http://schemas.microsoft.com/office/powerpoint/2010/main" val="374045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41325" y="6407149"/>
            <a:ext cx="7156324" cy="383119"/>
          </a:xfrm>
        </p:spPr>
        <p:txBody>
          <a:bodyPr>
            <a:normAutofit fontScale="70000" lnSpcReduction="20000"/>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3745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GBIF and digital object identifiers </a:t>
            </a:r>
            <a:endParaRPr lang="en-US" dirty="0"/>
          </a:p>
        </p:txBody>
      </p:sp>
      <p:pic>
        <p:nvPicPr>
          <p:cNvPr id="6" name="Picture 5" descr="Screenshot 2015-04-21 06.14.29.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324" y="863245"/>
            <a:ext cx="7026275" cy="4554611"/>
          </a:xfrm>
          <a:prstGeom prst="rect">
            <a:avLst/>
          </a:prstGeom>
        </p:spPr>
      </p:pic>
      <p:pic>
        <p:nvPicPr>
          <p:cNvPr id="7" name="Picture 6" descr="Screenshot 2015-04-21 06.14.5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601" y="4149475"/>
            <a:ext cx="4563532" cy="2185500"/>
          </a:xfrm>
          <a:prstGeom prst="rect">
            <a:avLst/>
          </a:prstGeom>
        </p:spPr>
      </p:pic>
      <p:sp>
        <p:nvSpPr>
          <p:cNvPr id="9" name="Oval 8"/>
          <p:cNvSpPr/>
          <p:nvPr/>
        </p:nvSpPr>
        <p:spPr>
          <a:xfrm>
            <a:off x="5418667" y="4234142"/>
            <a:ext cx="1422400" cy="3717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Content Placeholder 8" descr="Screen Shot 2015-03-13 at 11.00.26.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95038" y="1740833"/>
            <a:ext cx="4038600" cy="3342523"/>
          </a:xfrm>
          <a:prstGeom prst="rect">
            <a:avLst/>
          </a:prstGeom>
        </p:spPr>
      </p:pic>
      <p:sp>
        <p:nvSpPr>
          <p:cNvPr id="10" name="Oval 9"/>
          <p:cNvSpPr/>
          <p:nvPr/>
        </p:nvSpPr>
        <p:spPr>
          <a:xfrm>
            <a:off x="6390872" y="3730452"/>
            <a:ext cx="1422400" cy="3717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230825" y="-55924"/>
            <a:ext cx="861774" cy="5690106"/>
          </a:xfrm>
          <a:prstGeom prst="rect">
            <a:avLst/>
          </a:prstGeom>
          <a:noFill/>
        </p:spPr>
        <p:txBody>
          <a:bodyPr vert="vert270" wrap="square" rtlCol="0">
            <a:spAutoFit/>
          </a:bodyPr>
          <a:lstStyle/>
          <a:p>
            <a:pPr algn="r"/>
            <a:r>
              <a:rPr lang="en-US" sz="4400" dirty="0" smtClean="0">
                <a:solidFill>
                  <a:srgbClr val="FDB002">
                    <a:alpha val="32000"/>
                  </a:srgbClr>
                </a:solidFill>
                <a:latin typeface="Arial"/>
                <a:cs typeface="Arial"/>
              </a:rPr>
              <a:t>DOIs</a:t>
            </a:r>
            <a:endParaRPr lang="en-US" sz="4400" dirty="0">
              <a:solidFill>
                <a:srgbClr val="FDB002">
                  <a:alpha val="32000"/>
                </a:srgbClr>
              </a:solidFill>
              <a:latin typeface="Arial"/>
              <a:cs typeface="Arial"/>
            </a:endParaRPr>
          </a:p>
        </p:txBody>
      </p:sp>
      <p:sp>
        <p:nvSpPr>
          <p:cNvPr id="12" name="Text Placeholder 9"/>
          <p:cNvSpPr txBox="1">
            <a:spLocks/>
          </p:cNvSpPr>
          <p:nvPr/>
        </p:nvSpPr>
        <p:spPr>
          <a:xfrm>
            <a:off x="-358715" y="6373693"/>
            <a:ext cx="8025076" cy="38311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smtClean="0">
                <a:solidFill>
                  <a:prstClr val="black"/>
                </a:solidFill>
              </a:rPr>
              <a:t>http://www.gbif.org/newsroom/news/ipt-release-supports-doi-citation</a:t>
            </a:r>
            <a:endParaRPr lang="en-US" sz="1600" dirty="0">
              <a:solidFill>
                <a:prstClr val="black"/>
              </a:solidFill>
            </a:endParaRPr>
          </a:p>
        </p:txBody>
      </p:sp>
    </p:spTree>
    <p:extLst>
      <p:ext uri="{BB962C8B-B14F-4D97-AF65-F5344CB8AC3E}">
        <p14:creationId xmlns:p14="http://schemas.microsoft.com/office/powerpoint/2010/main" val="2352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og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592" t="1297" r="68752" b="2285"/>
          <a:stretch/>
        </p:blipFill>
        <p:spPr bwMode="auto">
          <a:xfrm>
            <a:off x="8077200" y="5867400"/>
            <a:ext cx="1066800" cy="9607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40737" y="5040211"/>
            <a:ext cx="3926549" cy="360319"/>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489076" y="1390710"/>
            <a:ext cx="4068874" cy="5394960"/>
            <a:chOff x="1031359" y="1390710"/>
            <a:chExt cx="4068874" cy="5394960"/>
          </a:xfrm>
        </p:grpSpPr>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840" r="27023"/>
            <a:stretch/>
          </p:blipFill>
          <p:spPr bwMode="auto">
            <a:xfrm>
              <a:off x="1031359" y="1390710"/>
              <a:ext cx="4068874" cy="5394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222744" y="6432776"/>
              <a:ext cx="701749" cy="84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20" name="Straight Arrow Connector 19"/>
          <p:cNvCxnSpPr>
            <a:stCxn id="5" idx="0"/>
            <a:endCxn id="1027" idx="2"/>
          </p:cNvCxnSpPr>
          <p:nvPr/>
        </p:nvCxnSpPr>
        <p:spPr>
          <a:xfrm flipV="1">
            <a:off x="1031336" y="5400530"/>
            <a:ext cx="5872676" cy="1032246"/>
          </a:xfrm>
          <a:prstGeom prst="straightConnector1">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79561" y="2133594"/>
            <a:ext cx="3977371" cy="2308324"/>
          </a:xfrm>
          <a:prstGeom prst="rect">
            <a:avLst/>
          </a:prstGeom>
          <a:noFill/>
        </p:spPr>
        <p:txBody>
          <a:bodyPr wrap="none" rtlCol="0">
            <a:spAutoFit/>
          </a:bodyPr>
          <a:lstStyle/>
          <a:p>
            <a:r>
              <a:rPr lang="da-DK" sz="2400" b="1" dirty="0" smtClean="0">
                <a:solidFill>
                  <a:prstClr val="black"/>
                </a:solidFill>
                <a:latin typeface="Arial Narrow" panose="020B0606020202030204" pitchFamily="34" charset="0"/>
              </a:rPr>
              <a:t>DOI </a:t>
            </a:r>
            <a:r>
              <a:rPr lang="da-DK" sz="2400" dirty="0" smtClean="0">
                <a:solidFill>
                  <a:prstClr val="black"/>
                </a:solidFill>
                <a:latin typeface="Arial Narrow" panose="020B0606020202030204" pitchFamily="34" charset="0"/>
              </a:rPr>
              <a:t>– Digital Object Identifier</a:t>
            </a:r>
          </a:p>
          <a:p>
            <a:endParaRPr lang="da-DK" sz="2400" dirty="0" smtClean="0">
              <a:solidFill>
                <a:prstClr val="black"/>
              </a:solidFill>
              <a:latin typeface="Arial Narrow" panose="020B0606020202030204" pitchFamily="34" charset="0"/>
            </a:endParaRPr>
          </a:p>
          <a:p>
            <a:pPr marL="285750" indent="-285750">
              <a:buFont typeface="Arial" panose="020B0604020202020204" pitchFamily="34" charset="0"/>
              <a:buChar char="•"/>
            </a:pPr>
            <a:r>
              <a:rPr lang="da-DK" sz="2400" dirty="0" smtClean="0">
                <a:solidFill>
                  <a:prstClr val="black"/>
                </a:solidFill>
                <a:latin typeface="Arial Narrow" panose="020B0606020202030204" pitchFamily="34" charset="0"/>
              </a:rPr>
              <a:t>Persistent resolvable identifiers</a:t>
            </a:r>
          </a:p>
          <a:p>
            <a:pPr marL="285750" indent="-285750">
              <a:buFont typeface="Arial" panose="020B0604020202020204" pitchFamily="34" charset="0"/>
              <a:buChar char="•"/>
            </a:pPr>
            <a:r>
              <a:rPr lang="da-DK" sz="2400" dirty="0" smtClean="0">
                <a:solidFill>
                  <a:prstClr val="black"/>
                </a:solidFill>
                <a:latin typeface="Arial Narrow" panose="020B0606020202030204" pitchFamily="34" charset="0"/>
              </a:rPr>
              <a:t>Standard for published papers</a:t>
            </a:r>
          </a:p>
          <a:p>
            <a:pPr marL="285750" indent="-285750">
              <a:buFont typeface="Arial" panose="020B0604020202020204" pitchFamily="34" charset="0"/>
              <a:buChar char="•"/>
            </a:pPr>
            <a:r>
              <a:rPr lang="da-DK" sz="2400" dirty="0" smtClean="0">
                <a:solidFill>
                  <a:prstClr val="black"/>
                </a:solidFill>
                <a:latin typeface="Arial Narrow" panose="020B0606020202030204" pitchFamily="34" charset="0"/>
              </a:rPr>
              <a:t>Simplify citing references</a:t>
            </a:r>
          </a:p>
          <a:p>
            <a:pPr marL="285750" indent="-285750">
              <a:buFont typeface="Arial" panose="020B0604020202020204" pitchFamily="34" charset="0"/>
              <a:buChar char="•"/>
            </a:pPr>
            <a:r>
              <a:rPr lang="da-DK" sz="2400" dirty="0" smtClean="0">
                <a:solidFill>
                  <a:prstClr val="black"/>
                </a:solidFill>
                <a:latin typeface="Arial Narrow" panose="020B0606020202030204" pitchFamily="34" charset="0"/>
              </a:rPr>
              <a:t>Used in measuring impact</a:t>
            </a:r>
            <a:endParaRPr lang="en-US" sz="2400" dirty="0">
              <a:solidFill>
                <a:prstClr val="black"/>
              </a:solidFill>
              <a:latin typeface="Arial Narrow" panose="020B0606020202030204" pitchFamily="34" charset="0"/>
            </a:endParaRPr>
          </a:p>
        </p:txBody>
      </p:sp>
      <p:sp>
        <p:nvSpPr>
          <p:cNvPr id="12" name="TextBox 11"/>
          <p:cNvSpPr txBox="1"/>
          <p:nvPr/>
        </p:nvSpPr>
        <p:spPr>
          <a:xfrm>
            <a:off x="-230825" y="-55924"/>
            <a:ext cx="861774" cy="5690106"/>
          </a:xfrm>
          <a:prstGeom prst="rect">
            <a:avLst/>
          </a:prstGeom>
          <a:noFill/>
        </p:spPr>
        <p:txBody>
          <a:bodyPr vert="vert270" wrap="square" rtlCol="0">
            <a:spAutoFit/>
          </a:bodyPr>
          <a:lstStyle/>
          <a:p>
            <a:pPr algn="r"/>
            <a:r>
              <a:rPr lang="en-US" sz="4400" dirty="0" smtClean="0">
                <a:solidFill>
                  <a:srgbClr val="FDB002">
                    <a:alpha val="32000"/>
                  </a:srgbClr>
                </a:solidFill>
                <a:latin typeface="Arial"/>
                <a:cs typeface="Arial"/>
              </a:rPr>
              <a:t>DOIs</a:t>
            </a:r>
            <a:endParaRPr lang="en-US" sz="4400" dirty="0">
              <a:solidFill>
                <a:srgbClr val="FDB002">
                  <a:alpha val="32000"/>
                </a:srgbClr>
              </a:solidFill>
              <a:latin typeface="Arial"/>
              <a:cs typeface="Arial"/>
            </a:endParaRPr>
          </a:p>
        </p:txBody>
      </p:sp>
      <p:sp>
        <p:nvSpPr>
          <p:cNvPr id="14" name="Title 1"/>
          <p:cNvSpPr txBox="1">
            <a:spLocks/>
          </p:cNvSpPr>
          <p:nvPr/>
        </p:nvSpPr>
        <p:spPr>
          <a:xfrm>
            <a:off x="457200" y="227747"/>
            <a:ext cx="8229600" cy="1143000"/>
          </a:xfrm>
          <a:prstGeom prst="rect">
            <a:avLst/>
          </a:prstGeom>
        </p:spPr>
        <p:txBody>
          <a:bodyPr vert="horz" lIns="0" tIns="45720" rIns="0" bIns="45720" rtlCol="0" anchor="t" anchorCtr="0">
            <a:normAutofit/>
          </a:bodyPr>
          <a:lstStyle>
            <a:lvl1pPr algn="l" defTabSz="457200" rtl="0" eaLnBrk="1" latinLnBrk="0" hangingPunct="1">
              <a:spcBef>
                <a:spcPct val="0"/>
              </a:spcBef>
              <a:buNone/>
              <a:defRPr sz="2800" b="1" kern="1200" cap="all">
                <a:solidFill>
                  <a:srgbClr val="339837"/>
                </a:solidFill>
                <a:latin typeface="Arial"/>
                <a:ea typeface="+mj-ea"/>
                <a:cs typeface="Arial"/>
              </a:defRPr>
            </a:lvl1pPr>
          </a:lstStyle>
          <a:p>
            <a:r>
              <a:rPr lang="da-DK" sz="3200" dirty="0" smtClean="0"/>
              <a:t>GBIF and Digital Object Identifiers</a:t>
            </a:r>
            <a:endParaRPr lang="en-US" sz="3200" dirty="0"/>
          </a:p>
        </p:txBody>
      </p:sp>
    </p:spTree>
    <p:extLst>
      <p:ext uri="{BB962C8B-B14F-4D97-AF65-F5344CB8AC3E}">
        <p14:creationId xmlns:p14="http://schemas.microsoft.com/office/powerpoint/2010/main" val="3808802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ocaladmin_jlehtoma\Dropbox\Photos\IMG_20140730_193615.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0298" b="10484"/>
          <a:stretch/>
        </p:blipFill>
        <p:spPr bwMode="auto">
          <a:xfrm>
            <a:off x="-19076" y="0"/>
            <a:ext cx="9163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007244" y="1129642"/>
            <a:ext cx="1821330"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kern="0">
              <a:solidFill>
                <a:srgbClr val="FFFFFF"/>
              </a:solidFill>
              <a:sym typeface="Arial"/>
              <a:rtl val="0"/>
            </a:endParaRPr>
          </a:p>
        </p:txBody>
      </p:sp>
      <p:cxnSp>
        <p:nvCxnSpPr>
          <p:cNvPr id="21" name="Straight Arrow Connector 20"/>
          <p:cNvCxnSpPr/>
          <p:nvPr/>
        </p:nvCxnSpPr>
        <p:spPr>
          <a:xfrm flipH="1" flipV="1">
            <a:off x="2051720" y="3861048"/>
            <a:ext cx="2510742" cy="15841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427984" y="3861048"/>
            <a:ext cx="432048" cy="14401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48064" y="1885726"/>
            <a:ext cx="792361" cy="32714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300464" y="3861048"/>
            <a:ext cx="1287760" cy="1448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4248" y="5013176"/>
            <a:ext cx="2952328"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kern="0">
              <a:solidFill>
                <a:srgbClr val="FFFFFF"/>
              </a:solidFill>
              <a:sym typeface="Arial"/>
              <a:rtl val="0"/>
            </a:endParaRPr>
          </a:p>
        </p:txBody>
      </p:sp>
      <p:sp>
        <p:nvSpPr>
          <p:cNvPr id="10" name="TextBox 9"/>
          <p:cNvSpPr txBox="1"/>
          <p:nvPr/>
        </p:nvSpPr>
        <p:spPr>
          <a:xfrm>
            <a:off x="35496" y="6505599"/>
            <a:ext cx="4536504" cy="307777"/>
          </a:xfrm>
          <a:prstGeom prst="rect">
            <a:avLst/>
          </a:prstGeom>
          <a:noFill/>
        </p:spPr>
        <p:txBody>
          <a:bodyPr wrap="square" rtlCol="0">
            <a:spAutoFit/>
          </a:bodyPr>
          <a:lstStyle/>
          <a:p>
            <a:r>
              <a:rPr lang="fi-FI" sz="1400" kern="0" dirty="0" smtClean="0">
                <a:solidFill>
                  <a:srgbClr val="000000">
                    <a:lumMod val="65000"/>
                    <a:lumOff val="35000"/>
                  </a:srgbClr>
                </a:solidFill>
                <a:cs typeface="Arial"/>
                <a:sym typeface="Arial"/>
                <a:rtl val="0"/>
              </a:rPr>
              <a:t>Image: Joona Lehtomäki (CC-BY </a:t>
            </a:r>
            <a:r>
              <a:rPr lang="fi-FI" sz="1400" kern="0" dirty="0">
                <a:solidFill>
                  <a:srgbClr val="000000">
                    <a:lumMod val="65000"/>
                    <a:lumOff val="35000"/>
                  </a:srgbClr>
                </a:solidFill>
                <a:cs typeface="Arial"/>
                <a:sym typeface="Arial"/>
                <a:rtl val="0"/>
              </a:rPr>
              <a:t>4</a:t>
            </a:r>
            <a:r>
              <a:rPr lang="fi-FI" sz="1400" kern="0" dirty="0" smtClean="0">
                <a:solidFill>
                  <a:srgbClr val="000000">
                    <a:lumMod val="65000"/>
                    <a:lumOff val="35000"/>
                  </a:srgbClr>
                </a:solidFill>
                <a:cs typeface="Arial"/>
                <a:sym typeface="Arial"/>
                <a:rtl val="0"/>
              </a:rPr>
              <a:t>.0)</a:t>
            </a:r>
            <a:endParaRPr lang="fi-FI" sz="1400" kern="0" dirty="0">
              <a:solidFill>
                <a:srgbClr val="000000">
                  <a:lumMod val="65000"/>
                  <a:lumOff val="35000"/>
                </a:srgbClr>
              </a:solidFill>
              <a:cs typeface="Arial"/>
              <a:sym typeface="Arial"/>
              <a:rtl val="0"/>
            </a:endParaRPr>
          </a:p>
        </p:txBody>
      </p:sp>
    </p:spTree>
    <p:extLst>
      <p:ext uri="{BB962C8B-B14F-4D97-AF65-F5344CB8AC3E}">
        <p14:creationId xmlns:p14="http://schemas.microsoft.com/office/powerpoint/2010/main" val="313383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44624"/>
            <a:ext cx="8229600" cy="1143000"/>
          </a:xfrm>
        </p:spPr>
        <p:txBody>
          <a:bodyPr/>
          <a:lstStyle/>
          <a:p>
            <a:r>
              <a:rPr lang="en-US" b="1" dirty="0" smtClean="0"/>
              <a:t>How to find things</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768667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06624"/>
            <a:ext cx="75628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115616" y="1709419"/>
            <a:ext cx="6143625" cy="3419475"/>
            <a:chOff x="1115616" y="1709419"/>
            <a:chExt cx="6143625" cy="3419475"/>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709419"/>
              <a:ext cx="614362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3720488">
              <a:off x="5408636" y="3951904"/>
              <a:ext cx="1224136" cy="864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3648" y="2193379"/>
            <a:ext cx="7787248" cy="4079710"/>
            <a:chOff x="1403648" y="2193379"/>
            <a:chExt cx="7787248" cy="407971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193379"/>
              <a:ext cx="7451344" cy="346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3786163">
              <a:off x="7669637" y="4751831"/>
              <a:ext cx="1818381" cy="12241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0687" y="2800350"/>
            <a:ext cx="24098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4" y="2764110"/>
            <a:ext cx="88582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8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048"/>
            <a:ext cx="8229600" cy="1143000"/>
          </a:xfrm>
        </p:spPr>
        <p:txBody>
          <a:bodyPr/>
          <a:lstStyle/>
          <a:p>
            <a:r>
              <a:rPr lang="en-US" b="1" dirty="0"/>
              <a:t>Examples of data afterlife</a:t>
            </a:r>
          </a:p>
        </p:txBody>
      </p:sp>
    </p:spTree>
    <p:extLst>
      <p:ext uri="{BB962C8B-B14F-4D97-AF65-F5344CB8AC3E}">
        <p14:creationId xmlns:p14="http://schemas.microsoft.com/office/powerpoint/2010/main" val="38196728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r"/>
            <a:r>
              <a:rPr lang="hr-HR" sz="2000" dirty="0"/>
              <a:t>http://dx.doi.org/10.1016/j.biocon.</a:t>
            </a:r>
            <a:r>
              <a:rPr lang="hr-HR" sz="2000" dirty="0" smtClean="0"/>
              <a:t>2014.08.014</a:t>
            </a:r>
            <a:endParaRPr lang="en-GB" sz="2000" dirty="0"/>
          </a:p>
        </p:txBody>
      </p:sp>
      <p:sp>
        <p:nvSpPr>
          <p:cNvPr id="3" name="Content Placeholder 2"/>
          <p:cNvSpPr>
            <a:spLocks noGrp="1"/>
          </p:cNvSpPr>
          <p:nvPr>
            <p:ph sz="half" idx="11"/>
          </p:nvPr>
        </p:nvSpPr>
        <p:spPr>
          <a:xfrm>
            <a:off x="583731" y="2316007"/>
            <a:ext cx="4329292" cy="2255434"/>
          </a:xfrm>
        </p:spPr>
        <p:txBody>
          <a:bodyPr>
            <a:noAutofit/>
          </a:bodyPr>
          <a:lstStyle/>
          <a:p>
            <a:pPr marL="0" indent="0">
              <a:lnSpc>
                <a:spcPct val="100000"/>
              </a:lnSpc>
              <a:spcAft>
                <a:spcPts val="1000"/>
              </a:spcAft>
              <a:buNone/>
            </a:pPr>
            <a:r>
              <a:rPr lang="en-GB" sz="2000" b="1" dirty="0" smtClean="0"/>
              <a:t>20 million</a:t>
            </a:r>
            <a:r>
              <a:rPr lang="en-GB" sz="2000" dirty="0" smtClean="0"/>
              <a:t> records for </a:t>
            </a:r>
            <a:r>
              <a:rPr lang="en-GB" sz="2000" b="1" dirty="0"/>
              <a:t>884 </a:t>
            </a:r>
            <a:r>
              <a:rPr lang="en-GB" sz="2000" dirty="0" smtClean="0"/>
              <a:t>species</a:t>
            </a:r>
          </a:p>
          <a:p>
            <a:pPr marL="0" indent="0">
              <a:lnSpc>
                <a:spcPct val="100000"/>
              </a:lnSpc>
              <a:spcAft>
                <a:spcPts val="1000"/>
              </a:spcAft>
              <a:buNone/>
            </a:pPr>
            <a:r>
              <a:rPr lang="en-GB" sz="2000" dirty="0" smtClean="0"/>
              <a:t>GBIF &amp; Global </a:t>
            </a:r>
            <a:r>
              <a:rPr lang="en-GB" sz="2000" dirty="0"/>
              <a:t>Invasive Species </a:t>
            </a:r>
            <a:r>
              <a:rPr lang="en-GB" sz="2000" dirty="0" smtClean="0"/>
              <a:t>Database</a:t>
            </a:r>
            <a:endParaRPr lang="en-GB" sz="2000" dirty="0"/>
          </a:p>
          <a:p>
            <a:pPr marL="0" indent="0">
              <a:lnSpc>
                <a:spcPct val="100000"/>
              </a:lnSpc>
              <a:spcAft>
                <a:spcPts val="1000"/>
              </a:spcAft>
              <a:buNone/>
            </a:pPr>
            <a:r>
              <a:rPr lang="en-GB" sz="2000" b="1" dirty="0" smtClean="0"/>
              <a:t>Models of invasion </a:t>
            </a:r>
            <a:r>
              <a:rPr lang="en-GB" sz="2000" b="1" dirty="0"/>
              <a:t>success</a:t>
            </a:r>
            <a:r>
              <a:rPr lang="en-GB" sz="2000" dirty="0"/>
              <a:t> for </a:t>
            </a:r>
            <a:r>
              <a:rPr lang="en-GB" sz="2000" dirty="0" smtClean="0"/>
              <a:t>SA:</a:t>
            </a:r>
            <a:br>
              <a:rPr lang="en-GB" sz="2000" dirty="0" smtClean="0"/>
            </a:br>
            <a:r>
              <a:rPr lang="en-GB" sz="2000" dirty="0" err="1" smtClean="0"/>
              <a:t>env</a:t>
            </a:r>
            <a:r>
              <a:rPr lang="en-GB" sz="2000" dirty="0" smtClean="0"/>
              <a:t> suitability </a:t>
            </a:r>
            <a:r>
              <a:rPr lang="da-DK" sz="2000" dirty="0" smtClean="0"/>
              <a:t>&amp; </a:t>
            </a:r>
            <a:r>
              <a:rPr lang="en-GB" sz="2000" dirty="0" smtClean="0"/>
              <a:t>propagule </a:t>
            </a:r>
            <a:r>
              <a:rPr lang="en-GB" sz="2000" dirty="0"/>
              <a:t>pressure</a:t>
            </a:r>
          </a:p>
          <a:p>
            <a:pPr marL="0" indent="0">
              <a:lnSpc>
                <a:spcPct val="100000"/>
              </a:lnSpc>
              <a:spcAft>
                <a:spcPts val="1000"/>
              </a:spcAft>
              <a:buNone/>
            </a:pPr>
            <a:r>
              <a:rPr lang="en-GB" sz="2000" b="1" dirty="0" smtClean="0"/>
              <a:t>Watch </a:t>
            </a:r>
            <a:r>
              <a:rPr lang="en-GB" sz="2000" b="1" dirty="0"/>
              <a:t>list of 400 potential invaders</a:t>
            </a:r>
          </a:p>
          <a:p>
            <a:pPr marL="0" indent="0">
              <a:lnSpc>
                <a:spcPct val="100000"/>
              </a:lnSpc>
              <a:spcAft>
                <a:spcPts val="1000"/>
              </a:spcAft>
              <a:buNone/>
            </a:pPr>
            <a:r>
              <a:rPr lang="en-GB" sz="2000" dirty="0"/>
              <a:t>Methodology applicable to </a:t>
            </a:r>
            <a:r>
              <a:rPr lang="en-GB" sz="2000" b="1" dirty="0"/>
              <a:t>any </a:t>
            </a:r>
            <a:r>
              <a:rPr lang="en-GB" sz="2000" b="1" dirty="0" smtClean="0"/>
              <a:t>region</a:t>
            </a:r>
            <a:endParaRPr lang="en-GB" sz="2000" b="1" dirty="0"/>
          </a:p>
        </p:txBody>
      </p:sp>
      <p:pic>
        <p:nvPicPr>
          <p:cNvPr id="9" name="Picture Placeholder 8" descr="Screen Shot 2014-10-09 at 11.36.09.png"/>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l="-17299" r="-17299"/>
          <a:stretch/>
        </p:blipFill>
        <p:spPr>
          <a:xfrm>
            <a:off x="7112021" y="274641"/>
            <a:ext cx="1669375" cy="1630359"/>
          </a:xfrm>
          <a:prstGeom prst="rect">
            <a:avLst/>
          </a:prstGeom>
        </p:spPr>
      </p:pic>
      <p:pic>
        <p:nvPicPr>
          <p:cNvPr id="10" name="Picture Placeholder 9" descr="Screen Shot 2014-10-09 at 12.04.43.png"/>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3732" b="-3732"/>
          <a:stretch/>
        </p:blipFill>
        <p:spPr>
          <a:xfrm>
            <a:off x="4686300" y="1981554"/>
            <a:ext cx="4000500" cy="4149725"/>
          </a:xfrm>
          <a:prstGeom prst="rect">
            <a:avLst/>
          </a:prstGeom>
          <a:ln>
            <a:noFill/>
          </a:ln>
        </p:spPr>
      </p:pic>
      <p:pic>
        <p:nvPicPr>
          <p:cNvPr id="13" name="Picture Placeholder 12" descr="SANBI logo - RGB.jpg"/>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559523" y="5287796"/>
            <a:ext cx="3960955" cy="889001"/>
          </a:xfrm>
          <a:prstGeom prst="rect">
            <a:avLst/>
          </a:prstGeom>
        </p:spPr>
      </p:pic>
      <p:pic>
        <p:nvPicPr>
          <p:cNvPr id="8" name="Picture Placeholder 7" descr="Screen Shot 2014-10-09 at 11.35.05.png"/>
          <p:cNvPicPr>
            <a:picLocks noGrp="1" noChangeAspect="1"/>
          </p:cNvPicPr>
          <p:nvPr>
            <p:ph sz="half" idx="17"/>
          </p:nvPr>
        </p:nvPicPr>
        <p:blipFill rotWithShape="1">
          <a:blip r:embed="rId5" cstate="screen">
            <a:extLst>
              <a:ext uri="{28A0092B-C50C-407E-A947-70E740481C1C}">
                <a14:useLocalDpi xmlns:a14="http://schemas.microsoft.com/office/drawing/2010/main"/>
              </a:ext>
            </a:extLst>
          </a:blip>
          <a:srcRect t="-15390" b="-15390"/>
          <a:stretch/>
        </p:blipFill>
        <p:spPr>
          <a:xfrm>
            <a:off x="536433" y="368425"/>
            <a:ext cx="6480992" cy="1630359"/>
          </a:xfrm>
          <a:prstGeom prst="rect">
            <a:avLst/>
          </a:prstGeom>
          <a:ln>
            <a:noFill/>
          </a:ln>
        </p:spPr>
      </p:pic>
      <p:sp>
        <p:nvSpPr>
          <p:cNvPr id="14" name="TextBox 13"/>
          <p:cNvSpPr txBox="1"/>
          <p:nvPr/>
        </p:nvSpPr>
        <p:spPr>
          <a:xfrm>
            <a:off x="-230825" y="-55924"/>
            <a:ext cx="861774" cy="5690106"/>
          </a:xfrm>
          <a:prstGeom prst="rect">
            <a:avLst/>
          </a:prstGeom>
          <a:noFill/>
        </p:spPr>
        <p:txBody>
          <a:bodyPr vert="vert270" wrap="square" rtlCol="0">
            <a:spAutoFit/>
          </a:bodyPr>
          <a:lstStyle/>
          <a:p>
            <a:pPr algn="r"/>
            <a:r>
              <a:rPr lang="en-US" sz="4400" dirty="0" smtClean="0">
                <a:solidFill>
                  <a:srgbClr val="FDB002">
                    <a:alpha val="32000"/>
                  </a:srgbClr>
                </a:solidFill>
                <a:latin typeface="Arial"/>
                <a:cs typeface="Arial"/>
              </a:rPr>
              <a:t>invasive alien species</a:t>
            </a:r>
            <a:endParaRPr lang="en-US" sz="4400" dirty="0">
              <a:solidFill>
                <a:srgbClr val="FDB002">
                  <a:alpha val="32000"/>
                </a:srgbClr>
              </a:solidFill>
              <a:latin typeface="Arial"/>
              <a:cs typeface="Arial"/>
            </a:endParaRPr>
          </a:p>
        </p:txBody>
      </p:sp>
      <p:sp>
        <p:nvSpPr>
          <p:cNvPr id="11" name="Title 1"/>
          <p:cNvSpPr txBox="1">
            <a:spLocks/>
          </p:cNvSpPr>
          <p:nvPr/>
        </p:nvSpPr>
        <p:spPr>
          <a:xfrm>
            <a:off x="522325" y="40176"/>
            <a:ext cx="8686800" cy="563563"/>
          </a:xfrm>
          <a:prstGeom prst="rect">
            <a:avLst/>
          </a:prstGeom>
        </p:spPr>
        <p:txBody>
          <a:bodyPr>
            <a:noAutofit/>
          </a:bodyPr>
          <a:lstStyle>
            <a:lvl1pPr algn="l" defTabSz="457200" rtl="0" eaLnBrk="1" latinLnBrk="0" hangingPunct="1">
              <a:spcBef>
                <a:spcPct val="0"/>
              </a:spcBef>
              <a:buNone/>
              <a:defRPr sz="2800" b="1" kern="1200" cap="all">
                <a:solidFill>
                  <a:srgbClr val="339837"/>
                </a:solidFill>
                <a:latin typeface="Arial"/>
                <a:ea typeface="+mj-ea"/>
                <a:cs typeface="Arial"/>
              </a:defRPr>
            </a:lvl1pPr>
          </a:lstStyle>
          <a:p>
            <a:r>
              <a:rPr lang="en-GB" sz="3000" dirty="0" smtClean="0"/>
              <a:t>INVASIVE SPECIES WATCH LISTS</a:t>
            </a:r>
            <a:endParaRPr lang="en-GB" sz="3000" dirty="0"/>
          </a:p>
        </p:txBody>
      </p:sp>
    </p:spTree>
    <p:extLst>
      <p:ext uri="{BB962C8B-B14F-4D97-AF65-F5344CB8AC3E}">
        <p14:creationId xmlns:p14="http://schemas.microsoft.com/office/powerpoint/2010/main" val="4265211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93" y="188533"/>
            <a:ext cx="8686800" cy="1728299"/>
          </a:xfrm>
        </p:spPr>
        <p:txBody>
          <a:bodyPr>
            <a:noAutofit/>
          </a:bodyPr>
          <a:lstStyle/>
          <a:p>
            <a:r>
              <a:rPr lang="en-US" sz="3200" dirty="0" smtClean="0"/>
              <a:t>from </a:t>
            </a:r>
            <a:r>
              <a:rPr lang="en-US" sz="3200" dirty="0"/>
              <a:t>below ground: </a:t>
            </a:r>
            <a:r>
              <a:rPr lang="en-US" sz="3200" dirty="0" smtClean="0"/>
              <a:t>genes &amp; distributions</a:t>
            </a:r>
            <a:endParaRPr lang="en-GB" sz="3200" dirty="0"/>
          </a:p>
        </p:txBody>
      </p:sp>
      <p:sp>
        <p:nvSpPr>
          <p:cNvPr id="3" name="Text Placeholder 2"/>
          <p:cNvSpPr>
            <a:spLocks noGrp="1"/>
          </p:cNvSpPr>
          <p:nvPr>
            <p:ph type="body" sz="quarter" idx="10"/>
          </p:nvPr>
        </p:nvSpPr>
        <p:spPr/>
        <p:txBody>
          <a:bodyPr/>
          <a:lstStyle/>
          <a:p>
            <a:r>
              <a:rPr lang="en-US" sz="2000" b="1" dirty="0" err="1"/>
              <a:t>doi</a:t>
            </a:r>
            <a:r>
              <a:rPr lang="en-US" sz="2000" b="1" dirty="0"/>
              <a:t>: 10.3832/ifor0599-008</a:t>
            </a:r>
            <a:endParaRPr lang="en-GB" sz="2000" dirty="0"/>
          </a:p>
        </p:txBody>
      </p:sp>
      <p:sp>
        <p:nvSpPr>
          <p:cNvPr id="7" name="Rectangle 6"/>
          <p:cNvSpPr/>
          <p:nvPr/>
        </p:nvSpPr>
        <p:spPr>
          <a:xfrm>
            <a:off x="179512" y="3376076"/>
            <a:ext cx="4572000" cy="2585323"/>
          </a:xfrm>
          <a:prstGeom prst="rect">
            <a:avLst/>
          </a:prstGeom>
        </p:spPr>
        <p:txBody>
          <a:bodyPr>
            <a:spAutoFit/>
          </a:bodyPr>
          <a:lstStyle/>
          <a:p>
            <a:pPr marL="342900" indent="-342900">
              <a:buFont typeface="Arial" panose="020B0604020202020204" pitchFamily="34" charset="0"/>
              <a:buChar char="•"/>
            </a:pPr>
            <a:r>
              <a:rPr lang="en-US" dirty="0" smtClean="0"/>
              <a:t>DNA </a:t>
            </a:r>
            <a:r>
              <a:rPr lang="en-US" dirty="0"/>
              <a:t>sequences of 20 ectomycorrhizal fungal </a:t>
            </a:r>
            <a:r>
              <a:rPr lang="en-US" dirty="0" smtClean="0"/>
              <a:t>species</a:t>
            </a:r>
          </a:p>
          <a:p>
            <a:pPr marL="342900" indent="-342900">
              <a:buFont typeface="Arial" panose="020B0604020202020204" pitchFamily="34" charset="0"/>
              <a:buChar char="•"/>
            </a:pPr>
            <a:r>
              <a:rPr lang="en-US" dirty="0" smtClean="0"/>
              <a:t>public </a:t>
            </a:r>
            <a:r>
              <a:rPr lang="en-US" dirty="0"/>
              <a:t>DNA </a:t>
            </a:r>
            <a:r>
              <a:rPr lang="en-US" dirty="0" smtClean="0"/>
              <a:t>databases</a:t>
            </a:r>
          </a:p>
          <a:p>
            <a:pPr marL="342900" indent="-342900">
              <a:buFont typeface="Arial" panose="020B0604020202020204" pitchFamily="34" charset="0"/>
              <a:buChar char="•"/>
            </a:pPr>
            <a:r>
              <a:rPr lang="en-US" dirty="0" smtClean="0"/>
              <a:t>species </a:t>
            </a:r>
            <a:r>
              <a:rPr lang="en-US" dirty="0"/>
              <a:t>presence </a:t>
            </a:r>
            <a:r>
              <a:rPr lang="en-US" dirty="0" smtClean="0"/>
              <a:t>on maps</a:t>
            </a:r>
          </a:p>
          <a:p>
            <a:pPr marL="342900" indent="-342900">
              <a:buFont typeface="Arial" panose="020B0604020202020204" pitchFamily="34" charset="0"/>
              <a:buChar char="•"/>
            </a:pPr>
            <a:r>
              <a:rPr lang="en-US" dirty="0" smtClean="0"/>
              <a:t>environmental </a:t>
            </a:r>
            <a:r>
              <a:rPr lang="en-US" dirty="0"/>
              <a:t>layers </a:t>
            </a:r>
            <a:r>
              <a:rPr lang="en-US" dirty="0" smtClean="0"/>
              <a:t>and GIS</a:t>
            </a:r>
          </a:p>
          <a:p>
            <a:pPr marL="342900" indent="-342900">
              <a:buFont typeface="Arial" panose="020B0604020202020204" pitchFamily="34" charset="0"/>
              <a:buChar char="•"/>
            </a:pPr>
            <a:r>
              <a:rPr lang="en-US" dirty="0" smtClean="0"/>
              <a:t>fungal </a:t>
            </a:r>
            <a:r>
              <a:rPr lang="en-US" dirty="0"/>
              <a:t>samples </a:t>
            </a:r>
            <a:r>
              <a:rPr lang="en-US" dirty="0" smtClean="0"/>
              <a:t>from GBIF</a:t>
            </a:r>
          </a:p>
          <a:p>
            <a:pPr marL="342900" indent="-342900">
              <a:buFont typeface="Arial" panose="020B0604020202020204" pitchFamily="34" charset="0"/>
              <a:buChar char="•"/>
            </a:pPr>
            <a:r>
              <a:rPr lang="en-US" dirty="0" smtClean="0"/>
              <a:t>uniform methodology for viable </a:t>
            </a:r>
            <a:r>
              <a:rPr lang="en-US" dirty="0"/>
              <a:t>species </a:t>
            </a:r>
            <a:r>
              <a:rPr lang="en-US" dirty="0" smtClean="0"/>
              <a:t>distribution models for</a:t>
            </a:r>
          </a:p>
          <a:p>
            <a:r>
              <a:rPr lang="en-US" dirty="0" smtClean="0"/>
              <a:t>       </a:t>
            </a:r>
            <a:r>
              <a:rPr lang="en-US" dirty="0" err="1" smtClean="0"/>
              <a:t>ectomycorrhizas</a:t>
            </a:r>
            <a:r>
              <a:rPr lang="en-US" dirty="0"/>
              <a:t>.</a:t>
            </a:r>
            <a:endParaRPr lang="en-GB" dirty="0">
              <a:solidFill>
                <a:prstClr val="black"/>
              </a:solidFill>
              <a:latin typeface="Arial Narrow" panose="020B0606020202030204" pitchFamily="34" charset="0"/>
            </a:endParaRPr>
          </a:p>
        </p:txBody>
      </p:sp>
      <p:sp>
        <p:nvSpPr>
          <p:cNvPr id="10" name="TextBox 9"/>
          <p:cNvSpPr txBox="1"/>
          <p:nvPr/>
        </p:nvSpPr>
        <p:spPr>
          <a:xfrm>
            <a:off x="-230825" y="-40158"/>
            <a:ext cx="861774" cy="5690106"/>
          </a:xfrm>
          <a:prstGeom prst="rect">
            <a:avLst/>
          </a:prstGeom>
          <a:noFill/>
        </p:spPr>
        <p:txBody>
          <a:bodyPr vert="vert270" wrap="square" rtlCol="0">
            <a:spAutoFit/>
          </a:bodyPr>
          <a:lstStyle/>
          <a:p>
            <a:pPr algn="r"/>
            <a:r>
              <a:rPr lang="en-US" sz="4400" dirty="0" smtClean="0">
                <a:solidFill>
                  <a:srgbClr val="FDB002">
                    <a:alpha val="32000"/>
                  </a:srgbClr>
                </a:solidFill>
                <a:latin typeface="Arial"/>
                <a:cs typeface="Arial"/>
              </a:rPr>
              <a:t>fungi</a:t>
            </a:r>
            <a:endParaRPr lang="en-US" sz="4400" dirty="0">
              <a:solidFill>
                <a:srgbClr val="FDB002">
                  <a:alpha val="32000"/>
                </a:srgbClr>
              </a:solidFill>
              <a:latin typeface="Arial"/>
              <a:cs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9" y="832871"/>
            <a:ext cx="507682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763415"/>
            <a:ext cx="5053805" cy="340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Forest - Biogeosciences and Fore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263" y="1124744"/>
            <a:ext cx="2400267"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5389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93" y="188533"/>
            <a:ext cx="8686800" cy="563563"/>
          </a:xfrm>
        </p:spPr>
        <p:txBody>
          <a:bodyPr>
            <a:noAutofit/>
          </a:bodyPr>
          <a:lstStyle/>
          <a:p>
            <a:r>
              <a:rPr lang="en-US" dirty="0" smtClean="0"/>
              <a:t>Surprises from root fungi </a:t>
            </a:r>
            <a:r>
              <a:rPr lang="en-US" dirty="0"/>
              <a:t>in </a:t>
            </a:r>
            <a:r>
              <a:rPr lang="en-US" dirty="0" smtClean="0"/>
              <a:t>aquatic </a:t>
            </a:r>
            <a:r>
              <a:rPr lang="en-US" dirty="0"/>
              <a:t>plants</a:t>
            </a:r>
            <a:endParaRPr lang="en-GB" dirty="0"/>
          </a:p>
        </p:txBody>
      </p:sp>
      <p:sp>
        <p:nvSpPr>
          <p:cNvPr id="3" name="Text Placeholder 2"/>
          <p:cNvSpPr>
            <a:spLocks noGrp="1"/>
          </p:cNvSpPr>
          <p:nvPr>
            <p:ph type="body" sz="quarter" idx="10"/>
          </p:nvPr>
        </p:nvSpPr>
        <p:spPr/>
        <p:txBody>
          <a:bodyPr/>
          <a:lstStyle/>
          <a:p>
            <a:r>
              <a:rPr lang="en-US" sz="2000" dirty="0"/>
              <a:t>DOI: 10.1111/j.1574-6941.2011.01291.x</a:t>
            </a:r>
            <a:endParaRPr lang="en-GB" sz="2000" dirty="0"/>
          </a:p>
        </p:txBody>
      </p:sp>
      <p:sp>
        <p:nvSpPr>
          <p:cNvPr id="7" name="Rectangle 6"/>
          <p:cNvSpPr/>
          <p:nvPr/>
        </p:nvSpPr>
        <p:spPr>
          <a:xfrm>
            <a:off x="610406" y="2594677"/>
            <a:ext cx="4572000" cy="3477875"/>
          </a:xfrm>
          <a:prstGeom prst="rect">
            <a:avLst/>
          </a:prstGeom>
        </p:spPr>
        <p:txBody>
          <a:bodyPr>
            <a:spAutoFit/>
          </a:bodyPr>
          <a:lstStyle/>
          <a:p>
            <a:pPr marL="342900" indent="-342900">
              <a:buFont typeface="Arial" panose="020B0604020202020204" pitchFamily="34" charset="0"/>
              <a:buChar char="•"/>
            </a:pPr>
            <a:r>
              <a:rPr lang="en-US" sz="2000" dirty="0" smtClean="0"/>
              <a:t>Wide spectra </a:t>
            </a:r>
            <a:r>
              <a:rPr lang="en-US" sz="2000" dirty="0"/>
              <a:t>of root-associated </a:t>
            </a:r>
            <a:r>
              <a:rPr lang="en-US" sz="2000" dirty="0" smtClean="0"/>
              <a:t>fungi</a:t>
            </a:r>
          </a:p>
          <a:p>
            <a:pPr marL="342900" indent="-342900">
              <a:buFont typeface="Arial" panose="020B0604020202020204" pitchFamily="34" charset="0"/>
              <a:buChar char="•"/>
            </a:pPr>
            <a:r>
              <a:rPr lang="en-US" sz="2000" dirty="0" smtClean="0"/>
              <a:t>Little </a:t>
            </a:r>
            <a:r>
              <a:rPr lang="en-US" sz="2000" dirty="0"/>
              <a:t>i</a:t>
            </a:r>
            <a:r>
              <a:rPr lang="en-US" sz="2000" dirty="0" smtClean="0"/>
              <a:t>s known about </a:t>
            </a:r>
            <a:r>
              <a:rPr lang="en-US" sz="2000" dirty="0"/>
              <a:t>fungal diversity in submerged </a:t>
            </a:r>
            <a:r>
              <a:rPr lang="en-US" sz="2000" dirty="0" smtClean="0"/>
              <a:t>roots</a:t>
            </a:r>
          </a:p>
          <a:p>
            <a:pPr marL="342900" indent="-342900">
              <a:buFont typeface="Arial" panose="020B0604020202020204" pitchFamily="34" charset="0"/>
              <a:buChar char="•"/>
            </a:pPr>
            <a:r>
              <a:rPr lang="en-US" sz="2000" dirty="0" smtClean="0"/>
              <a:t>four </a:t>
            </a:r>
            <a:r>
              <a:rPr lang="en-US" sz="2000" dirty="0"/>
              <a:t>oligotrophic freshwater lakes in Norway. </a:t>
            </a:r>
            <a:r>
              <a:rPr lang="en-US" sz="2000" dirty="0" smtClean="0"/>
              <a:t>Levels</a:t>
            </a:r>
          </a:p>
          <a:p>
            <a:pPr marL="342900" indent="-342900">
              <a:buFont typeface="Arial" panose="020B0604020202020204" pitchFamily="34" charset="0"/>
              <a:buChar char="•"/>
            </a:pPr>
            <a:r>
              <a:rPr lang="en-US" sz="2000" dirty="0" smtClean="0"/>
              <a:t>41 fungal OTUs</a:t>
            </a:r>
          </a:p>
          <a:p>
            <a:pPr marL="342900" indent="-342900">
              <a:buFont typeface="Arial" panose="020B0604020202020204" pitchFamily="34" charset="0"/>
              <a:buChar char="•"/>
            </a:pPr>
            <a:r>
              <a:rPr lang="en-US" sz="2000" dirty="0" err="1" smtClean="0"/>
              <a:t>Mucoromycotina</a:t>
            </a:r>
            <a:r>
              <a:rPr lang="en-US" sz="2000" dirty="0" smtClean="0"/>
              <a:t>, </a:t>
            </a:r>
            <a:r>
              <a:rPr lang="en-US" sz="2000" dirty="0" err="1" smtClean="0"/>
              <a:t>Chytridiomycota</a:t>
            </a:r>
            <a:r>
              <a:rPr lang="en-US" sz="2000" dirty="0" smtClean="0"/>
              <a:t>,</a:t>
            </a:r>
          </a:p>
          <a:p>
            <a:r>
              <a:rPr lang="en-US" sz="2000" dirty="0" err="1" smtClean="0"/>
              <a:t>Glomeromycota</a:t>
            </a:r>
            <a:r>
              <a:rPr lang="en-US" sz="2000" dirty="0"/>
              <a:t>, Ascomycota </a:t>
            </a:r>
            <a:r>
              <a:rPr lang="en-US" sz="2000" dirty="0" smtClean="0"/>
              <a:t>and Basidiomycota</a:t>
            </a:r>
          </a:p>
          <a:p>
            <a:pPr marL="342900" indent="-342900">
              <a:buFont typeface="Arial" panose="020B0604020202020204" pitchFamily="34" charset="0"/>
              <a:buChar char="•"/>
            </a:pPr>
            <a:r>
              <a:rPr lang="en-US" sz="2000" dirty="0" smtClean="0"/>
              <a:t>new views on fungal </a:t>
            </a:r>
            <a:r>
              <a:rPr lang="en-US" sz="2000" dirty="0"/>
              <a:t>diversity in aquatic </a:t>
            </a:r>
            <a:r>
              <a:rPr lang="en-US" sz="2000" dirty="0" smtClean="0"/>
              <a:t>environment</a:t>
            </a:r>
            <a:endParaRPr lang="en-GB" sz="2000" dirty="0">
              <a:solidFill>
                <a:prstClr val="black"/>
              </a:solidFill>
              <a:latin typeface="Arial Narrow" panose="020B0606020202030204" pitchFamily="34" charset="0"/>
            </a:endParaRPr>
          </a:p>
        </p:txBody>
      </p:sp>
      <p:sp>
        <p:nvSpPr>
          <p:cNvPr id="10" name="TextBox 9"/>
          <p:cNvSpPr txBox="1"/>
          <p:nvPr/>
        </p:nvSpPr>
        <p:spPr>
          <a:xfrm>
            <a:off x="-230825" y="-40158"/>
            <a:ext cx="861774" cy="5690106"/>
          </a:xfrm>
          <a:prstGeom prst="rect">
            <a:avLst/>
          </a:prstGeom>
          <a:noFill/>
        </p:spPr>
        <p:txBody>
          <a:bodyPr vert="vert270" wrap="square" rtlCol="0">
            <a:spAutoFit/>
          </a:bodyPr>
          <a:lstStyle/>
          <a:p>
            <a:pPr algn="r"/>
            <a:r>
              <a:rPr lang="en-US" sz="4400" dirty="0" smtClean="0">
                <a:solidFill>
                  <a:srgbClr val="FDB002">
                    <a:alpha val="32000"/>
                  </a:srgbClr>
                </a:solidFill>
                <a:latin typeface="Arial"/>
                <a:cs typeface="Arial"/>
              </a:rPr>
              <a:t>fungi</a:t>
            </a:r>
            <a:endParaRPr lang="en-US" sz="4400" dirty="0">
              <a:solidFill>
                <a:srgbClr val="FDB002">
                  <a:alpha val="32000"/>
                </a:srgbClr>
              </a:solidFill>
              <a:latin typeface="Arial"/>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06" y="804296"/>
            <a:ext cx="5761794" cy="173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41205"/>
            <a:ext cx="3429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femsec.oxfordjournals.org/sites/default/files/branding/cov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706" y="799997"/>
            <a:ext cx="12763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11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533"/>
            <a:ext cx="8686800" cy="563563"/>
          </a:xfrm>
        </p:spPr>
        <p:txBody>
          <a:bodyPr>
            <a:noAutofit/>
          </a:bodyPr>
          <a:lstStyle/>
          <a:p>
            <a:r>
              <a:rPr lang="en-US" sz="3200" dirty="0"/>
              <a:t>Burgundy truffle cultivation</a:t>
            </a:r>
            <a:endParaRPr lang="en-GB" sz="3200" dirty="0"/>
          </a:p>
        </p:txBody>
      </p:sp>
      <p:sp>
        <p:nvSpPr>
          <p:cNvPr id="3" name="Text Placeholder 2"/>
          <p:cNvSpPr>
            <a:spLocks noGrp="1"/>
          </p:cNvSpPr>
          <p:nvPr>
            <p:ph type="body" sz="quarter" idx="10"/>
          </p:nvPr>
        </p:nvSpPr>
        <p:spPr/>
        <p:txBody>
          <a:bodyPr/>
          <a:lstStyle/>
          <a:p>
            <a:r>
              <a:rPr lang="en-US" sz="2000" dirty="0" smtClean="0"/>
              <a:t>DOI </a:t>
            </a:r>
            <a:r>
              <a:rPr lang="en-US" sz="2000" dirty="0"/>
              <a:t>10.1007/s00253-013-4956-0</a:t>
            </a:r>
            <a:endParaRPr lang="en-GB" sz="2000" dirty="0"/>
          </a:p>
        </p:txBody>
      </p:sp>
      <p:sp>
        <p:nvSpPr>
          <p:cNvPr id="7" name="Rectangle 6"/>
          <p:cNvSpPr/>
          <p:nvPr/>
        </p:nvSpPr>
        <p:spPr>
          <a:xfrm>
            <a:off x="678247" y="2975966"/>
            <a:ext cx="4572000" cy="2862322"/>
          </a:xfrm>
          <a:prstGeom prst="rect">
            <a:avLst/>
          </a:prstGeom>
        </p:spPr>
        <p:txBody>
          <a:bodyPr>
            <a:spAutoFit/>
          </a:bodyPr>
          <a:lstStyle/>
          <a:p>
            <a:pPr marL="342900" indent="-342900">
              <a:buFont typeface="Arial" panose="020B0604020202020204" pitchFamily="34" charset="0"/>
              <a:buChar char="•"/>
            </a:pPr>
            <a:r>
              <a:rPr lang="en-US" sz="2000" dirty="0"/>
              <a:t>Burgundy truffles </a:t>
            </a:r>
            <a:r>
              <a:rPr lang="en-US" sz="2000" dirty="0" smtClean="0"/>
              <a:t>highly prized</a:t>
            </a:r>
          </a:p>
          <a:p>
            <a:pPr marL="342900" indent="-342900">
              <a:buFont typeface="Arial" panose="020B0604020202020204" pitchFamily="34" charset="0"/>
              <a:buChar char="•"/>
            </a:pPr>
            <a:r>
              <a:rPr lang="en-US" sz="2000" dirty="0" smtClean="0"/>
              <a:t>Artificial </a:t>
            </a:r>
            <a:r>
              <a:rPr lang="en-US" sz="2000" dirty="0" err="1" smtClean="0"/>
              <a:t>mycorrhization</a:t>
            </a:r>
            <a:r>
              <a:rPr lang="en-US" sz="2000" dirty="0" smtClean="0"/>
              <a:t> </a:t>
            </a:r>
            <a:r>
              <a:rPr lang="en-US" sz="2000" dirty="0"/>
              <a:t>and </a:t>
            </a:r>
            <a:r>
              <a:rPr lang="en-US" sz="2000" dirty="0" err="1"/>
              <a:t>outplanting</a:t>
            </a:r>
            <a:r>
              <a:rPr lang="en-US" sz="2000" dirty="0"/>
              <a:t> of </a:t>
            </a:r>
            <a:r>
              <a:rPr lang="en-US" sz="2000" dirty="0" smtClean="0"/>
              <a:t>oaks </a:t>
            </a:r>
            <a:r>
              <a:rPr lang="en-US" sz="2000" dirty="0"/>
              <a:t>and </a:t>
            </a:r>
            <a:r>
              <a:rPr lang="en-US" sz="2000" dirty="0" smtClean="0"/>
              <a:t>hazel</a:t>
            </a:r>
          </a:p>
          <a:p>
            <a:pPr marL="342900" indent="-342900">
              <a:buFont typeface="Arial" panose="020B0604020202020204" pitchFamily="34" charset="0"/>
              <a:buChar char="•"/>
            </a:pPr>
            <a:r>
              <a:rPr lang="en-US" sz="2000" dirty="0" smtClean="0"/>
              <a:t>review </a:t>
            </a:r>
            <a:r>
              <a:rPr lang="en-US" sz="2000" dirty="0"/>
              <a:t>ecological </a:t>
            </a:r>
            <a:r>
              <a:rPr lang="en-US" sz="2000" dirty="0" smtClean="0"/>
              <a:t>requirements,  environmental </a:t>
            </a:r>
            <a:r>
              <a:rPr lang="en-US" sz="2000" dirty="0"/>
              <a:t>factors, </a:t>
            </a:r>
            <a:r>
              <a:rPr lang="en-US" sz="2000" dirty="0" smtClean="0"/>
              <a:t>and</a:t>
            </a:r>
            <a:r>
              <a:rPr lang="en-US" sz="2000" dirty="0"/>
              <a:t> </a:t>
            </a:r>
            <a:r>
              <a:rPr lang="en-US" sz="2000" dirty="0" smtClean="0"/>
              <a:t>molecular techniques</a:t>
            </a:r>
          </a:p>
          <a:p>
            <a:pPr marL="342900" indent="-342900">
              <a:buFont typeface="Arial" panose="020B0604020202020204" pitchFamily="34" charset="0"/>
              <a:buChar char="•"/>
            </a:pPr>
            <a:r>
              <a:rPr lang="en-US" sz="2000" dirty="0" smtClean="0"/>
              <a:t>historical </a:t>
            </a:r>
            <a:r>
              <a:rPr lang="en-US" sz="2000" dirty="0"/>
              <a:t>background and</a:t>
            </a:r>
          </a:p>
          <a:p>
            <a:pPr marL="342900" indent="-342900">
              <a:buFont typeface="Arial" panose="020B0604020202020204" pitchFamily="34" charset="0"/>
              <a:buChar char="•"/>
            </a:pPr>
            <a:r>
              <a:rPr lang="en-US" sz="2000" dirty="0"/>
              <a:t>current </a:t>
            </a:r>
            <a:r>
              <a:rPr lang="en-US" sz="2000" dirty="0" smtClean="0"/>
              <a:t>knowledge</a:t>
            </a:r>
          </a:p>
          <a:p>
            <a:pPr marL="342900" indent="-342900">
              <a:buFont typeface="Arial" panose="020B0604020202020204" pitchFamily="34" charset="0"/>
              <a:buChar char="•"/>
            </a:pPr>
            <a:r>
              <a:rPr lang="en-US" sz="2000" dirty="0" smtClean="0"/>
              <a:t>socioeconomic relevance</a:t>
            </a:r>
            <a:endParaRPr lang="en-GB" sz="2000" dirty="0">
              <a:solidFill>
                <a:prstClr val="black"/>
              </a:solidFill>
              <a:latin typeface="Arial Narrow" panose="020B0606020202030204" pitchFamily="34" charset="0"/>
            </a:endParaRPr>
          </a:p>
        </p:txBody>
      </p:sp>
      <p:sp>
        <p:nvSpPr>
          <p:cNvPr id="10" name="TextBox 9"/>
          <p:cNvSpPr txBox="1"/>
          <p:nvPr/>
        </p:nvSpPr>
        <p:spPr>
          <a:xfrm>
            <a:off x="-230825" y="-40158"/>
            <a:ext cx="861774" cy="5690106"/>
          </a:xfrm>
          <a:prstGeom prst="rect">
            <a:avLst/>
          </a:prstGeom>
          <a:noFill/>
        </p:spPr>
        <p:txBody>
          <a:bodyPr vert="vert270" wrap="square" rtlCol="0">
            <a:spAutoFit/>
          </a:bodyPr>
          <a:lstStyle/>
          <a:p>
            <a:pPr algn="r"/>
            <a:r>
              <a:rPr lang="en-US" sz="4400" dirty="0" smtClean="0">
                <a:solidFill>
                  <a:srgbClr val="FDB002">
                    <a:alpha val="32000"/>
                  </a:srgbClr>
                </a:solidFill>
                <a:latin typeface="Arial"/>
                <a:cs typeface="Arial"/>
              </a:rPr>
              <a:t>fungi</a:t>
            </a:r>
            <a:endParaRPr lang="en-US" sz="4400" dirty="0">
              <a:solidFill>
                <a:srgbClr val="FDB002">
                  <a:alpha val="32000"/>
                </a:srgbClr>
              </a:solidFill>
              <a:latin typeface="Arial"/>
              <a:cs typeface="Aria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47" y="692696"/>
            <a:ext cx="5734079" cy="211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3178875"/>
            <a:ext cx="3488859" cy="290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2534" y="351057"/>
            <a:ext cx="1509946" cy="271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3115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1"/>
          </p:nvPr>
        </p:nvSpPr>
        <p:spPr>
          <a:xfrm>
            <a:off x="536432" y="1443790"/>
            <a:ext cx="4530858" cy="4687490"/>
          </a:xfrm>
        </p:spPr>
        <p:txBody>
          <a:bodyPr>
            <a:normAutofit fontScale="92500" lnSpcReduction="20000"/>
          </a:bodyPr>
          <a:lstStyle/>
          <a:p>
            <a:pPr marL="0" indent="0">
              <a:buNone/>
            </a:pPr>
            <a:r>
              <a:rPr lang="en-US" b="1" dirty="0"/>
              <a:t>Convention on Biological </a:t>
            </a:r>
            <a:r>
              <a:rPr lang="en-US" b="1" dirty="0" smtClean="0"/>
              <a:t>Diversity</a:t>
            </a:r>
            <a:br>
              <a:rPr lang="en-US" b="1" dirty="0" smtClean="0"/>
            </a:br>
            <a:r>
              <a:rPr lang="en-US" dirty="0"/>
              <a:t>d</a:t>
            </a:r>
            <a:r>
              <a:rPr lang="en-US" dirty="0" smtClean="0"/>
              <a:t>ata as </a:t>
            </a:r>
            <a:r>
              <a:rPr lang="en-US" dirty="0"/>
              <a:t>indicator for Aichi </a:t>
            </a:r>
            <a:r>
              <a:rPr lang="en-US" dirty="0" smtClean="0"/>
              <a:t>Targets</a:t>
            </a:r>
            <a:br>
              <a:rPr lang="en-US" dirty="0" smtClean="0"/>
            </a:br>
            <a:r>
              <a:rPr lang="en-US" dirty="0" smtClean="0"/>
              <a:t>Global Biodiversity Outlook</a:t>
            </a:r>
            <a:br>
              <a:rPr lang="en-US" dirty="0" smtClean="0"/>
            </a:br>
            <a:r>
              <a:rPr lang="en-US" dirty="0" smtClean="0"/>
              <a:t>regional and national-level products</a:t>
            </a:r>
          </a:p>
          <a:p>
            <a:pPr marL="0" indent="0">
              <a:buNone/>
            </a:pPr>
            <a:endParaRPr lang="en-US" sz="600" dirty="0"/>
          </a:p>
          <a:p>
            <a:pPr marL="0" indent="0">
              <a:buNone/>
            </a:pPr>
            <a:r>
              <a:rPr lang="en-US" b="1" dirty="0" smtClean="0"/>
              <a:t>Intergovernmental platform on biodiversity &amp; ecosystem services</a:t>
            </a:r>
            <a:br>
              <a:rPr lang="en-US" b="1" dirty="0" smtClean="0"/>
            </a:br>
            <a:r>
              <a:rPr lang="en-US" dirty="0" smtClean="0"/>
              <a:t>GBIF as resource, observer and            technical advisor</a:t>
            </a:r>
          </a:p>
          <a:p>
            <a:pPr marL="0" indent="0">
              <a:buNone/>
            </a:pPr>
            <a:endParaRPr lang="en-US" sz="700" dirty="0"/>
          </a:p>
          <a:p>
            <a:pPr marL="0" indent="0">
              <a:buNone/>
            </a:pPr>
            <a:r>
              <a:rPr lang="en-US" b="1" dirty="0" smtClean="0"/>
              <a:t>International Union</a:t>
            </a:r>
            <a:br>
              <a:rPr lang="en-US" b="1" dirty="0" smtClean="0"/>
            </a:br>
            <a:r>
              <a:rPr lang="en-US" b="1" dirty="0" smtClean="0"/>
              <a:t>for </a:t>
            </a:r>
            <a:r>
              <a:rPr lang="en-US" b="1" dirty="0"/>
              <a:t>Conservation of Nature</a:t>
            </a:r>
            <a:r>
              <a:rPr lang="en-US" b="1" dirty="0" smtClean="0"/>
              <a:t/>
            </a:r>
            <a:br>
              <a:rPr lang="en-US" b="1" dirty="0" smtClean="0"/>
            </a:br>
            <a:r>
              <a:rPr lang="en-US" dirty="0" smtClean="0"/>
              <a:t>partnership to </a:t>
            </a:r>
            <a:r>
              <a:rPr lang="en-US" dirty="0"/>
              <a:t>integrate </a:t>
            </a:r>
            <a:r>
              <a:rPr lang="en-US" dirty="0" smtClean="0"/>
              <a:t>data </a:t>
            </a:r>
            <a:r>
              <a:rPr lang="en-US" dirty="0"/>
              <a:t>and knowledge products</a:t>
            </a:r>
          </a:p>
        </p:txBody>
      </p:sp>
      <p:sp>
        <p:nvSpPr>
          <p:cNvPr id="2" name="Text Placeholder 1"/>
          <p:cNvSpPr>
            <a:spLocks noGrp="1"/>
          </p:cNvSpPr>
          <p:nvPr>
            <p:ph type="body" sz="quarter" idx="16"/>
          </p:nvPr>
        </p:nvSpPr>
        <p:spPr/>
        <p:txBody>
          <a:bodyPr/>
          <a:lstStyle/>
          <a:p>
            <a:r>
              <a:rPr lang="en-US" dirty="0" smtClean="0"/>
              <a:t>partnerships</a:t>
            </a:r>
            <a:endParaRPr lang="en-GB" dirty="0"/>
          </a:p>
        </p:txBody>
      </p:sp>
      <p:sp>
        <p:nvSpPr>
          <p:cNvPr id="9" name="Content Placeholder 8"/>
          <p:cNvSpPr>
            <a:spLocks noGrp="1"/>
          </p:cNvSpPr>
          <p:nvPr>
            <p:ph sz="half" idx="17"/>
          </p:nvPr>
        </p:nvSpPr>
        <p:spPr>
          <a:xfrm>
            <a:off x="536432" y="274642"/>
            <a:ext cx="8449750" cy="1169147"/>
          </a:xfrm>
        </p:spPr>
        <p:txBody>
          <a:bodyPr anchor="t" anchorCtr="0">
            <a:normAutofit fontScale="92500"/>
          </a:bodyPr>
          <a:lstStyle/>
          <a:p>
            <a:pPr>
              <a:lnSpc>
                <a:spcPct val="90000"/>
              </a:lnSpc>
            </a:pPr>
            <a:r>
              <a:rPr lang="en-US" b="1" dirty="0" smtClean="0">
                <a:solidFill>
                  <a:srgbClr val="328127"/>
                </a:solidFill>
              </a:rPr>
              <a:t>EXTERNAL ENGAGEMENT AND GLOBAL RELEVANCE</a:t>
            </a:r>
          </a:p>
          <a:p>
            <a:pPr>
              <a:lnSpc>
                <a:spcPct val="90000"/>
              </a:lnSpc>
            </a:pPr>
            <a:r>
              <a:rPr lang="en-US" dirty="0" smtClean="0">
                <a:solidFill>
                  <a:srgbClr val="006600"/>
                </a:solidFill>
              </a:rPr>
              <a:t>needs in globally aggregated data</a:t>
            </a:r>
            <a:endParaRPr lang="en-US" b="1" dirty="0">
              <a:solidFill>
                <a:srgbClr val="006600"/>
              </a:solidFill>
            </a:endParaRPr>
          </a:p>
        </p:txBody>
      </p:sp>
      <p:pic>
        <p:nvPicPr>
          <p:cNvPr id="7" name="Picture 6" descr="ipbes-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4267" y="3146506"/>
            <a:ext cx="1912261" cy="1015591"/>
          </a:xfrm>
          <a:prstGeom prst="rect">
            <a:avLst/>
          </a:prstGeom>
        </p:spPr>
      </p:pic>
      <p:pic>
        <p:nvPicPr>
          <p:cNvPr id="8" name="Picture 8" descr="http://amphibianrla.pbworks.com/f/1282916779/6_EN_RedList_CMYK.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7290" y="4598459"/>
            <a:ext cx="1810943" cy="14413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B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2871" y="1569918"/>
            <a:ext cx="2582702" cy="972339"/>
          </a:xfrm>
          <a:prstGeom prst="rect">
            <a:avLst/>
          </a:prstGeom>
        </p:spPr>
      </p:pic>
      <p:pic>
        <p:nvPicPr>
          <p:cNvPr id="13" name="Picture 12" descr="LifeWatch.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64428" y="5505199"/>
            <a:ext cx="1750487" cy="514457"/>
          </a:xfrm>
          <a:prstGeom prst="rect">
            <a:avLst/>
          </a:prstGeom>
        </p:spPr>
      </p:pic>
      <p:pic>
        <p:nvPicPr>
          <p:cNvPr id="14" name="Picture 1" descr="C:\docs\Projects\EU BON\logos\eubon.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7694" b="-10006"/>
          <a:stretch/>
        </p:blipFill>
        <p:spPr bwMode="auto">
          <a:xfrm>
            <a:off x="7370203" y="4348988"/>
            <a:ext cx="1538935" cy="574615"/>
          </a:xfrm>
          <a:prstGeom prst="rect">
            <a:avLst/>
          </a:prstGeom>
          <a:noFill/>
        </p:spPr>
      </p:pic>
      <p:pic>
        <p:nvPicPr>
          <p:cNvPr id="15" name="Picture 14" descr="BIP Logo3_250.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79776" y="3688588"/>
            <a:ext cx="1719792" cy="660400"/>
          </a:xfrm>
          <a:prstGeom prst="rect">
            <a:avLst/>
          </a:prstGeom>
        </p:spPr>
      </p:pic>
      <p:pic>
        <p:nvPicPr>
          <p:cNvPr id="17" name="Picture 16" descr="d1-logo-v3_aligned_left.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4976" y="3137337"/>
            <a:ext cx="1249394" cy="395800"/>
          </a:xfrm>
          <a:prstGeom prst="rect">
            <a:avLst/>
          </a:prstGeom>
        </p:spPr>
      </p:pic>
      <p:pic>
        <p:nvPicPr>
          <p:cNvPr id="18" name="Picture 17" descr="eo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80811" y="2251903"/>
            <a:ext cx="1317723" cy="328453"/>
          </a:xfrm>
          <a:prstGeom prst="rect">
            <a:avLst/>
          </a:prstGeom>
        </p:spPr>
      </p:pic>
      <p:pic>
        <p:nvPicPr>
          <p:cNvPr id="19" name="Picture 18" descr="geo.g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21486" y="2562914"/>
            <a:ext cx="2393430" cy="574423"/>
          </a:xfrm>
          <a:prstGeom prst="rect">
            <a:avLst/>
          </a:prstGeom>
        </p:spPr>
      </p:pic>
      <p:pic>
        <p:nvPicPr>
          <p:cNvPr id="20" name="Picture 19" descr="unfccc.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06897" y="1605092"/>
            <a:ext cx="1465552" cy="509356"/>
          </a:xfrm>
          <a:prstGeom prst="rect">
            <a:avLst/>
          </a:prstGeom>
        </p:spPr>
      </p:pic>
      <p:pic>
        <p:nvPicPr>
          <p:cNvPr id="21" name="Picture 20" descr="eol_logo.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97649" y="1063729"/>
            <a:ext cx="1084048" cy="455300"/>
          </a:xfrm>
          <a:prstGeom prst="rect">
            <a:avLst/>
          </a:prstGeom>
        </p:spPr>
      </p:pic>
      <p:pic>
        <p:nvPicPr>
          <p:cNvPr id="22" name="Picture 21" descr="flag_yellow_low-sm.jp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84183" y="4969773"/>
            <a:ext cx="788266" cy="535426"/>
          </a:xfrm>
          <a:prstGeom prst="rect">
            <a:avLst/>
          </a:prstGeom>
        </p:spPr>
      </p:pic>
      <p:pic>
        <p:nvPicPr>
          <p:cNvPr id="23" name="Picture 22" descr="Screen Shot 2014-09-12 at 07.50.23.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337740" y="1051553"/>
            <a:ext cx="842622" cy="840233"/>
          </a:xfrm>
          <a:prstGeom prst="rect">
            <a:avLst/>
          </a:prstGeom>
        </p:spPr>
      </p:pic>
      <p:sp>
        <p:nvSpPr>
          <p:cNvPr id="24" name="Text Placeholder 9"/>
          <p:cNvSpPr>
            <a:spLocks noGrp="1"/>
          </p:cNvSpPr>
          <p:nvPr>
            <p:ph type="body" sz="quarter" idx="10"/>
          </p:nvPr>
        </p:nvSpPr>
        <p:spPr>
          <a:xfrm>
            <a:off x="441325" y="6407149"/>
            <a:ext cx="7156324" cy="383119"/>
          </a:xfrm>
        </p:spPr>
        <p:txBody>
          <a:bodyPr/>
          <a:lstStyle/>
          <a:p>
            <a:r>
              <a:rPr lang="en-US" sz="2000" dirty="0">
                <a:solidFill>
                  <a:prstClr val="black"/>
                </a:solidFill>
              </a:rPr>
              <a:t>www.gbif.org</a:t>
            </a:r>
            <a:endParaRPr lang="en-US" dirty="0"/>
          </a:p>
        </p:txBody>
      </p:sp>
    </p:spTree>
    <p:extLst>
      <p:ext uri="{BB962C8B-B14F-4D97-AF65-F5344CB8AC3E}">
        <p14:creationId xmlns:p14="http://schemas.microsoft.com/office/powerpoint/2010/main" val="13534283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37_3746-01.jpg"/>
          <p:cNvPicPr>
            <a:picLocks noChangeAspect="1"/>
          </p:cNvPicPr>
          <p:nvPr/>
        </p:nvPicPr>
        <p:blipFill>
          <a:blip r:embed="rId3" cstate="print"/>
          <a:stretch>
            <a:fillRect/>
          </a:stretch>
        </p:blipFill>
        <p:spPr>
          <a:xfrm>
            <a:off x="1176" y="-72008"/>
            <a:ext cx="10439486" cy="6957392"/>
          </a:xfrm>
          <a:prstGeom prst="rect">
            <a:avLst/>
          </a:prstGeom>
        </p:spPr>
      </p:pic>
      <p:sp>
        <p:nvSpPr>
          <p:cNvPr id="2" name="Title 1"/>
          <p:cNvSpPr>
            <a:spLocks noGrp="1"/>
          </p:cNvSpPr>
          <p:nvPr>
            <p:ph type="title"/>
          </p:nvPr>
        </p:nvSpPr>
        <p:spPr/>
        <p:txBody>
          <a:bodyPr/>
          <a:lstStyle/>
          <a:p>
            <a:pPr algn="l"/>
            <a:r>
              <a:rPr lang="en-US" b="1" dirty="0" smtClean="0">
                <a:solidFill>
                  <a:schemeClr val="bg1"/>
                </a:solidFill>
              </a:rPr>
              <a:t>Thank you</a:t>
            </a:r>
            <a:endParaRPr lang="en-US" b="1" dirty="0">
              <a:solidFill>
                <a:schemeClr val="bg1"/>
              </a:solidFill>
            </a:endParaRPr>
          </a:p>
        </p:txBody>
      </p:sp>
      <p:sp>
        <p:nvSpPr>
          <p:cNvPr id="3" name="Content Placeholder 2"/>
          <p:cNvSpPr>
            <a:spLocks noGrp="1"/>
          </p:cNvSpPr>
          <p:nvPr>
            <p:ph idx="1"/>
          </p:nvPr>
        </p:nvSpPr>
        <p:spPr>
          <a:xfrm>
            <a:off x="395536" y="1268760"/>
            <a:ext cx="8229600" cy="2448272"/>
          </a:xfrm>
        </p:spPr>
        <p:txBody>
          <a:bodyPr>
            <a:normAutofit/>
          </a:bodyPr>
          <a:lstStyle/>
          <a:p>
            <a:pPr marL="0" indent="0">
              <a:buNone/>
            </a:pPr>
            <a:r>
              <a:rPr lang="en-US" sz="1600" dirty="0" smtClean="0">
                <a:solidFill>
                  <a:schemeClr val="bg1"/>
                </a:solidFill>
              </a:rPr>
              <a:t>and </a:t>
            </a:r>
            <a:r>
              <a:rPr lang="en-US" sz="1600" b="1" dirty="0" smtClean="0">
                <a:solidFill>
                  <a:schemeClr val="bg1"/>
                </a:solidFill>
              </a:rPr>
              <a:t>GBIF Secretariat</a:t>
            </a:r>
            <a:r>
              <a:rPr lang="en-US" sz="1600" dirty="0" smtClean="0">
                <a:solidFill>
                  <a:schemeClr val="bg1"/>
                </a:solidFill>
              </a:rPr>
              <a:t>: Kyle Copas &amp; all</a:t>
            </a:r>
          </a:p>
          <a:p>
            <a:pPr marL="0" indent="0">
              <a:buNone/>
            </a:pPr>
            <a:r>
              <a:rPr lang="en-US" sz="1600" b="1" dirty="0" smtClean="0">
                <a:solidFill>
                  <a:schemeClr val="bg1"/>
                </a:solidFill>
              </a:rPr>
              <a:t>University of Helsinki:</a:t>
            </a:r>
            <a:r>
              <a:rPr lang="en-US" sz="1600" dirty="0" smtClean="0">
                <a:solidFill>
                  <a:schemeClr val="bg1"/>
                </a:solidFill>
              </a:rPr>
              <a:t/>
            </a:r>
            <a:br>
              <a:rPr lang="en-US" sz="1600" dirty="0" smtClean="0">
                <a:solidFill>
                  <a:schemeClr val="bg1"/>
                </a:solidFill>
              </a:rPr>
            </a:br>
            <a:r>
              <a:rPr lang="en-US" sz="1600" dirty="0" err="1" smtClean="0">
                <a:solidFill>
                  <a:schemeClr val="bg1"/>
                </a:solidFill>
              </a:rPr>
              <a:t>Joona</a:t>
            </a:r>
            <a:r>
              <a:rPr lang="en-US" sz="1600" dirty="0" smtClean="0">
                <a:solidFill>
                  <a:schemeClr val="bg1"/>
                </a:solidFill>
              </a:rPr>
              <a:t> </a:t>
            </a:r>
            <a:r>
              <a:rPr lang="en-US" sz="1600" dirty="0" err="1" smtClean="0">
                <a:solidFill>
                  <a:schemeClr val="bg1"/>
                </a:solidFill>
              </a:rPr>
              <a:t>Lehtomäki</a:t>
            </a:r>
            <a:r>
              <a:rPr lang="en-US" sz="1600" dirty="0" smtClean="0">
                <a:solidFill>
                  <a:schemeClr val="bg1"/>
                </a:solidFill>
              </a:rPr>
              <a:t>, Hanna Koivula, Tapani Lahti</a:t>
            </a:r>
          </a:p>
          <a:p>
            <a:pPr marL="0" indent="0">
              <a:buNone/>
            </a:pPr>
            <a:r>
              <a:rPr lang="en-US" sz="1600" b="1" dirty="0" err="1" smtClean="0">
                <a:solidFill>
                  <a:schemeClr val="bg1"/>
                </a:solidFill>
              </a:rPr>
              <a:t>iDigBio</a:t>
            </a:r>
            <a:r>
              <a:rPr lang="en-US" sz="1600" dirty="0" smtClean="0">
                <a:solidFill>
                  <a:schemeClr val="bg1"/>
                </a:solidFill>
              </a:rPr>
              <a:t>: Deborah Paul</a:t>
            </a:r>
          </a:p>
          <a:p>
            <a:pPr marL="0" indent="0">
              <a:buNone/>
            </a:pPr>
            <a:r>
              <a:rPr lang="en-US" sz="1600" b="1" dirty="0" smtClean="0">
                <a:solidFill>
                  <a:schemeClr val="bg1"/>
                </a:solidFill>
              </a:rPr>
              <a:t>Open </a:t>
            </a:r>
            <a:r>
              <a:rPr lang="en-US" sz="1600" b="1" dirty="0">
                <a:solidFill>
                  <a:schemeClr val="bg1"/>
                </a:solidFill>
              </a:rPr>
              <a:t>Science Training </a:t>
            </a:r>
            <a:r>
              <a:rPr lang="en-US" sz="1600" b="1" dirty="0" smtClean="0">
                <a:solidFill>
                  <a:schemeClr val="bg1"/>
                </a:solidFill>
              </a:rPr>
              <a:t>Initiative: </a:t>
            </a:r>
            <a:r>
              <a:rPr lang="en-US" sz="1600" dirty="0">
                <a:solidFill>
                  <a:schemeClr val="bg1"/>
                </a:solidFill>
              </a:rPr>
              <a:t>Sophie </a:t>
            </a:r>
            <a:r>
              <a:rPr lang="en-US" sz="1600" dirty="0" smtClean="0">
                <a:solidFill>
                  <a:schemeClr val="bg1"/>
                </a:solidFill>
              </a:rPr>
              <a:t>Kay</a:t>
            </a:r>
          </a:p>
          <a:p>
            <a:pPr marL="0" indent="0">
              <a:buNone/>
            </a:pPr>
            <a:r>
              <a:rPr lang="en-US" sz="1600" b="1" dirty="0" smtClean="0">
                <a:solidFill>
                  <a:schemeClr val="bg1"/>
                </a:solidFill>
              </a:rPr>
              <a:t>Open </a:t>
            </a:r>
            <a:r>
              <a:rPr lang="en-US" sz="1600" b="1" dirty="0">
                <a:solidFill>
                  <a:schemeClr val="bg1"/>
                </a:solidFill>
              </a:rPr>
              <a:t>Knowledge </a:t>
            </a:r>
            <a:r>
              <a:rPr lang="en-US" sz="1600" b="1" dirty="0" smtClean="0">
                <a:solidFill>
                  <a:schemeClr val="bg1"/>
                </a:solidFill>
              </a:rPr>
              <a:t>Finland &amp; </a:t>
            </a:r>
            <a:r>
              <a:rPr lang="en-US" sz="1600" b="1" dirty="0">
                <a:solidFill>
                  <a:schemeClr val="bg1"/>
                </a:solidFill>
              </a:rPr>
              <a:t>Open Science working </a:t>
            </a:r>
            <a:r>
              <a:rPr lang="en-US" sz="1600" b="1" dirty="0" smtClean="0">
                <a:solidFill>
                  <a:schemeClr val="bg1"/>
                </a:solidFill>
              </a:rPr>
              <a:t>group: </a:t>
            </a:r>
            <a:r>
              <a:rPr lang="en-US" sz="1600" dirty="0">
                <a:solidFill>
                  <a:schemeClr val="bg1"/>
                </a:solidFill>
              </a:rPr>
              <a:t>Antti </a:t>
            </a:r>
            <a:r>
              <a:rPr lang="en-US" sz="1600" dirty="0" err="1">
                <a:solidFill>
                  <a:schemeClr val="bg1"/>
                </a:solidFill>
              </a:rPr>
              <a:t>Poikola</a:t>
            </a:r>
            <a:endParaRPr lang="en-US" sz="1600" b="1" dirty="0">
              <a:solidFill>
                <a:schemeClr val="bg1"/>
              </a:solidFill>
            </a:endParaRPr>
          </a:p>
          <a:p>
            <a:pPr marL="0" indent="0">
              <a:buNone/>
            </a:pPr>
            <a:endParaRPr lang="en-US" sz="1600" dirty="0">
              <a:solidFill>
                <a:schemeClr val="bg1"/>
              </a:solidFill>
            </a:endParaRPr>
          </a:p>
          <a:p>
            <a:pPr marL="0" indent="0">
              <a:buNone/>
            </a:pPr>
            <a:endParaRPr lang="en-US" sz="1600" dirty="0" smtClean="0">
              <a:solidFill>
                <a:schemeClr val="bg1"/>
              </a:solidFill>
            </a:endParaRPr>
          </a:p>
        </p:txBody>
      </p:sp>
      <p:sp>
        <p:nvSpPr>
          <p:cNvPr id="4" name="Shape 90"/>
          <p:cNvSpPr txBox="1">
            <a:spLocks/>
          </p:cNvSpPr>
          <p:nvPr/>
        </p:nvSpPr>
        <p:spPr>
          <a:xfrm>
            <a:off x="3635896" y="5085184"/>
            <a:ext cx="8229600" cy="4526100"/>
          </a:xfrm>
          <a:prstGeom prst="rect">
            <a:avLst/>
          </a:prstGeom>
        </p:spPr>
        <p:txBody>
          <a:bodyPr vert="horz"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GB" sz="1800" dirty="0">
              <a:solidFill>
                <a:schemeClr val="bg1"/>
              </a:solidFill>
            </a:endParaRPr>
          </a:p>
        </p:txBody>
      </p:sp>
    </p:spTree>
    <p:extLst>
      <p:ext uri="{BB962C8B-B14F-4D97-AF65-F5344CB8AC3E}">
        <p14:creationId xmlns:p14="http://schemas.microsoft.com/office/powerpoint/2010/main" val="34402631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168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ocaladmin_jlehtoma\Dropbox\Photos\IMG_20140730_193615.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0298" b="10484"/>
          <a:stretch/>
        </p:blipFill>
        <p:spPr bwMode="auto">
          <a:xfrm>
            <a:off x="-19076" y="0"/>
            <a:ext cx="9163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4581525"/>
            <a:ext cx="2842445" cy="769441"/>
          </a:xfrm>
          <a:prstGeom prst="rect">
            <a:avLst/>
          </a:prstGeom>
          <a:noFill/>
        </p:spPr>
        <p:txBody>
          <a:bodyPr wrap="none" rtlCol="0">
            <a:spAutoFit/>
          </a:bodyPr>
          <a:lstStyle/>
          <a:p>
            <a:r>
              <a:rPr lang="fi-FI" sz="4400" kern="0" dirty="0" err="1" smtClean="0">
                <a:solidFill>
                  <a:srgbClr val="000000"/>
                </a:solidFill>
                <a:latin typeface="Lato" panose="020F0502020204030203" pitchFamily="34" charset="0"/>
                <a:cs typeface="Arial"/>
                <a:sym typeface="Arial"/>
                <a:rtl val="0"/>
              </a:rPr>
              <a:t>Published</a:t>
            </a:r>
            <a:r>
              <a:rPr lang="fi-FI" sz="4400" kern="0" dirty="0" smtClean="0">
                <a:solidFill>
                  <a:srgbClr val="000000"/>
                </a:solidFill>
                <a:latin typeface="Lato" panose="020F0502020204030203" pitchFamily="34" charset="0"/>
                <a:cs typeface="Arial"/>
                <a:sym typeface="Arial"/>
                <a:rtl val="0"/>
              </a:rPr>
              <a:t>?</a:t>
            </a:r>
            <a:endParaRPr lang="fi-FI" sz="4400" kern="0" dirty="0">
              <a:solidFill>
                <a:srgbClr val="000000"/>
              </a:solidFill>
              <a:latin typeface="Lato" panose="020F0502020204030203" pitchFamily="34" charset="0"/>
              <a:cs typeface="Arial"/>
              <a:sym typeface="Arial"/>
              <a:rtl val="0"/>
            </a:endParaRPr>
          </a:p>
        </p:txBody>
      </p:sp>
      <p:sp>
        <p:nvSpPr>
          <p:cNvPr id="6" name="TextBox 5"/>
          <p:cNvSpPr txBox="1"/>
          <p:nvPr/>
        </p:nvSpPr>
        <p:spPr>
          <a:xfrm>
            <a:off x="35496" y="6505599"/>
            <a:ext cx="4536504" cy="307777"/>
          </a:xfrm>
          <a:prstGeom prst="rect">
            <a:avLst/>
          </a:prstGeom>
          <a:noFill/>
        </p:spPr>
        <p:txBody>
          <a:bodyPr wrap="square" rtlCol="0">
            <a:spAutoFit/>
          </a:bodyPr>
          <a:lstStyle/>
          <a:p>
            <a:r>
              <a:rPr lang="fi-FI" sz="1400" kern="0" dirty="0" smtClean="0">
                <a:solidFill>
                  <a:srgbClr val="000000">
                    <a:lumMod val="65000"/>
                    <a:lumOff val="35000"/>
                  </a:srgbClr>
                </a:solidFill>
                <a:cs typeface="Arial"/>
                <a:sym typeface="Arial"/>
                <a:rtl val="0"/>
              </a:rPr>
              <a:t>Image: Joona Lehtomäki (CC-BY </a:t>
            </a:r>
            <a:r>
              <a:rPr lang="fi-FI" sz="1400" kern="0" dirty="0">
                <a:solidFill>
                  <a:srgbClr val="000000">
                    <a:lumMod val="65000"/>
                    <a:lumOff val="35000"/>
                  </a:srgbClr>
                </a:solidFill>
                <a:cs typeface="Arial"/>
                <a:sym typeface="Arial"/>
                <a:rtl val="0"/>
              </a:rPr>
              <a:t>4</a:t>
            </a:r>
            <a:r>
              <a:rPr lang="fi-FI" sz="1400" kern="0" dirty="0" smtClean="0">
                <a:solidFill>
                  <a:srgbClr val="000000">
                    <a:lumMod val="65000"/>
                    <a:lumOff val="35000"/>
                  </a:srgbClr>
                </a:solidFill>
                <a:cs typeface="Arial"/>
                <a:sym typeface="Arial"/>
                <a:rtl val="0"/>
              </a:rPr>
              <a:t>.0)</a:t>
            </a:r>
            <a:endParaRPr lang="fi-FI" sz="1400" kern="0" dirty="0">
              <a:solidFill>
                <a:srgbClr val="000000">
                  <a:lumMod val="65000"/>
                  <a:lumOff val="35000"/>
                </a:srgbClr>
              </a:solidFill>
              <a:cs typeface="Arial"/>
              <a:sym typeface="Arial"/>
              <a:rtl val="0"/>
            </a:endParaRPr>
          </a:p>
        </p:txBody>
      </p:sp>
    </p:spTree>
    <p:extLst>
      <p:ext uri="{BB962C8B-B14F-4D97-AF65-F5344CB8AC3E}">
        <p14:creationId xmlns:p14="http://schemas.microsoft.com/office/powerpoint/2010/main" val="608502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3" name="Text Placeholder 2"/>
          <p:cNvSpPr>
            <a:spLocks noGrp="1"/>
          </p:cNvSpPr>
          <p:nvPr>
            <p:ph type="body" idx="1"/>
          </p:nvPr>
        </p:nvSpPr>
        <p:spPr/>
        <p:txBody>
          <a:bodyPr/>
          <a:lstStyle/>
          <a:p>
            <a:endParaRPr lang="fi-FI"/>
          </a:p>
        </p:txBody>
      </p:sp>
      <p:pic>
        <p:nvPicPr>
          <p:cNvPr id="4" name="Picture 2" descr="C:\Users\localadmin_jlehtoma\Dropbox\Photos\IMG_20140730_193615.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0298" b="10484"/>
          <a:stretch/>
        </p:blipFill>
        <p:spPr bwMode="auto">
          <a:xfrm>
            <a:off x="-19076" y="0"/>
            <a:ext cx="916307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7164288" y="1261089"/>
            <a:ext cx="2016224" cy="2063738"/>
            <a:chOff x="7164288" y="1261089"/>
            <a:chExt cx="2016224" cy="2063738"/>
          </a:xfrm>
        </p:grpSpPr>
        <p:pic>
          <p:nvPicPr>
            <p:cNvPr id="5" name="Picture 2" descr="C:\Users\localadmin_jlehtoma\Dropbox\Photos\IMG_20140730_193615.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3536" t="37643" r="22417" b="44179"/>
            <a:stretch/>
          </p:blipFill>
          <p:spPr bwMode="auto">
            <a:xfrm>
              <a:off x="7164288" y="1261089"/>
              <a:ext cx="1080120" cy="1048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localadmin_jlehtoma\Dropbox\Photos\IMG_20140730_193615.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3536" t="37643" r="22417" b="44179"/>
            <a:stretch/>
          </p:blipFill>
          <p:spPr bwMode="auto">
            <a:xfrm>
              <a:off x="8100392" y="2276475"/>
              <a:ext cx="1080120" cy="104835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7380312" y="2309441"/>
              <a:ext cx="216024" cy="4912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596336" y="3198656"/>
              <a:ext cx="648072" cy="1228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51520" y="3429000"/>
            <a:ext cx="1080120" cy="1912448"/>
            <a:chOff x="251520" y="3429000"/>
            <a:chExt cx="1080120" cy="1912448"/>
          </a:xfrm>
        </p:grpSpPr>
        <p:pic>
          <p:nvPicPr>
            <p:cNvPr id="13" name="Picture 2" descr="C:\Users\localadmin_jlehtoma\Dropbox\Photos\IMG_20140730_193615.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3536" t="37643" r="22417" b="44179"/>
            <a:stretch/>
          </p:blipFill>
          <p:spPr bwMode="auto">
            <a:xfrm>
              <a:off x="251520" y="4293096"/>
              <a:ext cx="1080120" cy="104835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V="1">
              <a:off x="791580" y="3429000"/>
              <a:ext cx="144016" cy="6802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5496" y="6505599"/>
            <a:ext cx="4536504" cy="307777"/>
          </a:xfrm>
          <a:prstGeom prst="rect">
            <a:avLst/>
          </a:prstGeom>
          <a:noFill/>
        </p:spPr>
        <p:txBody>
          <a:bodyPr wrap="square" rtlCol="0">
            <a:spAutoFit/>
          </a:bodyPr>
          <a:lstStyle/>
          <a:p>
            <a:r>
              <a:rPr lang="fi-FI" sz="1400" kern="0" dirty="0" smtClean="0">
                <a:solidFill>
                  <a:srgbClr val="000000">
                    <a:lumMod val="65000"/>
                    <a:lumOff val="35000"/>
                  </a:srgbClr>
                </a:solidFill>
                <a:cs typeface="Arial"/>
                <a:sym typeface="Arial"/>
                <a:rtl val="0"/>
              </a:rPr>
              <a:t>Image: Joona Lehtomäki (CC-BY </a:t>
            </a:r>
            <a:r>
              <a:rPr lang="fi-FI" sz="1400" kern="0" dirty="0">
                <a:solidFill>
                  <a:srgbClr val="000000">
                    <a:lumMod val="65000"/>
                    <a:lumOff val="35000"/>
                  </a:srgbClr>
                </a:solidFill>
                <a:cs typeface="Arial"/>
                <a:sym typeface="Arial"/>
                <a:rtl val="0"/>
              </a:rPr>
              <a:t>4</a:t>
            </a:r>
            <a:r>
              <a:rPr lang="fi-FI" sz="1400" kern="0" dirty="0" smtClean="0">
                <a:solidFill>
                  <a:srgbClr val="000000">
                    <a:lumMod val="65000"/>
                    <a:lumOff val="35000"/>
                  </a:srgbClr>
                </a:solidFill>
                <a:cs typeface="Arial"/>
                <a:sym typeface="Arial"/>
                <a:rtl val="0"/>
              </a:rPr>
              <a:t>.0)</a:t>
            </a:r>
            <a:endParaRPr lang="fi-FI" sz="1400" kern="0" dirty="0">
              <a:solidFill>
                <a:srgbClr val="000000">
                  <a:lumMod val="65000"/>
                  <a:lumOff val="35000"/>
                </a:srgbClr>
              </a:solidFill>
              <a:cs typeface="Arial"/>
              <a:sym typeface="Arial"/>
              <a:rtl val="0"/>
            </a:endParaRPr>
          </a:p>
        </p:txBody>
      </p:sp>
    </p:spTree>
    <p:extLst>
      <p:ext uri="{BB962C8B-B14F-4D97-AF65-F5344CB8AC3E}">
        <p14:creationId xmlns:p14="http://schemas.microsoft.com/office/powerpoint/2010/main" val="20186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fi-FI" b="1" dirty="0" smtClean="0"/>
              <a:t>Research activities</a:t>
            </a:r>
            <a:endParaRPr lang="fi-FI" b="1" dirty="0"/>
          </a:p>
        </p:txBody>
      </p:sp>
      <p:sp>
        <p:nvSpPr>
          <p:cNvPr id="3" name="Content Placeholder 2"/>
          <p:cNvSpPr>
            <a:spLocks noGrp="1"/>
          </p:cNvSpPr>
          <p:nvPr>
            <p:ph idx="1"/>
          </p:nvPr>
        </p:nvSpPr>
        <p:spPr>
          <a:xfrm>
            <a:off x="601216" y="1556792"/>
            <a:ext cx="3826768" cy="4525963"/>
          </a:xfrm>
        </p:spPr>
        <p:txBody>
          <a:bodyPr>
            <a:normAutofit lnSpcReduction="10000"/>
          </a:bodyPr>
          <a:lstStyle/>
          <a:p>
            <a:pPr marL="0" indent="0">
              <a:buNone/>
            </a:pPr>
            <a:r>
              <a:rPr lang="fi-FI" b="1" dirty="0" smtClean="0"/>
              <a:t>EXISTING</a:t>
            </a:r>
          </a:p>
          <a:p>
            <a:r>
              <a:rPr lang="fi-FI" dirty="0" smtClean="0"/>
              <a:t>research planning</a:t>
            </a:r>
          </a:p>
          <a:p>
            <a:r>
              <a:rPr lang="fi-FI" dirty="0" smtClean="0"/>
              <a:t>data collecting</a:t>
            </a:r>
          </a:p>
          <a:p>
            <a:r>
              <a:rPr lang="fi-FI" dirty="0" smtClean="0"/>
              <a:t>data analysis</a:t>
            </a:r>
          </a:p>
          <a:p>
            <a:r>
              <a:rPr lang="fi-FI" dirty="0" smtClean="0"/>
              <a:t>publishing</a:t>
            </a:r>
          </a:p>
          <a:p>
            <a:r>
              <a:rPr lang="fi-FI" dirty="0" smtClean="0"/>
              <a:t>communication</a:t>
            </a:r>
          </a:p>
          <a:p>
            <a:pPr marL="0" indent="0">
              <a:buNone/>
            </a:pPr>
            <a:r>
              <a:rPr lang="fi-FI" b="1" dirty="0" smtClean="0">
                <a:solidFill>
                  <a:srgbClr val="FF0000"/>
                </a:solidFill>
              </a:rPr>
              <a:t>OFTEN MISSING</a:t>
            </a:r>
          </a:p>
          <a:p>
            <a:r>
              <a:rPr lang="fi-FI" dirty="0" smtClean="0"/>
              <a:t>data management</a:t>
            </a:r>
            <a:endParaRPr lang="fi-FI" dirty="0"/>
          </a:p>
        </p:txBody>
      </p:sp>
      <p:grpSp>
        <p:nvGrpSpPr>
          <p:cNvPr id="7" name="Group 6"/>
          <p:cNvGrpSpPr/>
          <p:nvPr/>
        </p:nvGrpSpPr>
        <p:grpSpPr>
          <a:xfrm>
            <a:off x="5137720" y="1556792"/>
            <a:ext cx="3394720" cy="3412976"/>
            <a:chOff x="5076056" y="1412776"/>
            <a:chExt cx="3394720" cy="3412976"/>
          </a:xfrm>
        </p:grpSpPr>
        <p:sp>
          <p:nvSpPr>
            <p:cNvPr id="5" name="Rounded Rectangular Callout 4"/>
            <p:cNvSpPr/>
            <p:nvPr/>
          </p:nvSpPr>
          <p:spPr>
            <a:xfrm>
              <a:off x="5076056" y="1412776"/>
              <a:ext cx="3394720" cy="3412976"/>
            </a:xfrm>
            <a:prstGeom prst="wedgeRoundRectCallout">
              <a:avLst>
                <a:gd name="adj1" fmla="val -78492"/>
                <a:gd name="adj2" fmla="val 64130"/>
                <a:gd name="adj3" fmla="val 16667"/>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5724128" y="1628800"/>
              <a:ext cx="2746648" cy="319695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dirty="0" smtClean="0">
                  <a:solidFill>
                    <a:schemeClr val="bg1"/>
                  </a:solidFill>
                </a:rPr>
                <a:t>Data</a:t>
              </a:r>
              <a:endParaRPr lang="fi-FI" dirty="0">
                <a:solidFill>
                  <a:schemeClr val="bg1"/>
                </a:solidFill>
              </a:endParaRPr>
            </a:p>
            <a:p>
              <a:pPr marL="0" indent="0">
                <a:buNone/>
              </a:pPr>
              <a:r>
                <a:rPr lang="fi-FI" dirty="0" smtClean="0">
                  <a:solidFill>
                    <a:schemeClr val="bg1"/>
                  </a:solidFill>
                </a:rPr>
                <a:t>... collection</a:t>
              </a:r>
            </a:p>
            <a:p>
              <a:pPr marL="0" indent="0">
                <a:buNone/>
              </a:pPr>
              <a:r>
                <a:rPr lang="fi-FI" dirty="0">
                  <a:solidFill>
                    <a:schemeClr val="bg1"/>
                  </a:solidFill>
                </a:rPr>
                <a:t>... </a:t>
              </a:r>
              <a:r>
                <a:rPr lang="fi-FI" dirty="0" smtClean="0">
                  <a:solidFill>
                    <a:schemeClr val="bg1"/>
                  </a:solidFill>
                </a:rPr>
                <a:t>entry</a:t>
              </a:r>
            </a:p>
            <a:p>
              <a:pPr marL="0" indent="0">
                <a:buNone/>
              </a:pPr>
              <a:r>
                <a:rPr lang="fi-FI" dirty="0">
                  <a:solidFill>
                    <a:schemeClr val="bg1"/>
                  </a:solidFill>
                </a:rPr>
                <a:t>... </a:t>
              </a:r>
              <a:r>
                <a:rPr lang="fi-FI" dirty="0" smtClean="0">
                  <a:solidFill>
                    <a:schemeClr val="bg1"/>
                  </a:solidFill>
                </a:rPr>
                <a:t>cleaning</a:t>
              </a:r>
            </a:p>
            <a:p>
              <a:pPr marL="0" indent="0">
                <a:buNone/>
              </a:pPr>
              <a:r>
                <a:rPr lang="fi-FI" dirty="0">
                  <a:solidFill>
                    <a:schemeClr val="bg1"/>
                  </a:solidFill>
                </a:rPr>
                <a:t>... </a:t>
              </a:r>
              <a:r>
                <a:rPr lang="fi-FI" dirty="0" smtClean="0">
                  <a:solidFill>
                    <a:schemeClr val="bg1"/>
                  </a:solidFill>
                </a:rPr>
                <a:t>analysis</a:t>
              </a:r>
            </a:p>
            <a:p>
              <a:pPr marL="0" indent="0">
                <a:buNone/>
              </a:pPr>
              <a:r>
                <a:rPr lang="fi-FI" dirty="0">
                  <a:solidFill>
                    <a:schemeClr val="bg1"/>
                  </a:solidFill>
                </a:rPr>
                <a:t>... </a:t>
              </a:r>
              <a:r>
                <a:rPr lang="fi-FI" dirty="0" smtClean="0">
                  <a:solidFill>
                    <a:schemeClr val="bg1"/>
                  </a:solidFill>
                </a:rPr>
                <a:t>archival</a:t>
              </a:r>
            </a:p>
            <a:p>
              <a:endParaRPr lang="fi-FI" dirty="0" smtClean="0">
                <a:solidFill>
                  <a:schemeClr val="bg1"/>
                </a:solidFill>
              </a:endParaRPr>
            </a:p>
          </p:txBody>
        </p:sp>
      </p:grpSp>
    </p:spTree>
    <p:extLst>
      <p:ext uri="{BB962C8B-B14F-4D97-AF65-F5344CB8AC3E}">
        <p14:creationId xmlns:p14="http://schemas.microsoft.com/office/powerpoint/2010/main" val="42269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fi-FI" dirty="0" smtClean="0"/>
              <a:t>Publishing data exposes possible errors and allows better ”peer-review” quality control</a:t>
            </a:r>
          </a:p>
          <a:p>
            <a:r>
              <a:rPr lang="fi-FI" dirty="0" smtClean="0"/>
              <a:t>Making your data compatible with global repositories is a data quality control method in itself</a:t>
            </a:r>
          </a:p>
          <a:p>
            <a:r>
              <a:rPr lang="fi-FI" dirty="0" smtClean="0"/>
              <a:t>Good practice for reproduclible science, test wether the results actually say what is in the paper</a:t>
            </a:r>
          </a:p>
          <a:p>
            <a:r>
              <a:rPr lang="fi-FI" dirty="0" smtClean="0"/>
              <a:t>Possibility to use different methods to same data </a:t>
            </a:r>
          </a:p>
          <a:p>
            <a:r>
              <a:rPr lang="fi-FI" dirty="0" smtClean="0"/>
              <a:t>Data in repositories are mostly used in different scale than original context</a:t>
            </a:r>
          </a:p>
          <a:p>
            <a:endParaRPr lang="fi-FI" dirty="0" smtClean="0"/>
          </a:p>
          <a:p>
            <a:endParaRPr lang="fi-FI" dirty="0"/>
          </a:p>
        </p:txBody>
      </p:sp>
      <p:sp>
        <p:nvSpPr>
          <p:cNvPr id="6" name="Title 5"/>
          <p:cNvSpPr>
            <a:spLocks noGrp="1"/>
          </p:cNvSpPr>
          <p:nvPr>
            <p:ph type="title"/>
          </p:nvPr>
        </p:nvSpPr>
        <p:spPr/>
        <p:txBody>
          <a:bodyPr/>
          <a:lstStyle/>
          <a:p>
            <a:r>
              <a:rPr lang="fi-FI" dirty="0" smtClean="0"/>
              <a:t>Data recycling</a:t>
            </a:r>
            <a:endParaRPr lang="fi-FI" dirty="0"/>
          </a:p>
        </p:txBody>
      </p:sp>
      <p:sp>
        <p:nvSpPr>
          <p:cNvPr id="8" name="TextBox 7"/>
          <p:cNvSpPr txBox="1"/>
          <p:nvPr/>
        </p:nvSpPr>
        <p:spPr>
          <a:xfrm>
            <a:off x="7236296" y="6412686"/>
            <a:ext cx="1873718" cy="369332"/>
          </a:xfrm>
          <a:prstGeom prst="rect">
            <a:avLst/>
          </a:prstGeom>
          <a:noFill/>
        </p:spPr>
        <p:txBody>
          <a:bodyPr wrap="none" rtlCol="0">
            <a:spAutoFit/>
          </a:bodyPr>
          <a:lstStyle/>
          <a:p>
            <a:r>
              <a:rPr lang="en-US" dirty="0" smtClean="0"/>
              <a:t>by Hanna </a:t>
            </a:r>
            <a:r>
              <a:rPr lang="en-US" dirty="0" err="1" smtClean="0"/>
              <a:t>Kouvula</a:t>
            </a:r>
            <a:endParaRPr lang="en-US" dirty="0"/>
          </a:p>
        </p:txBody>
      </p:sp>
    </p:spTree>
    <p:extLst>
      <p:ext uri="{BB962C8B-B14F-4D97-AF65-F5344CB8AC3E}">
        <p14:creationId xmlns:p14="http://schemas.microsoft.com/office/powerpoint/2010/main" val="1215873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ional database vs graph database"/>
          <p:cNvPicPr>
            <a:picLocks noChangeAspect="1" noChangeArrowheads="1"/>
          </p:cNvPicPr>
          <p:nvPr/>
        </p:nvPicPr>
        <p:blipFill>
          <a:blip r:embed="rId2" cstate="print"/>
          <a:srcRect/>
          <a:stretch>
            <a:fillRect/>
          </a:stretch>
        </p:blipFill>
        <p:spPr bwMode="auto">
          <a:xfrm>
            <a:off x="851781" y="1772816"/>
            <a:ext cx="7593783" cy="3168352"/>
          </a:xfrm>
          <a:prstGeom prst="rect">
            <a:avLst/>
          </a:prstGeom>
          <a:noFill/>
        </p:spPr>
      </p:pic>
      <p:sp>
        <p:nvSpPr>
          <p:cNvPr id="7" name="TextBox 6"/>
          <p:cNvSpPr txBox="1"/>
          <p:nvPr/>
        </p:nvSpPr>
        <p:spPr>
          <a:xfrm>
            <a:off x="6012160" y="5301208"/>
            <a:ext cx="2664296" cy="923330"/>
          </a:xfrm>
          <a:prstGeom prst="rect">
            <a:avLst/>
          </a:prstGeom>
          <a:noFill/>
        </p:spPr>
        <p:txBody>
          <a:bodyPr wrap="square" rtlCol="0">
            <a:spAutoFit/>
          </a:bodyPr>
          <a:lstStyle/>
          <a:p>
            <a:r>
              <a:rPr lang="en-US" dirty="0" smtClean="0"/>
              <a:t>In a data graph, there is no concept of roots (or a hierarchy). </a:t>
            </a:r>
            <a:endParaRPr lang="fi-FI" dirty="0"/>
          </a:p>
        </p:txBody>
      </p:sp>
      <p:sp>
        <p:nvSpPr>
          <p:cNvPr id="8" name="TextBox 7"/>
          <p:cNvSpPr txBox="1"/>
          <p:nvPr/>
        </p:nvSpPr>
        <p:spPr>
          <a:xfrm>
            <a:off x="3059832" y="5301208"/>
            <a:ext cx="2808312" cy="1200329"/>
          </a:xfrm>
          <a:prstGeom prst="rect">
            <a:avLst/>
          </a:prstGeom>
          <a:noFill/>
        </p:spPr>
        <p:txBody>
          <a:bodyPr wrap="square" rtlCol="0">
            <a:spAutoFit/>
          </a:bodyPr>
          <a:lstStyle/>
          <a:p>
            <a:r>
              <a:rPr lang="en-US" dirty="0" smtClean="0"/>
              <a:t>An XML document typically contains nodes of information each with a parent node. </a:t>
            </a:r>
            <a:endParaRPr lang="fi-FI" dirty="0"/>
          </a:p>
        </p:txBody>
      </p:sp>
      <p:sp>
        <p:nvSpPr>
          <p:cNvPr id="9" name="TextBox 8"/>
          <p:cNvSpPr txBox="1"/>
          <p:nvPr/>
        </p:nvSpPr>
        <p:spPr>
          <a:xfrm>
            <a:off x="395536" y="5301208"/>
            <a:ext cx="2448272" cy="1754326"/>
          </a:xfrm>
          <a:prstGeom prst="rect">
            <a:avLst/>
          </a:prstGeom>
          <a:noFill/>
        </p:spPr>
        <p:txBody>
          <a:bodyPr wrap="square" rtlCol="0">
            <a:spAutoFit/>
          </a:bodyPr>
          <a:lstStyle/>
          <a:p>
            <a:r>
              <a:rPr lang="fi-FI" dirty="0" smtClean="0"/>
              <a:t>Relational database is organised with relations that apply the principles of cardinality that define the data model.</a:t>
            </a:r>
            <a:endParaRPr lang="fi-FI" dirty="0"/>
          </a:p>
        </p:txBody>
      </p:sp>
      <p:sp>
        <p:nvSpPr>
          <p:cNvPr id="11" name="Title 1"/>
          <p:cNvSpPr txBox="1">
            <a:spLocks/>
          </p:cNvSpPr>
          <p:nvPr/>
        </p:nvSpPr>
        <p:spPr>
          <a:xfrm>
            <a:off x="611560" y="485800"/>
            <a:ext cx="8229600" cy="1143000"/>
          </a:xfrm>
          <a:prstGeom prst="rect">
            <a:avLst/>
          </a:prstGeom>
        </p:spPr>
        <p:txBody>
          <a:bodyP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t>Tools – databases</a:t>
            </a:r>
          </a:p>
          <a:p>
            <a:pPr algn="l"/>
            <a:endParaRPr lang="en-US" b="1" dirty="0" smtClean="0"/>
          </a:p>
          <a:p>
            <a:pPr algn="l"/>
            <a:r>
              <a:rPr lang="en-US" dirty="0" smtClean="0"/>
              <a:t>keep massive and complex data with repeating entries neat</a:t>
            </a:r>
          </a:p>
          <a:p>
            <a:pPr algn="l"/>
            <a:r>
              <a:rPr lang="en-US" dirty="0" smtClean="0"/>
              <a:t>for anything from labels to sequences, measurements, images</a:t>
            </a:r>
            <a:endParaRPr lang="en-US" dirty="0"/>
          </a:p>
        </p:txBody>
      </p:sp>
    </p:spTree>
    <p:extLst>
      <p:ext uri="{BB962C8B-B14F-4D97-AF65-F5344CB8AC3E}">
        <p14:creationId xmlns:p14="http://schemas.microsoft.com/office/powerpoint/2010/main" val="1628819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48DD4"/>
      </a:hlink>
      <a:folHlink>
        <a:srgbClr val="548DD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48DD4"/>
      </a:hlink>
      <a:folHlink>
        <a:srgbClr val="548DD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ema">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Toimist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oimis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1537</Words>
  <Application>Microsoft Office PowerPoint</Application>
  <PresentationFormat>On-screen Show (4:3)</PresentationFormat>
  <Paragraphs>402</Paragraphs>
  <Slides>48</Slides>
  <Notes>14</Notes>
  <HiddenSlides>0</HiddenSlides>
  <MMClips>1</MMClips>
  <ScaleCrop>false</ScaleCrop>
  <HeadingPairs>
    <vt:vector size="4" baseType="variant">
      <vt:variant>
        <vt:lpstr>Theme</vt:lpstr>
      </vt:variant>
      <vt:variant>
        <vt:i4>7</vt:i4>
      </vt:variant>
      <vt:variant>
        <vt:lpstr>Slide Titles</vt:lpstr>
      </vt:variant>
      <vt:variant>
        <vt:i4>48</vt:i4>
      </vt:variant>
    </vt:vector>
  </HeadingPairs>
  <TitlesOfParts>
    <vt:vector size="55" baseType="lpstr">
      <vt:lpstr>Office Theme</vt:lpstr>
      <vt:lpstr>1_Office Theme</vt:lpstr>
      <vt:lpstr>2_Office Theme</vt:lpstr>
      <vt:lpstr>3_Office Theme</vt:lpstr>
      <vt:lpstr>Office-teema</vt:lpstr>
      <vt:lpstr>4_Office Theme</vt:lpstr>
      <vt:lpstr>6_Office Theme</vt:lpstr>
      <vt:lpstr>Biodiversity informatics and fungal data</vt:lpstr>
      <vt:lpstr>Outline</vt:lpstr>
      <vt:lpstr>What is biodiversity informatics and why care?</vt:lpstr>
      <vt:lpstr>PowerPoint Presentation</vt:lpstr>
      <vt:lpstr>PowerPoint Presentation</vt:lpstr>
      <vt:lpstr>PowerPoint Presentation</vt:lpstr>
      <vt:lpstr>Research activities</vt:lpstr>
      <vt:lpstr>Data recycling</vt:lpstr>
      <vt:lpstr>PowerPoint Presentation</vt:lpstr>
      <vt:lpstr>Tools – GIS</vt:lpstr>
      <vt:lpstr>Tools – Programmatic tools</vt:lpstr>
      <vt:lpstr>Tools – Recommendations</vt:lpstr>
      <vt:lpstr>PowerPoint Presentation</vt:lpstr>
      <vt:lpstr>e-Mycology</vt:lpstr>
      <vt:lpstr>Next-generation sequencing: pipelines, codes, libraries</vt:lpstr>
      <vt:lpstr>[Open] Data afterlife</vt:lpstr>
      <vt:lpstr>PowerPoint Presentation</vt:lpstr>
      <vt:lpstr>PowerPoint Presentation</vt:lpstr>
      <vt:lpstr>PowerPoint Presentation</vt:lpstr>
      <vt:lpstr>PowerPoint Presentation</vt:lpstr>
      <vt:lpstr>PowerPoint Presentation</vt:lpstr>
      <vt:lpstr>PowerPoint Presentation</vt:lpstr>
      <vt:lpstr>What is GBIF and how does it work</vt:lpstr>
      <vt:lpstr>PowerPoint Presentation</vt:lpstr>
      <vt:lpstr>PowerPoint Presentation</vt:lpstr>
      <vt:lpstr>WHAT Does GBIF do?</vt:lpstr>
      <vt:lpstr>PowerPoint Presentation</vt:lpstr>
      <vt:lpstr>GBIF BY THE NUMBERS</vt:lpstr>
      <vt:lpstr>Reporting on data trends</vt:lpstr>
      <vt:lpstr>Data—by gbif participant</vt:lpstr>
      <vt:lpstr>Visits to GBIF.org by Country</vt:lpstr>
      <vt:lpstr>Data download requests, by country</vt:lpstr>
      <vt:lpstr>GBIF FOR SCIENCE </vt:lpstr>
      <vt:lpstr>Use citations, by country of authors     </vt:lpstr>
      <vt:lpstr>PowerPoint Presentation</vt:lpstr>
      <vt:lpstr>PowerPoint Presentation</vt:lpstr>
      <vt:lpstr>PowerPoint Presentation</vt:lpstr>
      <vt:lpstr>GBIF and digital object identifiers </vt:lpstr>
      <vt:lpstr>PowerPoint Presentation</vt:lpstr>
      <vt:lpstr>How to find things</vt:lpstr>
      <vt:lpstr>Examples of data afterlife</vt:lpstr>
      <vt:lpstr>PowerPoint Presentation</vt:lpstr>
      <vt:lpstr>from below ground: genes &amp; distributions</vt:lpstr>
      <vt:lpstr>Surprises from root fungi in aquatic plants</vt:lpstr>
      <vt:lpstr>Burgundy truffle cultivation</vt:lpstr>
      <vt:lpstr>PowerPoint Presentation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afterlife of your project data</dc:title>
  <dc:creator>dschigel</dc:creator>
  <cp:lastModifiedBy>dschigel</cp:lastModifiedBy>
  <cp:revision>46</cp:revision>
  <dcterms:created xsi:type="dcterms:W3CDTF">2015-09-15T12:47:43Z</dcterms:created>
  <dcterms:modified xsi:type="dcterms:W3CDTF">2015-09-21T15:40:39Z</dcterms:modified>
</cp:coreProperties>
</file>